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431" r:id="rId2"/>
    <p:sldId id="359" r:id="rId3"/>
    <p:sldId id="360" r:id="rId4"/>
    <p:sldId id="362" r:id="rId5"/>
    <p:sldId id="370" r:id="rId6"/>
    <p:sldId id="369" r:id="rId7"/>
    <p:sldId id="372" r:id="rId8"/>
    <p:sldId id="378" r:id="rId9"/>
    <p:sldId id="426" r:id="rId10"/>
    <p:sldId id="376" r:id="rId11"/>
    <p:sldId id="377" r:id="rId12"/>
    <p:sldId id="375" r:id="rId13"/>
    <p:sldId id="361" r:id="rId14"/>
    <p:sldId id="364" r:id="rId15"/>
    <p:sldId id="365" r:id="rId16"/>
    <p:sldId id="366" r:id="rId17"/>
    <p:sldId id="343" r:id="rId18"/>
    <p:sldId id="379" r:id="rId19"/>
    <p:sldId id="380" r:id="rId20"/>
    <p:sldId id="381" r:id="rId21"/>
    <p:sldId id="430" r:id="rId22"/>
    <p:sldId id="428" r:id="rId23"/>
    <p:sldId id="429" r:id="rId24"/>
    <p:sldId id="408" r:id="rId25"/>
    <p:sldId id="389" r:id="rId26"/>
    <p:sldId id="391" r:id="rId27"/>
    <p:sldId id="427" r:id="rId28"/>
    <p:sldId id="397" r:id="rId29"/>
    <p:sldId id="400" r:id="rId30"/>
    <p:sldId id="401" r:id="rId31"/>
    <p:sldId id="402" r:id="rId32"/>
    <p:sldId id="410" r:id="rId33"/>
    <p:sldId id="411" r:id="rId34"/>
    <p:sldId id="414" r:id="rId35"/>
    <p:sldId id="417" r:id="rId36"/>
    <p:sldId id="418" r:id="rId37"/>
    <p:sldId id="419" r:id="rId38"/>
    <p:sldId id="424" r:id="rId39"/>
    <p:sldId id="425" r:id="rId40"/>
    <p:sldId id="368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F9933"/>
    <a:srgbClr val="CC6600"/>
    <a:srgbClr val="009999"/>
    <a:srgbClr val="003366"/>
    <a:srgbClr val="CC9900"/>
    <a:srgbClr val="33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401" autoAdjust="0"/>
    <p:restoredTop sz="90909" autoAdjust="0"/>
  </p:normalViewPr>
  <p:slideViewPr>
    <p:cSldViewPr>
      <p:cViewPr varScale="1">
        <p:scale>
          <a:sx n="111" d="100"/>
          <a:sy n="111" d="100"/>
        </p:scale>
        <p:origin x="23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64" charset="0"/>
              </a:defRPr>
            </a:lvl1pPr>
          </a:lstStyle>
          <a:p>
            <a:pPr>
              <a:defRPr/>
            </a:pPr>
            <a:fld id="{0F322C2B-E7EE-4D73-99FB-8E9AC6D2E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5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C40B2AF-A9E7-4069-9AA8-E80A7EEA054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3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84225" indent="-3016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208088" indent="-2413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90688" indent="-2413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74875" indent="-2413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C6C94AC-FF10-43B4-9C7C-23A3691A0D22}" type="slidenum">
              <a:rPr lang="en-US" altLang="en-US" sz="1300" smtClean="0"/>
              <a:pPr/>
              <a:t>17</a:t>
            </a:fld>
            <a:endParaRPr lang="en-US" altLang="en-US" sz="13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84225" indent="-3016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208088" indent="-2413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90688" indent="-2413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74875" indent="-2413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6D79E64-2327-45BA-AB32-5E762846BC76}" type="slidenum">
              <a:rPr lang="en-US" altLang="en-US" sz="1300" smtClean="0"/>
              <a:pPr/>
              <a:t>19</a:t>
            </a:fld>
            <a:endParaRPr lang="en-US" alt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3007-F447-41BA-AB09-3CAB28869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1D95-F24C-4B6C-837A-0C1B9E69D4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3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B61C4-EFEC-465C-B02A-D602BA463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75558-4F7C-419A-BA72-637B89D41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3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0A3F0-2CBB-4757-A4B8-3CD70C69A4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67004-4CBE-47B7-AA2B-53DB934EE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55E9-0E0D-4D7D-9E97-3250F30E1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4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B57B-4814-43E5-9F30-A196F63FF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51F74-688C-4044-93A8-05174A5BF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4A21-7AB3-42D8-849D-1D7B3321E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6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C3062-E49D-4BC2-8633-55E9EFA8D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64" charset="0"/>
              </a:defRPr>
            </a:lvl1pPr>
          </a:lstStyle>
          <a:p>
            <a:pPr>
              <a:defRPr/>
            </a:pPr>
            <a:fld id="{63A4DAFE-18F3-4BEA-8B90-CBBF31FA8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95400" y="3505200"/>
            <a:ext cx="6324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 smtClean="0">
                <a:solidFill>
                  <a:schemeClr val="accent2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4.5   </a:t>
            </a:r>
            <a:r>
              <a:rPr lang="en-US" altLang="en-US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RNA Translation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4.5a Genetic Code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4.5b Ribosome Structure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4.5c Translational </a:t>
            </a:r>
            <a:r>
              <a:rPr lang="en-US" altLang="en-US" sz="3000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Machinery</a:t>
            </a:r>
            <a:endParaRPr lang="en-US" altLang="en-US" sz="3000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71600" y="1828800"/>
            <a:ext cx="6320118" cy="55399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NUCLEAR BIOCHEMISTRY</a:t>
            </a:r>
            <a:endParaRPr lang="en-US" alt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oet4_figun_27_p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4" r="8488" b="46500"/>
          <a:stretch>
            <a:fillRect/>
          </a:stretch>
        </p:blipFill>
        <p:spPr bwMode="auto">
          <a:xfrm>
            <a:off x="2362200" y="457200"/>
            <a:ext cx="4787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Grp="1" noChangeArrowheads="1"/>
          </p:cNvSpPr>
          <p:nvPr/>
        </p:nvSpPr>
        <p:spPr bwMode="auto">
          <a:xfrm>
            <a:off x="685800" y="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tRNA: Aminoacyl-tRNA Synthetase (aaRS)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2323425"/>
            <a:ext cx="8153400" cy="45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Synthesis of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aminoacyl-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(aa-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is driven by 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aminoacyl-</a:t>
            </a:r>
            <a:r>
              <a:rPr lang="en-US" altLang="en-US" sz="16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synthetase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aaRS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via the following two steps:</a:t>
            </a:r>
            <a:endParaRPr lang="en-US" altLang="en-US" sz="16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(1) Activation of a specific amino acid (aa) with ATP to generate the “high-energy” 	  	      aminoacyl-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adenylate</a:t>
            </a:r>
            <a:r>
              <a:rPr lang="en-US" altLang="en-US" sz="16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(aa-AMP) intermediate: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16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	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aa + ATP &lt;=&gt; aa-AMP + 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PPi</a:t>
            </a:r>
            <a:endParaRPr lang="en-US" altLang="en-US" sz="1600" dirty="0">
              <a:solidFill>
                <a:srgbClr val="00B05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288925" indent="-288925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	(2) The aa-AMP intermediate subsequently reacts with a cognate 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ie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one that    		harbors the anticodon for the specific aa to be covalently attached):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16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	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aa-AMP + 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&lt;=&gt; aa-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+ AMP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sz="16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this manner, 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aaRS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-catalyzed synthesis of aa-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ensures that it harbors </a:t>
            </a:r>
            <a:r>
              <a:rPr lang="en-US" altLang="en-US" sz="16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correct anticodon for the 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amino acid </a:t>
            </a:r>
            <a:r>
              <a:rPr lang="en-US" altLang="en-US" sz="16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it is 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carrying—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aaRS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thus serves as a 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“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matchmaker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in that it matches a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specific amino acid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with its anticodon within the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cognate 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by virtue of its ability to recognize their 3D structures!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6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There exists at least one 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for each amino acid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—and so does at least one specific 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aaRS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arginyl-tRNA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synthetase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and so forth)—not only that but many “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abundant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amino acids have more than one cognate 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/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aaRS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pairs! 	   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3124200" y="1839912"/>
            <a:ext cx="2982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Aminoacyl-</a:t>
            </a:r>
            <a:r>
              <a:rPr lang="en-US" altLang="en-US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adenylate</a:t>
            </a:r>
            <a:r>
              <a:rPr lang="en-US" alt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(aa-AMP)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/>
        </p:nvSpPr>
        <p:spPr bwMode="auto">
          <a:xfrm>
            <a:off x="2057400" y="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tRNA: Codon Promiscuity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2056686"/>
            <a:ext cx="89154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Each aa-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conjugate enables the amino acid to be added to a nascent polypeptide chain within the ribosomal translational machinery in an ordered manner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solely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on the basis of codon-anticodon complementary base pairing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—the aminoacyl group of aa-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has no say on this “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match-making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process!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Although there are 61 functional mRNA codons (encoding only 20 amino acids),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recognition of each mRNA codon does not necessarily require a unique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ie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61 cognate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tRNAs</a:t>
            </a:r>
            <a:endParaRPr lang="en-US" altLang="en-US" sz="17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Rather,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many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tRNAs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can base pair with more than one mRNA codon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baseline="300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Ala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harboring the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IGC anticodon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recognizes three (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GCA/GCC/GCU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of the four mRNA codons for alanine (the fourth codon being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GCG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  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Thus, the actual number of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required for productive protein synthesis is much less than 61—but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 minimum of 32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tRNAs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are required to recognize all 61 mRNA codons according to “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Wobble hypothesis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  <a:r>
              <a:rPr lang="en-US" altLang="en-US" sz="17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—vide infra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Paradoxically,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genomes of most eukaryotes encode over 100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—many of these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encode non-standard amino acids while others are non-functional or represent pseudo-genes</a:t>
            </a:r>
          </a:p>
        </p:txBody>
      </p:sp>
      <p:grpSp>
        <p:nvGrpSpPr>
          <p:cNvPr id="12292" name="Group 26"/>
          <p:cNvGrpSpPr>
            <a:grpSpLocks/>
          </p:cNvGrpSpPr>
          <p:nvPr/>
        </p:nvGrpSpPr>
        <p:grpSpPr bwMode="auto">
          <a:xfrm>
            <a:off x="228600" y="415925"/>
            <a:ext cx="8839200" cy="1336675"/>
            <a:chOff x="228600" y="416414"/>
            <a:chExt cx="8839200" cy="1336186"/>
          </a:xfrm>
        </p:grpSpPr>
        <p:pic>
          <p:nvPicPr>
            <p:cNvPr id="12293" name="Picture 2" descr="voet4_figun_27_p974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5" r="38063" b="56789"/>
            <a:stretch>
              <a:fillRect/>
            </a:stretch>
          </p:blipFill>
          <p:spPr bwMode="auto">
            <a:xfrm>
              <a:off x="7092961" y="420077"/>
              <a:ext cx="1974839" cy="133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2" descr="voet4_figun_27_p974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8" t="49660" r="20844" b="9425"/>
            <a:stretch>
              <a:fillRect/>
            </a:stretch>
          </p:blipFill>
          <p:spPr bwMode="auto">
            <a:xfrm>
              <a:off x="2811583" y="416414"/>
              <a:ext cx="1836617" cy="126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2" descr="voet4_figun_27_p974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14" b="56789"/>
            <a:stretch>
              <a:fillRect/>
            </a:stretch>
          </p:blipFill>
          <p:spPr bwMode="auto">
            <a:xfrm>
              <a:off x="5029200" y="420077"/>
              <a:ext cx="1830754" cy="133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6" name="Group 20"/>
            <p:cNvGrpSpPr>
              <a:grpSpLocks/>
            </p:cNvGrpSpPr>
            <p:nvPr/>
          </p:nvGrpSpPr>
          <p:grpSpPr bwMode="auto">
            <a:xfrm>
              <a:off x="228600" y="583661"/>
              <a:ext cx="2438400" cy="338554"/>
              <a:chOff x="228600" y="583661"/>
              <a:chExt cx="2438400" cy="338554"/>
            </a:xfrm>
          </p:grpSpPr>
          <p:sp>
            <p:nvSpPr>
              <p:cNvPr id="12302" name="TextBox 10"/>
              <p:cNvSpPr txBox="1">
                <a:spLocks noChangeArrowheads="1"/>
              </p:cNvSpPr>
              <p:nvPr/>
            </p:nvSpPr>
            <p:spPr bwMode="auto">
              <a:xfrm>
                <a:off x="228600" y="583661"/>
                <a:ext cx="1905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FF0000"/>
                    </a:solidFill>
                    <a:latin typeface="Arial Narrow" pitchFamily="34" charset="0"/>
                  </a:rPr>
                  <a:t>tRNA</a:t>
                </a:r>
                <a:r>
                  <a:rPr lang="en-US" altLang="en-US" sz="1600" b="1" baseline="30000">
                    <a:solidFill>
                      <a:srgbClr val="FF0000"/>
                    </a:solidFill>
                    <a:latin typeface="Arial Narrow" pitchFamily="34" charset="0"/>
                  </a:rPr>
                  <a:t>ala</a:t>
                </a:r>
                <a:r>
                  <a:rPr lang="en-US" altLang="en-US" sz="1600" b="1">
                    <a:solidFill>
                      <a:srgbClr val="FF0000"/>
                    </a:solidFill>
                    <a:latin typeface="Arial Narrow" pitchFamily="34" charset="0"/>
                  </a:rPr>
                  <a:t> (anticodon)</a:t>
                </a:r>
              </a:p>
            </p:txBody>
          </p:sp>
          <p:cxnSp>
            <p:nvCxnSpPr>
              <p:cNvPr id="12303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2057400" y="775672"/>
                <a:ext cx="60960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297" name="Group 25"/>
            <p:cNvGrpSpPr>
              <a:grpSpLocks/>
            </p:cNvGrpSpPr>
            <p:nvPr/>
          </p:nvGrpSpPr>
          <p:grpSpPr bwMode="auto">
            <a:xfrm>
              <a:off x="754185" y="1334420"/>
              <a:ext cx="1912815" cy="338554"/>
              <a:chOff x="754185" y="1334420"/>
              <a:chExt cx="1912815" cy="338554"/>
            </a:xfrm>
          </p:grpSpPr>
          <p:sp>
            <p:nvSpPr>
              <p:cNvPr id="12300" name="TextBox 11"/>
              <p:cNvSpPr txBox="1">
                <a:spLocks noChangeArrowheads="1"/>
              </p:cNvSpPr>
              <p:nvPr/>
            </p:nvSpPr>
            <p:spPr bwMode="auto">
              <a:xfrm>
                <a:off x="754185" y="1334420"/>
                <a:ext cx="14478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FF0000"/>
                    </a:solidFill>
                    <a:latin typeface="Arial Narrow" pitchFamily="34" charset="0"/>
                  </a:rPr>
                  <a:t>mRNA (codon)</a:t>
                </a:r>
              </a:p>
            </p:txBody>
          </p:sp>
          <p:cxnSp>
            <p:nvCxnSpPr>
              <p:cNvPr id="12301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2057400" y="1539575"/>
                <a:ext cx="60960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298" name="Straight Connector 22"/>
            <p:cNvCxnSpPr>
              <a:cxnSpLocks noChangeShapeType="1"/>
            </p:cNvCxnSpPr>
            <p:nvPr/>
          </p:nvCxnSpPr>
          <p:spPr bwMode="auto">
            <a:xfrm>
              <a:off x="4800600" y="609600"/>
              <a:ext cx="0" cy="10668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99" name="Straight Connector 23"/>
            <p:cNvCxnSpPr>
              <a:cxnSpLocks noChangeShapeType="1"/>
            </p:cNvCxnSpPr>
            <p:nvPr/>
          </p:nvCxnSpPr>
          <p:spPr bwMode="auto">
            <a:xfrm>
              <a:off x="7010400" y="609600"/>
              <a:ext cx="0" cy="10668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oet4_fig_27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1" b="12778"/>
          <a:stretch>
            <a:fillRect/>
          </a:stretch>
        </p:blipFill>
        <p:spPr bwMode="auto">
          <a:xfrm>
            <a:off x="574675" y="228600"/>
            <a:ext cx="27781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voet4_fig_27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2" b="12778"/>
          <a:stretch>
            <a:fillRect/>
          </a:stretch>
        </p:blipFill>
        <p:spPr bwMode="auto">
          <a:xfrm>
            <a:off x="5334000" y="228600"/>
            <a:ext cx="34845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/>
        </p:nvSpPr>
        <p:spPr bwMode="auto">
          <a:xfrm>
            <a:off x="1905000" y="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</a:rPr>
              <a:t>tRNA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: Wobble Hypothesis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79906"/>
            <a:ext cx="9067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site of mRNA codon degeneracy at the third position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is exquisitely mirrored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by anticodons in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tRNAs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that the latter harbor a modified base such as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inosine (I)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at the complementary position—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ie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the 5’-nucleotide in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anticodon that base pairs with the 3’-nucleotide (the third position) in mRNA codon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Such nucleotide modification imparts upon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the ability to base pair with more than one mRNA codon by virtue of its ability to engage in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non-Watson-Crick base pairing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at the third position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Notably,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non-Watson-Crick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base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pairing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between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and mRNA allows a greater degree of conformational freedom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(at the third position of the codon) needed to accommodate the same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within degenerate codons—such non-canonical pairing is referred to as “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Wobble base pairing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Simply put, the ability of anticodon to somewhat “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wobble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at the third position of the mRNA codons accounts for its ability to recognize multiple mRNA codons specifying the same amino acid in what has come to be called the “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Wobble hypothesis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</a:p>
        </p:txBody>
      </p:sp>
      <p:grpSp>
        <p:nvGrpSpPr>
          <p:cNvPr id="13318" name="Group 39"/>
          <p:cNvGrpSpPr>
            <a:grpSpLocks/>
          </p:cNvGrpSpPr>
          <p:nvPr/>
        </p:nvGrpSpPr>
        <p:grpSpPr bwMode="auto">
          <a:xfrm>
            <a:off x="2819400" y="609600"/>
            <a:ext cx="3328988" cy="1919288"/>
            <a:chOff x="2926863" y="2732204"/>
            <a:chExt cx="3329352" cy="1919211"/>
          </a:xfrm>
        </p:grpSpPr>
        <p:cxnSp>
          <p:nvCxnSpPr>
            <p:cNvPr id="13319" name="Straight Arrow Connector 40"/>
            <p:cNvCxnSpPr>
              <a:cxnSpLocks noChangeShapeType="1"/>
            </p:cNvCxnSpPr>
            <p:nvPr/>
          </p:nvCxnSpPr>
          <p:spPr bwMode="auto">
            <a:xfrm>
              <a:off x="6027615" y="4249270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20" name="Straight Arrow Connector 41"/>
            <p:cNvCxnSpPr>
              <a:cxnSpLocks noChangeShapeType="1"/>
            </p:cNvCxnSpPr>
            <p:nvPr/>
          </p:nvCxnSpPr>
          <p:spPr bwMode="auto">
            <a:xfrm>
              <a:off x="2926863" y="4249270"/>
              <a:ext cx="22860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triangl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1" name="Rectangle 42"/>
            <p:cNvSpPr>
              <a:spLocks noChangeArrowheads="1"/>
            </p:cNvSpPr>
            <p:nvPr/>
          </p:nvSpPr>
          <p:spPr bwMode="auto">
            <a:xfrm>
              <a:off x="3155463" y="3870570"/>
              <a:ext cx="2864336" cy="75740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2" name="TextBox 43"/>
            <p:cNvSpPr txBox="1">
              <a:spLocks noChangeArrowheads="1"/>
            </p:cNvSpPr>
            <p:nvPr/>
          </p:nvSpPr>
          <p:spPr bwMode="auto">
            <a:xfrm>
              <a:off x="3139830" y="3820418"/>
              <a:ext cx="289559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0000"/>
                  </a:solidFill>
                  <a:latin typeface="Arial Narrow" pitchFamily="34" charset="0"/>
                </a:rPr>
                <a:t>Wobble base pairing between 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 Narrow" pitchFamily="34" charset="0"/>
                </a:rPr>
                <a:t>anticodon-codon pairs 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 Narrow" pitchFamily="34" charset="0"/>
                </a:rPr>
                <a:t>@ third position within the codon  </a:t>
              </a:r>
            </a:p>
          </p:txBody>
        </p:sp>
        <p:cxnSp>
          <p:nvCxnSpPr>
            <p:cNvPr id="13323" name="Straight Connector 44"/>
            <p:cNvCxnSpPr>
              <a:cxnSpLocks noChangeShapeType="1"/>
            </p:cNvCxnSpPr>
            <p:nvPr/>
          </p:nvCxnSpPr>
          <p:spPr bwMode="auto">
            <a:xfrm>
              <a:off x="4503615" y="2732204"/>
              <a:ext cx="0" cy="113094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Exercise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4.5a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685800" y="2679680"/>
            <a:ext cx="7924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Explain why mRNA codons must consist of at least three nucleotides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Which codon serves as start signal?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Which codon serves as stop signal?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major structural features of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. Why is it important for all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tRNAs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to have similar structures?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How is ATP used to charge a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?</a:t>
            </a: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Why do cells not need at least one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for each codon?</a:t>
            </a: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Which base pairings account for wobble at the third codon–anticodon position?</a:t>
            </a: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1905000" y="1219200"/>
            <a:ext cx="57912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4.5b 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charset="0"/>
              </a:rPr>
              <a:t>Ribosome Structure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algn="ctr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95400" y="2057400"/>
            <a:ext cx="6858000" cy="4314885"/>
            <a:chOff x="533400" y="457200"/>
            <a:chExt cx="4876800" cy="2438400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57200"/>
              <a:ext cx="4876800" cy="2438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252993" y="2338545"/>
              <a:ext cx="914401" cy="359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Ribosome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Synopsis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4.5b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762001" y="2667000"/>
            <a:ext cx="7696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Ribosome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is a complex molecular machine that serves as the site of protein synthesis—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ie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translating mRNA into a polypeptide sequence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he ribosome is made up of two constituent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ribonucleoprotein complexes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called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40S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and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60S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subunits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E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ach ribosomal subunit is a complex set of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ribosomal RNAs (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rRNAs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)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and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proteins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The nomenclature of ribosomal subunits is based on their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sedimentation coefficient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measured in the units of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Svedberg (S)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—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ie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how quickly they sediment in an ultracentrifuge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/>
        </p:nvSpPr>
        <p:spPr bwMode="auto">
          <a:xfrm>
            <a:off x="609600" y="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Ribosome: Sedimentation Coefficient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3446" y="2333685"/>
            <a:ext cx="904435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Located within the eukaryotic cytosol, 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the ribosome is made up of two constituent parts called the “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small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” and “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large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”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subunits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—each </a:t>
            </a:r>
            <a:r>
              <a:rPr lang="en-US" altLang="en-US" sz="16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subunit is a complex set of </a:t>
            </a:r>
            <a:r>
              <a:rPr lang="en-US" altLang="en-US" sz="16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rRNAs</a:t>
            </a:r>
            <a:r>
              <a:rPr lang="en-US" altLang="en-US" sz="16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and </a:t>
            </a:r>
            <a:r>
              <a:rPr lang="en-US" altLang="en-US" sz="16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proteins </a:t>
            </a:r>
            <a:endParaRPr lang="en-US" altLang="en-US" sz="16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6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various components of the ribosome are described in terms of their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sedimentation coefficient (c)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expressed </a:t>
            </a: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the 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non-SI units </a:t>
            </a: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Svedberg (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S)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—by the following relationship: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	</a:t>
            </a:r>
            <a:r>
              <a:rPr lang="en-US" altLang="en-US" sz="1600" b="1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 c = m/6</a:t>
            </a:r>
            <a:r>
              <a:rPr lang="en-US" altLang="en-US" sz="1600" b="1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</a:t>
            </a:r>
            <a:r>
              <a:rPr lang="en-US" altLang="en-US" sz="1600" b="1" dirty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</a:t>
            </a:r>
            <a:r>
              <a:rPr lang="en-US" altLang="en-US" sz="1600" b="1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r			[1]</a:t>
            </a:r>
            <a:r>
              <a:rPr lang="en-US" altLang="en-US" sz="1600" b="1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	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	</a:t>
            </a:r>
            <a:r>
              <a:rPr lang="en-US" altLang="en-US" sz="16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where          m = mass of the particle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6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	 	   r = radius of the particle (a measure of its volume/surface area)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</a:t>
            </a:r>
            <a:r>
              <a:rPr lang="en-US" altLang="en-US" sz="16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	  </a:t>
            </a:r>
            <a:r>
              <a:rPr lang="en-US" altLang="en-US" sz="16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 = viscosity of the solution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600" dirty="0" smtClean="0">
              <a:solidFill>
                <a:schemeClr val="tx2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Thus,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 is dependent on both the mass 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and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surface area of particles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—it is indicative of how </a:t>
            </a: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quickly they settle (or sediment) to the bottom of a liquid (in a tube) when it is spun down in an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ultracentrifuge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600" dirty="0">
              <a:solidFill>
                <a:schemeClr val="tx2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an 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ultracentrifuge</a:t>
            </a: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larger 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particles (of equal density) </a:t>
            </a: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sediment faster and thus have a 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higher c—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higher the value of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 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larger the particle and vice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versa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—in </a:t>
            </a: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terms of SI 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units 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1S = 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10</a:t>
            </a:r>
            <a:r>
              <a:rPr lang="en-US" altLang="en-US" sz="1600" baseline="30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-13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 (or 100 fs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600" dirty="0">
              <a:solidFill>
                <a:schemeClr val="tx2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Since c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depends on both the mass and 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surface area, 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sedimentation coefficients of two particles measured separately do not add up to the value obtained together as a complex</a:t>
            </a: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! 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208838" y="166079"/>
            <a:ext cx="1706562" cy="2246921"/>
            <a:chOff x="7208838" y="166079"/>
            <a:chExt cx="1706562" cy="2246921"/>
          </a:xfrm>
        </p:grpSpPr>
        <p:pic>
          <p:nvPicPr>
            <p:cNvPr id="17410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5" b="7108"/>
            <a:stretch>
              <a:fillRect/>
            </a:stretch>
          </p:blipFill>
          <p:spPr bwMode="auto">
            <a:xfrm>
              <a:off x="7307382" y="166079"/>
              <a:ext cx="1502508" cy="17165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7208838" y="1828800"/>
              <a:ext cx="17065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 smtClean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Theodor Svedberg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 smtClean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(1884-1971)</a:t>
              </a:r>
            </a:p>
          </p:txBody>
        </p:sp>
      </p:grp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2667000" y="457200"/>
            <a:ext cx="4495800" cy="1876485"/>
            <a:chOff x="533400" y="457200"/>
            <a:chExt cx="4876800" cy="2438400"/>
          </a:xfrm>
        </p:grpSpPr>
        <p:pic>
          <p:nvPicPr>
            <p:cNvPr id="17415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57200"/>
              <a:ext cx="4876800" cy="2438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52993" y="2338545"/>
              <a:ext cx="914401" cy="359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Ribosome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394341"/>
            <a:ext cx="2057400" cy="2002202"/>
            <a:chOff x="228600" y="394341"/>
            <a:chExt cx="2057400" cy="20022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5" t="6666" r="17749" b="5641"/>
            <a:stretch/>
          </p:blipFill>
          <p:spPr>
            <a:xfrm>
              <a:off x="228600" y="394341"/>
              <a:ext cx="2057400" cy="2002202"/>
            </a:xfrm>
            <a:prstGeom prst="rect">
              <a:avLst/>
            </a:prstGeom>
          </p:spPr>
        </p:pic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519245" y="1782346"/>
              <a:ext cx="1476110" cy="33855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2118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Ultracentrifuge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57968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/>
          <p:cNvSpPr>
            <a:spLocks noGrp="1" noChangeArrowheads="1"/>
          </p:cNvSpPr>
          <p:nvPr/>
        </p:nvSpPr>
        <p:spPr bwMode="auto">
          <a:xfrm>
            <a:off x="914400" y="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Ribosome: 40S and 60S Subunits (eukaryotes) (eukaryotes)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4321175"/>
            <a:ext cx="6019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In terms of their sedimentation coefficients, the 80S eukaryotic ribosome consists of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  </a:t>
            </a:r>
            <a:endParaRPr 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0"/>
              </a:spcBef>
              <a:buFontTx/>
              <a:buAutoNum type="arabicParenBoth"/>
              <a:defRPr/>
            </a:pPr>
            <a:r>
              <a:rPr lang="en-US" sz="1800" b="1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60S </a:t>
            </a:r>
            <a:r>
              <a:rPr lang="en-US" sz="1800" b="1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large subunit</a:t>
            </a:r>
            <a:r>
              <a:rPr 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—comprised of three RNA polynucleotides (28S/5.8S/5S) and ~49 </a:t>
            </a:r>
            <a:r>
              <a:rPr 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polypeptides</a:t>
            </a:r>
          </a:p>
          <a:p>
            <a:pPr marL="800100" lvl="1" indent="-342900">
              <a:spcBef>
                <a:spcPts val="0"/>
              </a:spcBef>
              <a:buFontTx/>
              <a:buAutoNum type="arabicParenBoth"/>
              <a:defRPr/>
            </a:pPr>
            <a:endParaRPr lang="en-US" sz="1800" b="1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0"/>
              </a:spcBef>
              <a:buFontTx/>
              <a:buAutoNum type="arabicParenBoth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40S small subunit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—comprised of a single RNA polynucleotide (18S) and ~33 polypeptides</a:t>
            </a:r>
          </a:p>
        </p:txBody>
      </p:sp>
      <p:grpSp>
        <p:nvGrpSpPr>
          <p:cNvPr id="18437" name="Group 2"/>
          <p:cNvGrpSpPr>
            <a:grpSpLocks/>
          </p:cNvGrpSpPr>
          <p:nvPr/>
        </p:nvGrpSpPr>
        <p:grpSpPr bwMode="auto">
          <a:xfrm>
            <a:off x="304800" y="457200"/>
            <a:ext cx="8534400" cy="3581400"/>
            <a:chOff x="304800" y="457200"/>
            <a:chExt cx="8534400" cy="3581400"/>
          </a:xfrm>
        </p:grpSpPr>
        <p:pic>
          <p:nvPicPr>
            <p:cNvPr id="18438" name="Picture 2" descr="voet4_tab_27_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5" b="9633"/>
            <a:stretch>
              <a:fillRect/>
            </a:stretch>
          </p:blipFill>
          <p:spPr bwMode="auto">
            <a:xfrm>
              <a:off x="307975" y="457200"/>
              <a:ext cx="853122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Rectangle 1"/>
            <p:cNvSpPr>
              <a:spLocks noChangeArrowheads="1"/>
            </p:cNvSpPr>
            <p:nvPr/>
          </p:nvSpPr>
          <p:spPr bwMode="auto">
            <a:xfrm>
              <a:off x="304800" y="2995245"/>
              <a:ext cx="8534400" cy="100584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04800" y="1371600"/>
              <a:ext cx="8534400" cy="1625205"/>
            </a:xfrm>
            <a:prstGeom prst="rect">
              <a:avLst/>
            </a:prstGeom>
            <a:solidFill>
              <a:srgbClr val="7030A0">
                <a:alpha val="25098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voet4_fig_27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"/>
          <a:stretch>
            <a:fillRect/>
          </a:stretch>
        </p:blipFill>
        <p:spPr bwMode="auto">
          <a:xfrm>
            <a:off x="1066722" y="76200"/>
            <a:ext cx="710677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8776" y="685800"/>
            <a:ext cx="2009656" cy="990600"/>
            <a:chOff x="428776" y="685800"/>
            <a:chExt cx="2009656" cy="990600"/>
          </a:xfrm>
        </p:grpSpPr>
        <p:sp>
          <p:nvSpPr>
            <p:cNvPr id="19465" name="TextBox 7"/>
            <p:cNvSpPr txBox="1">
              <a:spLocks noChangeArrowheads="1"/>
            </p:cNvSpPr>
            <p:nvPr/>
          </p:nvSpPr>
          <p:spPr bwMode="auto">
            <a:xfrm>
              <a:off x="428776" y="685800"/>
              <a:ext cx="20096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 Narrow" pitchFamily="34" charset="0"/>
                </a:rPr>
                <a:t>60S/40S RNA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 Narrow" pitchFamily="34" charset="0"/>
                </a:rPr>
                <a:t>(unique to eukaryotes)</a:t>
              </a:r>
            </a:p>
          </p:txBody>
        </p:sp>
        <p:cxnSp>
          <p:nvCxnSpPr>
            <p:cNvPr id="19466" name="Straight Arrow Connector 9"/>
            <p:cNvCxnSpPr>
              <a:cxnSpLocks noChangeShapeType="1"/>
            </p:cNvCxnSpPr>
            <p:nvPr/>
          </p:nvCxnSpPr>
          <p:spPr bwMode="auto">
            <a:xfrm>
              <a:off x="1600165" y="1219200"/>
              <a:ext cx="533442" cy="457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823913" y="5562600"/>
            <a:ext cx="1233487" cy="984250"/>
            <a:chOff x="823913" y="5562600"/>
            <a:chExt cx="1233487" cy="98425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823913" y="6208713"/>
              <a:ext cx="1233487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Arial Narrow" panose="020B0606020202030204" pitchFamily="34" charset="0"/>
                </a:rPr>
                <a:t>40S Proteins</a:t>
              </a:r>
            </a:p>
          </p:txBody>
        </p:sp>
        <p:cxnSp>
          <p:nvCxnSpPr>
            <p:cNvPr id="19467" name="Straight Arrow Connector 10"/>
            <p:cNvCxnSpPr>
              <a:cxnSpLocks noChangeShapeType="1"/>
            </p:cNvCxnSpPr>
            <p:nvPr/>
          </p:nvCxnSpPr>
          <p:spPr bwMode="auto">
            <a:xfrm flipV="1">
              <a:off x="1033034" y="5562600"/>
              <a:ext cx="531253" cy="685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861821" y="1005686"/>
            <a:ext cx="1878267" cy="806236"/>
            <a:chOff x="6861821" y="1005686"/>
            <a:chExt cx="1878267" cy="806236"/>
          </a:xfrm>
        </p:grpSpPr>
        <p:sp>
          <p:nvSpPr>
            <p:cNvPr id="19461" name="TextBox 3"/>
            <p:cNvSpPr txBox="1">
              <a:spLocks noChangeArrowheads="1"/>
            </p:cNvSpPr>
            <p:nvPr/>
          </p:nvSpPr>
          <p:spPr bwMode="auto">
            <a:xfrm>
              <a:off x="7343047" y="1005686"/>
              <a:ext cx="13970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9933"/>
                  </a:solidFill>
                  <a:latin typeface="Arial Narrow" pitchFamily="34" charset="0"/>
                </a:rPr>
                <a:t>60S Proteins</a:t>
              </a:r>
            </a:p>
          </p:txBody>
        </p:sp>
        <p:cxnSp>
          <p:nvCxnSpPr>
            <p:cNvPr id="19468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6861821" y="1219199"/>
              <a:ext cx="530005" cy="59272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7805370" y="4060093"/>
            <a:ext cx="1243380" cy="957921"/>
            <a:chOff x="7805370" y="4060093"/>
            <a:chExt cx="1243380" cy="957921"/>
          </a:xfrm>
        </p:grpSpPr>
        <p:sp>
          <p:nvSpPr>
            <p:cNvPr id="19462" name="TextBox 4"/>
            <p:cNvSpPr txBox="1">
              <a:spLocks noChangeArrowheads="1"/>
            </p:cNvSpPr>
            <p:nvPr/>
          </p:nvSpPr>
          <p:spPr bwMode="auto">
            <a:xfrm>
              <a:off x="8001475" y="4679460"/>
              <a:ext cx="10472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CCC00"/>
                  </a:solidFill>
                  <a:latin typeface="Arial Narrow" pitchFamily="34" charset="0"/>
                </a:rPr>
                <a:t>60S RNA</a:t>
              </a:r>
            </a:p>
          </p:txBody>
        </p:sp>
        <p:cxnSp>
          <p:nvCxnSpPr>
            <p:cNvPr id="19469" name="Straight Arrow Connector 15"/>
            <p:cNvCxnSpPr>
              <a:cxnSpLocks noChangeShapeType="1"/>
            </p:cNvCxnSpPr>
            <p:nvPr/>
          </p:nvCxnSpPr>
          <p:spPr bwMode="auto">
            <a:xfrm flipH="1" flipV="1">
              <a:off x="7805370" y="4060093"/>
              <a:ext cx="368126" cy="66430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407988" y="4093305"/>
            <a:ext cx="2106651" cy="338554"/>
            <a:chOff x="407988" y="4093305"/>
            <a:chExt cx="2106651" cy="338554"/>
          </a:xfrm>
        </p:grpSpPr>
        <p:sp>
          <p:nvSpPr>
            <p:cNvPr id="19464" name="TextBox 6"/>
            <p:cNvSpPr txBox="1">
              <a:spLocks noChangeArrowheads="1"/>
            </p:cNvSpPr>
            <p:nvPr/>
          </p:nvSpPr>
          <p:spPr bwMode="auto">
            <a:xfrm>
              <a:off x="407988" y="4093305"/>
              <a:ext cx="10287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9999"/>
                  </a:solidFill>
                  <a:latin typeface="Arial Narrow" pitchFamily="34" charset="0"/>
                </a:rPr>
                <a:t>40S RNA</a:t>
              </a:r>
            </a:p>
          </p:txBody>
        </p:sp>
        <p:cxnSp>
          <p:nvCxnSpPr>
            <p:cNvPr id="19470" name="Straight Arrow Connector 18"/>
            <p:cNvCxnSpPr>
              <a:cxnSpLocks noChangeShapeType="1"/>
            </p:cNvCxnSpPr>
            <p:nvPr/>
          </p:nvCxnSpPr>
          <p:spPr bwMode="auto">
            <a:xfrm>
              <a:off x="1219135" y="4267200"/>
              <a:ext cx="1295504" cy="12504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459" name="Rectangle 26"/>
          <p:cNvSpPr>
            <a:spLocks noGrp="1" noChangeArrowheads="1"/>
          </p:cNvSpPr>
          <p:nvPr/>
        </p:nvSpPr>
        <p:spPr bwMode="auto">
          <a:xfrm>
            <a:off x="3657600" y="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Ribosome: 3D Structure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578100" y="76200"/>
            <a:ext cx="6413500" cy="5410200"/>
            <a:chOff x="2577447" y="76200"/>
            <a:chExt cx="6414154" cy="5410200"/>
          </a:xfrm>
        </p:grpSpPr>
        <p:pic>
          <p:nvPicPr>
            <p:cNvPr id="20485" name="Picture 2" descr="voet4_fig_27_13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2"/>
            <a:stretch>
              <a:fillRect/>
            </a:stretch>
          </p:blipFill>
          <p:spPr bwMode="auto">
            <a:xfrm>
              <a:off x="2577447" y="76200"/>
              <a:ext cx="6414154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Rounded Rectangle 1"/>
            <p:cNvSpPr>
              <a:spLocks noChangeArrowheads="1"/>
            </p:cNvSpPr>
            <p:nvPr/>
          </p:nvSpPr>
          <p:spPr bwMode="auto">
            <a:xfrm>
              <a:off x="3323490" y="4091354"/>
              <a:ext cx="381000" cy="2520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487" name="Rounded Rectangle 7"/>
            <p:cNvSpPr>
              <a:spLocks noChangeArrowheads="1"/>
            </p:cNvSpPr>
            <p:nvPr/>
          </p:nvSpPr>
          <p:spPr bwMode="auto">
            <a:xfrm>
              <a:off x="7961924" y="1494690"/>
              <a:ext cx="496275" cy="2520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7909170" y="1451435"/>
              <a:ext cx="6166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66CC"/>
                  </a:solidFill>
                  <a:latin typeface="Arial Narrow" pitchFamily="34" charset="0"/>
                </a:rPr>
                <a:t>60S</a:t>
              </a:r>
            </a:p>
          </p:txBody>
        </p:sp>
        <p:sp>
          <p:nvSpPr>
            <p:cNvPr id="20489" name="TextBox 11"/>
            <p:cNvSpPr txBox="1">
              <a:spLocks noChangeArrowheads="1"/>
            </p:cNvSpPr>
            <p:nvPr/>
          </p:nvSpPr>
          <p:spPr bwMode="auto">
            <a:xfrm>
              <a:off x="3359401" y="4038600"/>
              <a:ext cx="5267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C000"/>
                  </a:solidFill>
                  <a:latin typeface="Arial Narrow" pitchFamily="34" charset="0"/>
                </a:rPr>
                <a:t>40S</a:t>
              </a:r>
            </a:p>
          </p:txBody>
        </p:sp>
      </p:grpSp>
      <p:sp>
        <p:nvSpPr>
          <p:cNvPr id="20483" name="Rectangle 4"/>
          <p:cNvSpPr>
            <a:spLocks noGrp="1" noChangeArrowheads="1"/>
          </p:cNvSpPr>
          <p:nvPr/>
        </p:nvSpPr>
        <p:spPr bwMode="auto">
          <a:xfrm>
            <a:off x="152400" y="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Ribosome: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tRNA Binding Sites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52400" y="5410200"/>
            <a:ext cx="8763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In addition to binding sites for mRNA transcript and the nascent polypeptide chain,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the ribosome harbors three distinct sites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for simultaneously accommodating three </a:t>
            </a:r>
            <a:r>
              <a:rPr lang="en-US" altLang="en-US" sz="1700" dirty="0" err="1">
                <a:latin typeface="Calibri" pitchFamily="34" charset="0"/>
                <a:ea typeface="Cambria" pitchFamily="18" charset="0"/>
                <a:cs typeface="Times New Roman" pitchFamily="18" charset="0"/>
              </a:rPr>
              <a:t>tRNAs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at various stages: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(1) A-site for aminoacyl-</a:t>
            </a:r>
            <a:r>
              <a:rPr lang="en-US" altLang="en-US" sz="17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(the incoming </a:t>
            </a:r>
            <a:r>
              <a:rPr lang="en-US" altLang="en-US" sz="1700" dirty="0" err="1"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carrying an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mino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acid)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(2) P-site for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peptidyl-</a:t>
            </a:r>
            <a:r>
              <a:rPr lang="en-US" altLang="en-US" sz="17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  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(the </a:t>
            </a:r>
            <a:r>
              <a:rPr lang="en-US" altLang="en-US" sz="17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 attached to the nascent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olypeptide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	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(3) E-site for </a:t>
            </a:r>
            <a:r>
              <a:rPr lang="en-US" altLang="en-US" sz="17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deacylated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altLang="en-US" sz="17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(the </a:t>
            </a:r>
            <a:r>
              <a:rPr lang="en-US" altLang="en-US" sz="1700" dirty="0" err="1"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about to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xit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after donating its amino acid)</a:t>
            </a: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293327" y="35923"/>
            <a:ext cx="1143000" cy="381000"/>
          </a:xfrm>
          <a:prstGeom prst="ellipse">
            <a:avLst/>
          </a:prstGeom>
          <a:solidFill>
            <a:srgbClr val="666699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416655" y="735873"/>
            <a:ext cx="1143000" cy="381000"/>
          </a:xfrm>
          <a:prstGeom prst="ellipse">
            <a:avLst/>
          </a:prstGeom>
          <a:solidFill>
            <a:srgbClr val="666699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14547" y="4733109"/>
            <a:ext cx="1143000" cy="381000"/>
          </a:xfrm>
          <a:prstGeom prst="ellipse">
            <a:avLst/>
          </a:prstGeom>
          <a:solidFill>
            <a:srgbClr val="666699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73810"/>
            <a:ext cx="5715000" cy="5755590"/>
          </a:xfrm>
          <a:prstGeom prst="rect">
            <a:avLst/>
          </a:prstGeom>
        </p:spPr>
      </p:pic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990600" y="762000"/>
            <a:ext cx="3810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4.5a </a:t>
            </a:r>
            <a:r>
              <a:rPr lang="en-US" sz="3000" b="1" dirty="0" smtClean="0">
                <a:solidFill>
                  <a:srgbClr val="FF6D09"/>
                </a:solidFill>
                <a:latin typeface="Arial" charset="0"/>
              </a:rPr>
              <a:t>Genetic Code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algn="ctr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/>
        </p:nvSpPr>
        <p:spPr bwMode="auto">
          <a:xfrm>
            <a:off x="1143000" y="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Ribosome: Peptidyl Transferase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pic>
        <p:nvPicPr>
          <p:cNvPr id="21507" name="Picture 4" descr="voet4_fig_27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2"/>
          <a:stretch>
            <a:fillRect/>
          </a:stretch>
        </p:blipFill>
        <p:spPr bwMode="auto">
          <a:xfrm>
            <a:off x="4213225" y="425450"/>
            <a:ext cx="4854575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381000"/>
            <a:ext cx="89154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The task of removing the aminoacyl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roup of aminoacyl-</a:t>
            </a:r>
            <a:r>
              <a:rPr lang="en-US" altLang="en-US" sz="18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and adding it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to a nascent polypeptide chain falls to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n RNA component (28S) of 60S subunit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called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peptidyl 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transferase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”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endParaRPr lang="en-US" altLang="en-US" sz="18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Peptidyl </a:t>
            </a:r>
            <a:r>
              <a:rPr lang="en-US" altLang="en-US" sz="18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transferase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is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ribozyme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—an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exclusively RNA-based catalyst (or a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ribo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nucleic 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acid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en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zyme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) </a:t>
            </a: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Peptidyl </a:t>
            </a:r>
            <a:r>
              <a:rPr lang="en-US" altLang="en-US" sz="18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transferase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promotes nucleophilic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attack of the incoming amino group of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aminoacyl-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(A-site)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on the carbonyl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group of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peptidyl-RNA (P-site)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, thereby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resulting in the: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          (1) 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displacement of the </a:t>
            </a:r>
            <a:r>
              <a:rPr lang="en-US" altLang="en-US" sz="1800" dirty="0" err="1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of the peptidyl-</a:t>
            </a:r>
            <a:r>
              <a:rPr lang="en-US" altLang="en-US" sz="1800" dirty="0" err="1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(harboring n amino acids)</a:t>
            </a: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         (2) formation of a new peptide bond with the incoming amino acid (</a:t>
            </a:r>
            <a:r>
              <a:rPr lang="en-US" altLang="en-US" sz="18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transpeptidation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         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(3) transfer of nascent polypeptide chain harboring n+1 amino acids to A-site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         (4) translocation 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uncharged/</a:t>
            </a:r>
            <a:r>
              <a:rPr lang="en-US" altLang="en-US" sz="1800" dirty="0" err="1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deacylated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from P-site to E-site </a:t>
            </a:r>
            <a:endParaRPr lang="en-US" altLang="en-US" sz="18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         (5) translocation of the new peptidyl-</a:t>
            </a:r>
            <a:r>
              <a:rPr lang="en-US" altLang="en-US" sz="18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(harboring n+1 amino acids) to P-site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         </a:t>
            </a: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After the dissociation of </a:t>
            </a:r>
            <a:r>
              <a:rPr lang="en-US" altLang="en-US" sz="18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deacylated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from the E-site,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above reaction is repeated for the next aminoacyl-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as dictated by the next codon in the mRNA sequence </a:t>
            </a:r>
            <a:endParaRPr lang="en-US" altLang="en-US" sz="18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Exercise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4.5b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990600" y="2590800"/>
            <a:ext cx="67818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positions and functions of the three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-binding sites in the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ribosome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Which base pairings account for wobble at the third codon–anticodon position?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Summarize the roles of initiation, elongation, and release factors in translation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How does the ribosome catalyze peptide bond formation?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How does the ribosome verify correct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–mRNA pairing?</a:t>
            </a: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1609165" y="914400"/>
            <a:ext cx="57912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4.5c </a:t>
            </a:r>
            <a:r>
              <a:rPr lang="en-US" sz="3000" b="1" dirty="0" smtClean="0">
                <a:solidFill>
                  <a:srgbClr val="FF6D09"/>
                </a:solidFill>
                <a:latin typeface="Arial" charset="0"/>
              </a:rPr>
              <a:t>Translational </a:t>
            </a:r>
            <a:r>
              <a:rPr lang="en-US" sz="3000" b="1" dirty="0">
                <a:solidFill>
                  <a:srgbClr val="FF6D09"/>
                </a:solidFill>
                <a:latin typeface="Arial" charset="0"/>
              </a:rPr>
              <a:t>Machinery</a:t>
            </a:r>
          </a:p>
          <a:p>
            <a:pPr algn="ctr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12311" r="3356" b="9268"/>
          <a:stretch/>
        </p:blipFill>
        <p:spPr>
          <a:xfrm>
            <a:off x="1600200" y="1828800"/>
            <a:ext cx="6611467" cy="46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Synopsis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4.5c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609600" y="1524000"/>
            <a:ext cx="767873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Translational machinery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is the site where the genetic code within the mRNA is “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decoded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” or “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translated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” into a polypeptide chain—it is essentially comprised of a ribosome along with a plethora of other protein factors that guide the decoding of mRNA and the assembly of a polypeptide chain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mRNA transcript is read in the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5’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 3’ direction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Polypeptide synthesis proceeds from the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N- to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C-terminus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RNA translation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into the synthesis of a polypeptide chain can be divided into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three major stages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buFontTx/>
              <a:buAutoNum type="arabicParenBoth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Initiation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—requires eukaryotic initiation factors (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eIFs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</a:p>
          <a:p>
            <a:pPr marL="800100" lvl="1" indent="-342900">
              <a:spcBef>
                <a:spcPts val="0"/>
              </a:spcBef>
              <a:buFontTx/>
              <a:buAutoNum type="arabicParenBoth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Elongation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—requires eukaryotic elongation factors (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eEFs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</a:p>
          <a:p>
            <a:pPr marL="800100" lvl="1" indent="-342900">
              <a:spcBef>
                <a:spcPts val="0"/>
              </a:spcBef>
              <a:buFontTx/>
              <a:buAutoNum type="arabicParenBoth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Termination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—requires eukaryotic release factors (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eRFs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)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Multiple ribosomes can bind to a single mRNA transcript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adopting a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beads-on-a-string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” appearance called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polyribosome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” or “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polysome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01"/>
          <p:cNvGrpSpPr>
            <a:grpSpLocks/>
          </p:cNvGrpSpPr>
          <p:nvPr/>
        </p:nvGrpSpPr>
        <p:grpSpPr bwMode="auto">
          <a:xfrm>
            <a:off x="2362200" y="31750"/>
            <a:ext cx="6665913" cy="6705600"/>
            <a:chOff x="3124200" y="328246"/>
            <a:chExt cx="5904128" cy="5691554"/>
          </a:xfrm>
        </p:grpSpPr>
        <p:grpSp>
          <p:nvGrpSpPr>
            <p:cNvPr id="22533" name="Group 102"/>
            <p:cNvGrpSpPr>
              <a:grpSpLocks/>
            </p:cNvGrpSpPr>
            <p:nvPr/>
          </p:nvGrpSpPr>
          <p:grpSpPr bwMode="auto">
            <a:xfrm>
              <a:off x="4206630" y="4482121"/>
              <a:ext cx="4819165" cy="1537679"/>
              <a:chOff x="1625599" y="5212860"/>
              <a:chExt cx="4819165" cy="1537679"/>
            </a:xfrm>
          </p:grpSpPr>
          <p:pic>
            <p:nvPicPr>
              <p:cNvPr id="22566" name="Picture 13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78" t="77750" b="2222"/>
              <a:stretch>
                <a:fillRect/>
              </a:stretch>
            </p:blipFill>
            <p:spPr bwMode="auto">
              <a:xfrm>
                <a:off x="1625599" y="5376984"/>
                <a:ext cx="4819165" cy="1373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67" name="Rounded Rectangle 136"/>
              <p:cNvSpPr>
                <a:spLocks noChangeArrowheads="1"/>
              </p:cNvSpPr>
              <p:nvPr/>
            </p:nvSpPr>
            <p:spPr bwMode="auto">
              <a:xfrm>
                <a:off x="3440226" y="5212860"/>
                <a:ext cx="930519" cy="228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pic>
          <p:nvPicPr>
            <p:cNvPr id="22534" name="Picture 10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3" r="21918" b="33533"/>
            <a:stretch>
              <a:fillRect/>
            </a:stretch>
          </p:blipFill>
          <p:spPr bwMode="auto">
            <a:xfrm>
              <a:off x="3124200" y="422031"/>
              <a:ext cx="4610100" cy="421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Rounded Rectangle 104"/>
            <p:cNvSpPr>
              <a:spLocks noChangeArrowheads="1"/>
            </p:cNvSpPr>
            <p:nvPr/>
          </p:nvSpPr>
          <p:spPr bwMode="auto">
            <a:xfrm>
              <a:off x="8001000" y="328246"/>
              <a:ext cx="533400" cy="44957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6" name="Rounded Rectangle 105"/>
            <p:cNvSpPr>
              <a:spLocks noChangeArrowheads="1"/>
            </p:cNvSpPr>
            <p:nvPr/>
          </p:nvSpPr>
          <p:spPr bwMode="auto">
            <a:xfrm>
              <a:off x="8494928" y="1371601"/>
              <a:ext cx="533400" cy="1295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7" name="Rounded Rectangle 106"/>
            <p:cNvSpPr>
              <a:spLocks noChangeArrowheads="1"/>
            </p:cNvSpPr>
            <p:nvPr/>
          </p:nvSpPr>
          <p:spPr bwMode="auto">
            <a:xfrm>
              <a:off x="7315200" y="1524000"/>
              <a:ext cx="838200" cy="6096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8" name="Rounded Rectangle 107"/>
            <p:cNvSpPr>
              <a:spLocks noChangeArrowheads="1"/>
            </p:cNvSpPr>
            <p:nvPr/>
          </p:nvSpPr>
          <p:spPr bwMode="auto">
            <a:xfrm>
              <a:off x="6561014" y="359505"/>
              <a:ext cx="1592385" cy="6096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9" name="Rounded Rectangle 108"/>
            <p:cNvSpPr>
              <a:spLocks noChangeArrowheads="1"/>
            </p:cNvSpPr>
            <p:nvPr/>
          </p:nvSpPr>
          <p:spPr bwMode="auto">
            <a:xfrm>
              <a:off x="7467600" y="816705"/>
              <a:ext cx="655515" cy="6096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Rounded Rectangle 109"/>
            <p:cNvSpPr>
              <a:spLocks noChangeArrowheads="1"/>
            </p:cNvSpPr>
            <p:nvPr/>
          </p:nvSpPr>
          <p:spPr bwMode="auto">
            <a:xfrm>
              <a:off x="4738080" y="664305"/>
              <a:ext cx="976920" cy="2207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1" name="Oval 110"/>
            <p:cNvSpPr>
              <a:spLocks noChangeArrowheads="1"/>
            </p:cNvSpPr>
            <p:nvPr/>
          </p:nvSpPr>
          <p:spPr bwMode="auto">
            <a:xfrm>
              <a:off x="4500276" y="1693518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TextBox 111"/>
            <p:cNvSpPr txBox="1">
              <a:spLocks noChangeArrowheads="1"/>
            </p:cNvSpPr>
            <p:nvPr/>
          </p:nvSpPr>
          <p:spPr bwMode="auto">
            <a:xfrm>
              <a:off x="4478781" y="1679180"/>
              <a:ext cx="235973" cy="26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 Narrow" pitchFamily="34" charset="0"/>
                </a:rPr>
                <a:t>3</a:t>
              </a:r>
            </a:p>
          </p:txBody>
        </p:sp>
        <p:sp>
          <p:nvSpPr>
            <p:cNvPr id="22543" name="Rounded Rectangle 112"/>
            <p:cNvSpPr>
              <a:spLocks noChangeArrowheads="1"/>
            </p:cNvSpPr>
            <p:nvPr/>
          </p:nvSpPr>
          <p:spPr bwMode="auto">
            <a:xfrm>
              <a:off x="6293340" y="953475"/>
              <a:ext cx="672120" cy="2207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Oval 113"/>
            <p:cNvSpPr>
              <a:spLocks noChangeArrowheads="1"/>
            </p:cNvSpPr>
            <p:nvPr/>
          </p:nvSpPr>
          <p:spPr bwMode="auto">
            <a:xfrm>
              <a:off x="4227997" y="885090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5" name="TextBox 114"/>
            <p:cNvSpPr txBox="1">
              <a:spLocks noChangeArrowheads="1"/>
            </p:cNvSpPr>
            <p:nvPr/>
          </p:nvSpPr>
          <p:spPr bwMode="auto">
            <a:xfrm>
              <a:off x="4227267" y="870752"/>
              <a:ext cx="235973" cy="26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 Narrow" pitchFamily="34" charset="0"/>
                </a:rPr>
                <a:t>1</a:t>
              </a:r>
            </a:p>
          </p:txBody>
        </p:sp>
        <p:sp>
          <p:nvSpPr>
            <p:cNvPr id="22546" name="Rounded Rectangle 115"/>
            <p:cNvSpPr>
              <a:spLocks noChangeArrowheads="1"/>
            </p:cNvSpPr>
            <p:nvPr/>
          </p:nvSpPr>
          <p:spPr bwMode="auto">
            <a:xfrm>
              <a:off x="4800600" y="1600200"/>
              <a:ext cx="762000" cy="1445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7" name="Oval 116"/>
            <p:cNvSpPr>
              <a:spLocks noChangeArrowheads="1"/>
            </p:cNvSpPr>
            <p:nvPr/>
          </p:nvSpPr>
          <p:spPr bwMode="auto">
            <a:xfrm>
              <a:off x="6337585" y="944215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TextBox 117"/>
            <p:cNvSpPr txBox="1">
              <a:spLocks noChangeArrowheads="1"/>
            </p:cNvSpPr>
            <p:nvPr/>
          </p:nvSpPr>
          <p:spPr bwMode="auto">
            <a:xfrm>
              <a:off x="6316090" y="929877"/>
              <a:ext cx="235973" cy="26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 Narrow" pitchFamily="34" charset="0"/>
                </a:rPr>
                <a:t>2</a:t>
              </a:r>
            </a:p>
          </p:txBody>
        </p:sp>
        <p:sp>
          <p:nvSpPr>
            <p:cNvPr id="22549" name="Rounded Rectangle 118"/>
            <p:cNvSpPr>
              <a:spLocks noChangeArrowheads="1"/>
            </p:cNvSpPr>
            <p:nvPr/>
          </p:nvSpPr>
          <p:spPr bwMode="auto">
            <a:xfrm>
              <a:off x="6293340" y="1920630"/>
              <a:ext cx="976920" cy="2207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119"/>
            <p:cNvSpPr>
              <a:spLocks noChangeArrowheads="1"/>
            </p:cNvSpPr>
            <p:nvPr/>
          </p:nvSpPr>
          <p:spPr bwMode="auto">
            <a:xfrm>
              <a:off x="6308275" y="1936260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1" name="TextBox 120"/>
            <p:cNvSpPr txBox="1">
              <a:spLocks noChangeArrowheads="1"/>
            </p:cNvSpPr>
            <p:nvPr/>
          </p:nvSpPr>
          <p:spPr bwMode="auto">
            <a:xfrm>
              <a:off x="6286780" y="1915290"/>
              <a:ext cx="2664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itchFamily="34" charset="0"/>
                </a:rPr>
                <a:t>4</a:t>
              </a:r>
            </a:p>
          </p:txBody>
        </p:sp>
        <p:sp>
          <p:nvSpPr>
            <p:cNvPr id="22552" name="Rounded Rectangle 121"/>
            <p:cNvSpPr>
              <a:spLocks noChangeArrowheads="1"/>
            </p:cNvSpPr>
            <p:nvPr/>
          </p:nvSpPr>
          <p:spPr bwMode="auto">
            <a:xfrm>
              <a:off x="6291390" y="2937606"/>
              <a:ext cx="976920" cy="1371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3" name="Oval 122"/>
            <p:cNvSpPr>
              <a:spLocks noChangeArrowheads="1"/>
            </p:cNvSpPr>
            <p:nvPr/>
          </p:nvSpPr>
          <p:spPr bwMode="auto">
            <a:xfrm>
              <a:off x="6338280" y="2925609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4" name="TextBox 123"/>
            <p:cNvSpPr txBox="1">
              <a:spLocks noChangeArrowheads="1"/>
            </p:cNvSpPr>
            <p:nvPr/>
          </p:nvSpPr>
          <p:spPr bwMode="auto">
            <a:xfrm>
              <a:off x="6330629" y="2911272"/>
              <a:ext cx="2664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itchFamily="34" charset="0"/>
                </a:rPr>
                <a:t>5</a:t>
              </a:r>
            </a:p>
          </p:txBody>
        </p:sp>
        <p:sp>
          <p:nvSpPr>
            <p:cNvPr id="22555" name="Rounded Rectangle 124"/>
            <p:cNvSpPr>
              <a:spLocks noChangeArrowheads="1"/>
            </p:cNvSpPr>
            <p:nvPr/>
          </p:nvSpPr>
          <p:spPr bwMode="auto">
            <a:xfrm>
              <a:off x="6293339" y="3741615"/>
              <a:ext cx="1326661" cy="2743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6" name="Oval 125"/>
            <p:cNvSpPr>
              <a:spLocks noChangeArrowheads="1"/>
            </p:cNvSpPr>
            <p:nvPr/>
          </p:nvSpPr>
          <p:spPr bwMode="auto">
            <a:xfrm>
              <a:off x="6333050" y="3756316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7" name="TextBox 126"/>
            <p:cNvSpPr txBox="1">
              <a:spLocks noChangeArrowheads="1"/>
            </p:cNvSpPr>
            <p:nvPr/>
          </p:nvSpPr>
          <p:spPr bwMode="auto">
            <a:xfrm>
              <a:off x="6325399" y="3735345"/>
              <a:ext cx="2664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itchFamily="34" charset="0"/>
                </a:rPr>
                <a:t>6</a:t>
              </a:r>
            </a:p>
          </p:txBody>
        </p:sp>
        <p:sp>
          <p:nvSpPr>
            <p:cNvPr id="22558" name="Rounded Rectangle 127"/>
            <p:cNvSpPr>
              <a:spLocks noChangeArrowheads="1"/>
            </p:cNvSpPr>
            <p:nvPr/>
          </p:nvSpPr>
          <p:spPr bwMode="auto">
            <a:xfrm>
              <a:off x="6291390" y="4710721"/>
              <a:ext cx="871410" cy="2207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59" name="Group 128"/>
            <p:cNvGrpSpPr>
              <a:grpSpLocks/>
            </p:cNvGrpSpPr>
            <p:nvPr/>
          </p:nvGrpSpPr>
          <p:grpSpPr bwMode="auto">
            <a:xfrm>
              <a:off x="6299731" y="4748505"/>
              <a:ext cx="266420" cy="307777"/>
              <a:chOff x="6307546" y="5524184"/>
              <a:chExt cx="266420" cy="307777"/>
            </a:xfrm>
          </p:grpSpPr>
          <p:sp>
            <p:nvSpPr>
              <p:cNvPr id="22564" name="Oval 133"/>
              <p:cNvSpPr>
                <a:spLocks noChangeArrowheads="1"/>
              </p:cNvSpPr>
              <p:nvPr/>
            </p:nvSpPr>
            <p:spPr bwMode="auto">
              <a:xfrm>
                <a:off x="6308275" y="5541105"/>
                <a:ext cx="228600" cy="22860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565" name="TextBox 134"/>
              <p:cNvSpPr txBox="1">
                <a:spLocks noChangeArrowheads="1"/>
              </p:cNvSpPr>
              <p:nvPr/>
            </p:nvSpPr>
            <p:spPr bwMode="auto">
              <a:xfrm>
                <a:off x="6307546" y="5524184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latin typeface="Arial Narrow" pitchFamily="34" charset="0"/>
                  </a:rPr>
                  <a:t>7</a:t>
                </a:r>
              </a:p>
            </p:txBody>
          </p:sp>
        </p:grpSp>
        <p:sp>
          <p:nvSpPr>
            <p:cNvPr id="22560" name="Rounded Rectangle 129"/>
            <p:cNvSpPr>
              <a:spLocks noChangeArrowheads="1"/>
            </p:cNvSpPr>
            <p:nvPr/>
          </p:nvSpPr>
          <p:spPr bwMode="auto">
            <a:xfrm>
              <a:off x="6629400" y="5281246"/>
              <a:ext cx="1252728" cy="2207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61" name="Group 130"/>
            <p:cNvGrpSpPr>
              <a:grpSpLocks/>
            </p:cNvGrpSpPr>
            <p:nvPr/>
          </p:nvGrpSpPr>
          <p:grpSpPr bwMode="auto">
            <a:xfrm>
              <a:off x="7108051" y="5265202"/>
              <a:ext cx="266420" cy="307777"/>
              <a:chOff x="7139311" y="6030180"/>
              <a:chExt cx="266420" cy="307777"/>
            </a:xfrm>
          </p:grpSpPr>
          <p:sp>
            <p:nvSpPr>
              <p:cNvPr id="22562" name="Oval 131"/>
              <p:cNvSpPr>
                <a:spLocks noChangeArrowheads="1"/>
              </p:cNvSpPr>
              <p:nvPr/>
            </p:nvSpPr>
            <p:spPr bwMode="auto">
              <a:xfrm>
                <a:off x="7146962" y="6051151"/>
                <a:ext cx="228600" cy="22860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563" name="TextBox 132"/>
              <p:cNvSpPr txBox="1">
                <a:spLocks noChangeArrowheads="1"/>
              </p:cNvSpPr>
              <p:nvPr/>
            </p:nvSpPr>
            <p:spPr bwMode="auto">
              <a:xfrm>
                <a:off x="7139311" y="6030180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latin typeface="Arial Narrow" pitchFamily="34" charset="0"/>
                  </a:rPr>
                  <a:t>8</a:t>
                </a:r>
              </a:p>
            </p:txBody>
          </p:sp>
        </p:grpSp>
      </p:grpSp>
      <p:sp>
        <p:nvSpPr>
          <p:cNvPr id="22531" name="Rectangle 2"/>
          <p:cNvSpPr>
            <a:spLocks noGrp="1" noChangeArrowheads="1"/>
          </p:cNvSpPr>
          <p:nvPr/>
        </p:nvSpPr>
        <p:spPr bwMode="auto">
          <a:xfrm>
            <a:off x="0" y="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Initiation: Overview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" y="2420938"/>
            <a:ext cx="3839625" cy="43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Eukaryotic translation initiation—that among a pool of common </a:t>
            </a:r>
            <a:r>
              <a:rPr lang="en-US" altLang="en-US" sz="1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players such as the </a:t>
            </a:r>
            <a:r>
              <a:rPr lang="en-US" altLang="en-US" sz="16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, mRNA and </a:t>
            </a:r>
            <a:r>
              <a:rPr lang="en-US" altLang="en-US" sz="1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separate ribosomal subunits also </a:t>
            </a:r>
            <a:r>
              <a:rPr lang="en-US" altLang="en-US" sz="1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requires a plethora of helper proteins called “</a:t>
            </a:r>
            <a:r>
              <a:rPr lang="en-US" altLang="en-US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eukaryotic initiation </a:t>
            </a:r>
            <a:r>
              <a:rPr lang="en-US" alt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factors (</a:t>
            </a:r>
            <a:r>
              <a:rPr lang="en-US" altLang="en-US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eIFs</a:t>
            </a:r>
            <a:r>
              <a:rPr lang="en-US" alt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)</a:t>
            </a:r>
            <a:r>
              <a:rPr lang="en-US" altLang="en-US" sz="1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”—can be divided into</a:t>
            </a:r>
            <a:r>
              <a:rPr lang="en-US" altLang="en-US" sz="1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eight stages: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Tx/>
              <a:buAutoNum type="arabicParenBoth"/>
              <a:defRPr/>
            </a:pP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Met-</a:t>
            </a:r>
            <a:r>
              <a:rPr lang="en-US" alt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6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i</a:t>
            </a:r>
            <a:r>
              <a:rPr lang="en-US" altLang="en-US" sz="1600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Met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 Priming 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Tx/>
              <a:buAutoNum type="arabicParenBoth"/>
              <a:defRPr/>
            </a:pP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Met-</a:t>
            </a:r>
            <a:r>
              <a:rPr lang="en-US" alt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600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i</a:t>
            </a:r>
            <a:r>
              <a:rPr lang="en-US" altLang="en-US" sz="1600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Met</a:t>
            </a: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Transport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Tx/>
              <a:buAutoNum type="arabicParenBoth"/>
              <a:defRPr/>
            </a:pP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mRNA </a:t>
            </a: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Packaging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Tx/>
              <a:buAutoNum type="arabicParenBoth"/>
              <a:defRPr/>
            </a:pP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mRNA Attachment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Tx/>
              <a:buAutoNum type="arabicParenBoth"/>
              <a:defRPr/>
            </a:pP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mRNA Scanning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Tx/>
              <a:buAutoNum type="arabicParenBoth"/>
              <a:defRPr/>
            </a:pP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Initiation Codon Recognition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Tx/>
              <a:buAutoNum type="arabicParenBoth"/>
              <a:defRPr/>
            </a:pP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Ribosomal Subunit Association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Tx/>
              <a:buAutoNum type="arabicParenBoth"/>
              <a:defRPr/>
            </a:pPr>
            <a:r>
              <a:rPr lang="en-US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Times New Roman" pitchFamily="18" charset="0"/>
              </a:rPr>
              <a:t>Initiation Complex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/>
        </p:nvSpPr>
        <p:spPr bwMode="auto">
          <a:xfrm>
            <a:off x="838200" y="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Translation Initiation: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(1)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Met-</a:t>
            </a: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</a:rPr>
              <a:t>tRNA</a:t>
            </a:r>
            <a:r>
              <a:rPr lang="en-US" altLang="en-US" sz="2400" b="1" baseline="-25000" dirty="0" err="1">
                <a:solidFill>
                  <a:srgbClr val="FF6D09"/>
                </a:solidFill>
                <a:latin typeface="Arial" pitchFamily="34" charset="0"/>
              </a:rPr>
              <a:t>i</a:t>
            </a:r>
            <a:r>
              <a:rPr lang="en-US" altLang="en-US" sz="2400" b="1" baseline="30000" dirty="0" err="1">
                <a:solidFill>
                  <a:srgbClr val="FF6D09"/>
                </a:solidFill>
                <a:latin typeface="Arial" pitchFamily="34" charset="0"/>
              </a:rPr>
              <a:t>Met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 Priming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6524" y="672435"/>
            <a:ext cx="8931275" cy="61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The AUG initiation codon is recognized by the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so-called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initiator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tRNA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 covalently attached to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its cognate Met residue (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sz="17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thionyl-RNA</a:t>
            </a:r>
            <a:r>
              <a:rPr lang="en-US" sz="1700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700" baseline="30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)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—virtually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all eukaryotic proteins begin with Met residue though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this is sometimes cleaved off during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post-translational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modification (PTM)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In order to recognize the AUG initiation codon,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sz="17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metRNA</a:t>
            </a:r>
            <a:r>
              <a:rPr lang="en-US" sz="1700" baseline="-25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700" baseline="30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sz="1700" dirty="0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 is first assembled into a ternary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sz="1700" dirty="0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complex with GTP-bound eIF2</a:t>
            </a: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 so as to prepare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or “prime” it for transport to the ribosome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The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GTP-eIF2-</a:t>
            </a:r>
            <a:r>
              <a:rPr lang="en-US" altLang="en-US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tRNA</a:t>
            </a:r>
            <a:r>
              <a:rPr lang="en-US" sz="1700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7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complex subsequently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translocates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 to the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P-site within the 40S subunit of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ribosome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 so as to transport the </a:t>
            </a:r>
            <a:r>
              <a:rPr lang="en-US" alt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tRNA</a:t>
            </a:r>
            <a:r>
              <a:rPr lang="en-US" sz="17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700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 in order to allow it to base pair (via its CAU anticodon) with the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AUG initiation codon within mRNA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17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ability of </a:t>
            </a:r>
            <a:r>
              <a:rPr lang="en-US" sz="17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methionyl-tRNA</a:t>
            </a:r>
            <a:r>
              <a:rPr lang="en-US" sz="1700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700" baseline="30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sz="1700" dirty="0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 to recognize the </a:t>
            </a:r>
            <a:r>
              <a:rPr lang="en-US" sz="1700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AUG initiation codon </a:t>
            </a:r>
            <a:r>
              <a:rPr lang="en-US" sz="1700" dirty="0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arises from its ability to specifically bind to </a:t>
            </a:r>
            <a:r>
              <a:rPr lang="en-US" sz="1700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eIF2</a:t>
            </a:r>
            <a:r>
              <a:rPr lang="en-US" sz="1700" dirty="0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 and the </a:t>
            </a:r>
            <a:r>
              <a:rPr lang="en-US" sz="1700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P-site</a:t>
            </a:r>
            <a:r>
              <a:rPr lang="en-US" sz="1700" dirty="0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 within the 40S subunit of ribosome</a:t>
            </a: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—on the other hand, </a:t>
            </a:r>
            <a:r>
              <a:rPr lang="en-US" sz="17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methionyl-tRNA</a:t>
            </a:r>
            <a:r>
              <a:rPr lang="en-US" sz="1700" baseline="300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sz="1700" dirty="0" smtClean="0">
                <a:solidFill>
                  <a:schemeClr val="accent2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that recognizes AUG internal codons can only be accommodated within the A-site thus barring it from initiating protein synthesis (that must begin @ P-site—why?!)    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sz="1700" dirty="0">
              <a:latin typeface="Calibri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However, both the initiator </a:t>
            </a:r>
            <a:r>
              <a:rPr lang="en-US" sz="17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methionyl-tRNA</a:t>
            </a:r>
            <a:r>
              <a:rPr lang="en-US" sz="1700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700" baseline="30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 and internal </a:t>
            </a:r>
            <a:r>
              <a:rPr lang="en-US" sz="17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methionyl-tRNA</a:t>
            </a:r>
            <a:r>
              <a:rPr lang="en-US" sz="1700" baseline="30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sz="17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are </a:t>
            </a:r>
            <a:r>
              <a:rPr lang="en-US" sz="1700" dirty="0" err="1" smtClean="0">
                <a:latin typeface="Calibri" pitchFamily="34" charset="0"/>
                <a:cs typeface="Calibri" panose="020F0502020204030204" pitchFamily="34" charset="0"/>
              </a:rPr>
              <a:t>aminoacylated</a:t>
            </a: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 with Met residue by the same </a:t>
            </a:r>
            <a:r>
              <a:rPr lang="en-US" sz="1700" dirty="0" err="1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methionyl-tRNA</a:t>
            </a:r>
            <a:r>
              <a:rPr lang="en-US" sz="1700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synthetase</a:t>
            </a:r>
            <a:r>
              <a:rPr lang="en-US" sz="1700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 (</a:t>
            </a:r>
            <a:r>
              <a:rPr lang="en-US" sz="1700" dirty="0" err="1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MetRS</a:t>
            </a:r>
            <a:r>
              <a:rPr lang="en-US" sz="1700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)  </a:t>
            </a:r>
            <a:endParaRPr lang="en-US" altLang="en-US" sz="17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Calibri" panose="020F0502020204030204" pitchFamily="34" charset="0"/>
            </a:endParaRPr>
          </a:p>
        </p:txBody>
      </p:sp>
      <p:grpSp>
        <p:nvGrpSpPr>
          <p:cNvPr id="24578" name="Group 41"/>
          <p:cNvGrpSpPr>
            <a:grpSpLocks/>
          </p:cNvGrpSpPr>
          <p:nvPr/>
        </p:nvGrpSpPr>
        <p:grpSpPr bwMode="auto">
          <a:xfrm>
            <a:off x="5486400" y="608013"/>
            <a:ext cx="3522663" cy="2739370"/>
            <a:chOff x="5486400" y="608353"/>
            <a:chExt cx="3522236" cy="2739392"/>
          </a:xfrm>
        </p:grpSpPr>
        <p:grpSp>
          <p:nvGrpSpPr>
            <p:cNvPr id="24581" name="Group 28"/>
            <p:cNvGrpSpPr>
              <a:grpSpLocks/>
            </p:cNvGrpSpPr>
            <p:nvPr/>
          </p:nvGrpSpPr>
          <p:grpSpPr bwMode="auto">
            <a:xfrm>
              <a:off x="5486400" y="609600"/>
              <a:ext cx="3183364" cy="2402924"/>
              <a:chOff x="3264326" y="3200400"/>
              <a:chExt cx="3183364" cy="2402924"/>
            </a:xfrm>
          </p:grpSpPr>
          <p:pic>
            <p:nvPicPr>
              <p:cNvPr id="24587" name="Picture 3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30" t="7323" r="62917" b="82222"/>
              <a:stretch>
                <a:fillRect/>
              </a:stretch>
            </p:blipFill>
            <p:spPr bwMode="auto">
              <a:xfrm>
                <a:off x="3264326" y="3200400"/>
                <a:ext cx="3149600" cy="2402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8" name="Rounded Rectangle 33"/>
              <p:cNvSpPr>
                <a:spLocks noChangeArrowheads="1"/>
              </p:cNvSpPr>
              <p:nvPr/>
            </p:nvSpPr>
            <p:spPr bwMode="auto">
              <a:xfrm>
                <a:off x="4910564" y="3657600"/>
                <a:ext cx="1537126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24589" name="Rounded Rectangle 34"/>
              <p:cNvSpPr>
                <a:spLocks noChangeArrowheads="1"/>
              </p:cNvSpPr>
              <p:nvPr/>
            </p:nvSpPr>
            <p:spPr bwMode="auto">
              <a:xfrm>
                <a:off x="4021020" y="5066325"/>
                <a:ext cx="1465380" cy="27432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24590" name="Rounded Rectangle 35"/>
              <p:cNvSpPr>
                <a:spLocks noChangeArrowheads="1"/>
              </p:cNvSpPr>
              <p:nvPr/>
            </p:nvSpPr>
            <p:spPr bwMode="auto">
              <a:xfrm>
                <a:off x="3839310" y="3352800"/>
                <a:ext cx="485678" cy="27432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486400" y="2824521"/>
              <a:ext cx="1535138" cy="5232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Methionyl-tRNA</a:t>
              </a:r>
              <a:r>
                <a:rPr lang="en-US" sz="1400" b="1" baseline="-25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i</a:t>
              </a:r>
              <a:r>
                <a:rPr lang="en-US" sz="1400" b="1" baseline="30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Met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(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metRNA</a:t>
              </a:r>
              <a:r>
                <a:rPr lang="en-US" sz="1400" b="1" baseline="-25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i</a:t>
              </a:r>
              <a:r>
                <a:rPr lang="en-US" sz="1400" b="1" baseline="30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Met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)</a:t>
              </a:r>
              <a:endParaRPr lang="en-US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89576" y="608353"/>
              <a:ext cx="522224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eIF2</a:t>
              </a:r>
            </a:p>
          </p:txBody>
        </p:sp>
        <p:sp>
          <p:nvSpPr>
            <p:cNvPr id="24584" name="TextBox 31"/>
            <p:cNvSpPr txBox="1">
              <a:spLocks noChangeArrowheads="1"/>
            </p:cNvSpPr>
            <p:nvPr/>
          </p:nvSpPr>
          <p:spPr bwMode="auto">
            <a:xfrm>
              <a:off x="7239000" y="2495604"/>
              <a:ext cx="17696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GTP-eIF2-metRNA</a:t>
              </a:r>
              <a:r>
                <a:rPr lang="en-US" altLang="en-US" sz="1400" b="1" baseline="-25000" dirty="0" smtClean="0">
                  <a:solidFill>
                    <a:srgbClr val="FF0000"/>
                  </a:solidFill>
                  <a:latin typeface="Arial Narrow" pitchFamily="34" charset="0"/>
                </a:rPr>
                <a:t>i</a:t>
              </a:r>
              <a:r>
                <a:rPr lang="en-US" altLang="en-US" sz="1400" b="1" baseline="30000" dirty="0" smtClean="0">
                  <a:solidFill>
                    <a:srgbClr val="FF0000"/>
                  </a:solidFill>
                  <a:latin typeface="Arial Narrow" pitchFamily="34" charset="0"/>
                </a:rPr>
                <a:t>Met </a:t>
              </a:r>
              <a:r>
                <a:rPr lang="en-US" altLang="en-US" sz="1400" b="1" dirty="0">
                  <a:solidFill>
                    <a:srgbClr val="FF0000"/>
                  </a:solidFill>
                  <a:latin typeface="Arial Narrow" pitchFamily="34" charset="0"/>
                </a:rPr>
                <a:t>c</a:t>
              </a:r>
              <a:r>
                <a:rPr lang="en-US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omplex</a:t>
              </a:r>
              <a:endParaRPr lang="en-US" altLang="en-US" sz="1400" b="1" baseline="300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24585" name="Oval 38"/>
            <p:cNvSpPr>
              <a:spLocks noChangeArrowheads="1"/>
            </p:cNvSpPr>
            <p:nvPr/>
          </p:nvSpPr>
          <p:spPr bwMode="auto">
            <a:xfrm>
              <a:off x="6032993" y="1878667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4586" name="TextBox 39"/>
            <p:cNvSpPr txBox="1">
              <a:spLocks noChangeArrowheads="1"/>
            </p:cNvSpPr>
            <p:nvPr/>
          </p:nvSpPr>
          <p:spPr bwMode="auto">
            <a:xfrm>
              <a:off x="6011498" y="1844430"/>
              <a:ext cx="266388" cy="30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 Narrow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0"/>
          <p:cNvSpPr>
            <a:spLocks noGrp="1" noChangeArrowheads="1"/>
          </p:cNvSpPr>
          <p:nvPr/>
        </p:nvSpPr>
        <p:spPr bwMode="auto">
          <a:xfrm>
            <a:off x="838200" y="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Translation Initiation: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(2)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Met-</a:t>
            </a: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</a:rPr>
              <a:t>tRNA</a:t>
            </a:r>
            <a:r>
              <a:rPr lang="en-US" altLang="en-US" sz="2400" b="1" baseline="-25000" dirty="0" err="1">
                <a:solidFill>
                  <a:srgbClr val="FF6D09"/>
                </a:solidFill>
                <a:latin typeface="Arial" pitchFamily="34" charset="0"/>
              </a:rPr>
              <a:t>i</a:t>
            </a:r>
            <a:r>
              <a:rPr lang="en-US" altLang="en-US" sz="2400" b="1" baseline="30000" dirty="0" err="1">
                <a:solidFill>
                  <a:srgbClr val="FF6D09"/>
                </a:solidFill>
                <a:latin typeface="Arial" pitchFamily="34" charset="0"/>
              </a:rPr>
              <a:t>Met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 Transport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14800" y="360363"/>
            <a:ext cx="4876800" cy="3570287"/>
            <a:chOff x="4114800" y="360363"/>
            <a:chExt cx="4876800" cy="3570287"/>
          </a:xfrm>
        </p:grpSpPr>
        <p:grpSp>
          <p:nvGrpSpPr>
            <p:cNvPr id="25602" name="Group 36"/>
            <p:cNvGrpSpPr>
              <a:grpSpLocks/>
            </p:cNvGrpSpPr>
            <p:nvPr/>
          </p:nvGrpSpPr>
          <p:grpSpPr bwMode="auto">
            <a:xfrm>
              <a:off x="4114800" y="360363"/>
              <a:ext cx="4876800" cy="3570287"/>
              <a:chOff x="4114800" y="391180"/>
              <a:chExt cx="4876800" cy="3571220"/>
            </a:xfrm>
          </p:grpSpPr>
          <p:pic>
            <p:nvPicPr>
              <p:cNvPr id="25605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12" t="5283" r="41988" b="75162"/>
              <a:stretch>
                <a:fillRect/>
              </a:stretch>
            </p:blipFill>
            <p:spPr bwMode="auto">
              <a:xfrm>
                <a:off x="4495800" y="876619"/>
                <a:ext cx="4390886" cy="300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6" name="Rounded Rectangle 6"/>
              <p:cNvSpPr>
                <a:spLocks noChangeArrowheads="1"/>
              </p:cNvSpPr>
              <p:nvPr/>
            </p:nvSpPr>
            <p:spPr bwMode="auto">
              <a:xfrm>
                <a:off x="4114800" y="1410019"/>
                <a:ext cx="546526" cy="152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25607" name="Rounded Rectangle 7"/>
              <p:cNvSpPr>
                <a:spLocks noChangeArrowheads="1"/>
              </p:cNvSpPr>
              <p:nvPr/>
            </p:nvSpPr>
            <p:spPr bwMode="auto">
              <a:xfrm>
                <a:off x="5431694" y="1281064"/>
                <a:ext cx="1807305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25608" name="Rounded Rectangle 8"/>
              <p:cNvSpPr>
                <a:spLocks noChangeArrowheads="1"/>
              </p:cNvSpPr>
              <p:nvPr/>
            </p:nvSpPr>
            <p:spPr bwMode="auto">
              <a:xfrm>
                <a:off x="8382000" y="2173969"/>
                <a:ext cx="6096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25609" name="Rounded Rectangle 9"/>
              <p:cNvSpPr>
                <a:spLocks noChangeArrowheads="1"/>
              </p:cNvSpPr>
              <p:nvPr/>
            </p:nvSpPr>
            <p:spPr bwMode="auto">
              <a:xfrm>
                <a:off x="4388063" y="2819400"/>
                <a:ext cx="2637417" cy="11430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25610" name="Rounded Rectangle 10"/>
              <p:cNvSpPr>
                <a:spLocks noChangeArrowheads="1"/>
              </p:cNvSpPr>
              <p:nvPr/>
            </p:nvSpPr>
            <p:spPr bwMode="auto">
              <a:xfrm>
                <a:off x="4802549" y="1248829"/>
                <a:ext cx="382407" cy="21394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25611" name="Rounded Rectangle 11"/>
              <p:cNvSpPr>
                <a:spLocks noChangeArrowheads="1"/>
              </p:cNvSpPr>
              <p:nvPr/>
            </p:nvSpPr>
            <p:spPr bwMode="auto">
              <a:xfrm>
                <a:off x="4923417" y="2437743"/>
                <a:ext cx="1005840" cy="1828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49775" y="1108918"/>
                <a:ext cx="520700" cy="3080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eIF2</a:t>
                </a:r>
              </a:p>
            </p:txBody>
          </p:sp>
          <p:sp>
            <p:nvSpPr>
              <p:cNvPr id="25614" name="Rounded Rectangle 14"/>
              <p:cNvSpPr>
                <a:spLocks noChangeArrowheads="1"/>
              </p:cNvSpPr>
              <p:nvPr/>
            </p:nvSpPr>
            <p:spPr bwMode="auto">
              <a:xfrm>
                <a:off x="7239000" y="2840942"/>
                <a:ext cx="359506" cy="58837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51688" y="3081108"/>
                <a:ext cx="520700" cy="3064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eIF3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151688" y="2742881"/>
                <a:ext cx="520700" cy="3080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eIF5</a:t>
                </a:r>
              </a:p>
            </p:txBody>
          </p:sp>
          <p:sp>
            <p:nvSpPr>
              <p:cNvPr id="25617" name="Rounded Rectangle 17"/>
              <p:cNvSpPr>
                <a:spLocks noChangeArrowheads="1"/>
              </p:cNvSpPr>
              <p:nvPr/>
            </p:nvSpPr>
            <p:spPr bwMode="auto">
              <a:xfrm>
                <a:off x="8296035" y="2599909"/>
                <a:ext cx="435706" cy="14248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25618" name="Rounded Rectangle 18"/>
              <p:cNvSpPr>
                <a:spLocks noChangeArrowheads="1"/>
              </p:cNvSpPr>
              <p:nvPr/>
            </p:nvSpPr>
            <p:spPr bwMode="auto">
              <a:xfrm>
                <a:off x="8382000" y="2553019"/>
                <a:ext cx="283306" cy="152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05788" y="2480876"/>
                <a:ext cx="522287" cy="3080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eIF2</a:t>
                </a:r>
              </a:p>
            </p:txBody>
          </p:sp>
          <p:sp>
            <p:nvSpPr>
              <p:cNvPr id="25620" name="TextBox 20"/>
              <p:cNvSpPr txBox="1">
                <a:spLocks noChangeArrowheads="1"/>
              </p:cNvSpPr>
              <p:nvPr/>
            </p:nvSpPr>
            <p:spPr bwMode="auto">
              <a:xfrm>
                <a:off x="6391028" y="3052567"/>
                <a:ext cx="826477" cy="523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FF0000"/>
                    </a:solidFill>
                    <a:latin typeface="Arial Narrow" pitchFamily="34" charset="0"/>
                  </a:rPr>
                  <a:t>43S </a:t>
                </a:r>
                <a:r>
                  <a:rPr lang="en-US" altLang="en-US" sz="1400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complex</a:t>
                </a:r>
                <a:endParaRPr lang="en-US" altLang="en-US" sz="1400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621" name="Left Brace 21"/>
              <p:cNvSpPr>
                <a:spLocks/>
              </p:cNvSpPr>
              <p:nvPr/>
            </p:nvSpPr>
            <p:spPr bwMode="auto">
              <a:xfrm>
                <a:off x="7010400" y="2705419"/>
                <a:ext cx="304800" cy="1174919"/>
              </a:xfrm>
              <a:prstGeom prst="leftBrace">
                <a:avLst>
                  <a:gd name="adj1" fmla="val 8334"/>
                  <a:gd name="adj2" fmla="val 50000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25622" name="Rounded Rectangle 22"/>
              <p:cNvSpPr>
                <a:spLocks noChangeArrowheads="1"/>
              </p:cNvSpPr>
              <p:nvPr/>
            </p:nvSpPr>
            <p:spPr bwMode="auto">
              <a:xfrm>
                <a:off x="7417870" y="942904"/>
                <a:ext cx="278330" cy="1828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 Narrow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491413" y="742109"/>
                <a:ext cx="520700" cy="3080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eIF3</a:t>
                </a:r>
              </a:p>
            </p:txBody>
          </p:sp>
          <p:grpSp>
            <p:nvGrpSpPr>
              <p:cNvPr id="25624" name="Group 24"/>
              <p:cNvGrpSpPr>
                <a:grpSpLocks/>
              </p:cNvGrpSpPr>
              <p:nvPr/>
            </p:nvGrpSpPr>
            <p:grpSpPr bwMode="auto">
              <a:xfrm>
                <a:off x="4680442" y="1966864"/>
                <a:ext cx="266420" cy="307857"/>
                <a:chOff x="1197705" y="2785163"/>
                <a:chExt cx="266420" cy="307857"/>
              </a:xfrm>
            </p:grpSpPr>
            <p:sp>
              <p:nvSpPr>
                <p:cNvPr id="25632" name="Oval 28"/>
                <p:cNvSpPr>
                  <a:spLocks noChangeArrowheads="1"/>
                </p:cNvSpPr>
                <p:nvPr/>
              </p:nvSpPr>
              <p:spPr bwMode="auto">
                <a:xfrm>
                  <a:off x="1219200" y="2819400"/>
                  <a:ext cx="228600" cy="228600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 Narrow" pitchFamily="34" charset="0"/>
                  </a:endParaRPr>
                </a:p>
              </p:txBody>
            </p:sp>
            <p:sp>
              <p:nvSpPr>
                <p:cNvPr id="25633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197705" y="2785163"/>
                  <a:ext cx="266420" cy="3078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 dirty="0">
                      <a:latin typeface="Arial Narrow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25625" name="Group 25"/>
              <p:cNvGrpSpPr>
                <a:grpSpLocks/>
              </p:cNvGrpSpPr>
              <p:nvPr/>
            </p:nvGrpSpPr>
            <p:grpSpPr bwMode="auto">
              <a:xfrm>
                <a:off x="8357232" y="2144197"/>
                <a:ext cx="266420" cy="307857"/>
                <a:chOff x="1197705" y="2785163"/>
                <a:chExt cx="266420" cy="307857"/>
              </a:xfrm>
            </p:grpSpPr>
            <p:sp>
              <p:nvSpPr>
                <p:cNvPr id="25630" name="Oval 26"/>
                <p:cNvSpPr>
                  <a:spLocks noChangeArrowheads="1"/>
                </p:cNvSpPr>
                <p:nvPr/>
              </p:nvSpPr>
              <p:spPr bwMode="auto">
                <a:xfrm>
                  <a:off x="1219200" y="2819400"/>
                  <a:ext cx="228600" cy="228600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 Narrow" pitchFamily="34" charset="0"/>
                  </a:endParaRPr>
                </a:p>
              </p:txBody>
            </p:sp>
            <p:sp>
              <p:nvSpPr>
                <p:cNvPr id="25631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1197705" y="2785163"/>
                  <a:ext cx="266420" cy="3078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 dirty="0">
                      <a:latin typeface="Arial Narrow" pitchFamily="34" charset="0"/>
                    </a:rPr>
                    <a:t>2</a:t>
                  </a:r>
                </a:p>
              </p:txBody>
            </p:sp>
          </p:grpSp>
          <p:sp>
            <p:nvSpPr>
              <p:cNvPr id="25626" name="TextBox 31"/>
              <p:cNvSpPr txBox="1">
                <a:spLocks noChangeArrowheads="1"/>
              </p:cNvSpPr>
              <p:nvPr/>
            </p:nvSpPr>
            <p:spPr bwMode="auto">
              <a:xfrm>
                <a:off x="5265615" y="1402860"/>
                <a:ext cx="197897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GTP-eIF2-metRNA</a:t>
                </a:r>
                <a:r>
                  <a:rPr lang="en-US" altLang="en-US" sz="1400" b="1" baseline="-25000" dirty="0" smtClean="0">
                    <a:solidFill>
                      <a:srgbClr val="FF0000"/>
                    </a:solidFill>
                    <a:latin typeface="Arial Narrow" pitchFamily="34" charset="0"/>
                  </a:rPr>
                  <a:t>i</a:t>
                </a:r>
                <a:r>
                  <a:rPr lang="en-US" altLang="en-US" sz="1400" b="1" baseline="30000" dirty="0" smtClean="0">
                    <a:solidFill>
                      <a:srgbClr val="FF0000"/>
                    </a:solidFill>
                    <a:latin typeface="Arial Narrow" pitchFamily="34" charset="0"/>
                  </a:rPr>
                  <a:t>Met </a:t>
                </a:r>
                <a:r>
                  <a:rPr lang="en-US" altLang="en-US" sz="1400" b="1" dirty="0">
                    <a:solidFill>
                      <a:srgbClr val="FF0000"/>
                    </a:solidFill>
                    <a:latin typeface="Arial Narrow" pitchFamily="34" charset="0"/>
                  </a:rPr>
                  <a:t>c</a:t>
                </a:r>
                <a:r>
                  <a:rPr lang="en-US" altLang="en-US" sz="1400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omplex</a:t>
                </a:r>
                <a:endParaRPr lang="en-US" altLang="en-US" sz="1400" b="1" baseline="30000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772400" y="912016"/>
                <a:ext cx="638175" cy="3064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eIF1A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366125" y="929483"/>
                <a:ext cx="522288" cy="3080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eIF1</a:t>
                </a:r>
              </a:p>
            </p:txBody>
          </p:sp>
          <p:sp>
            <p:nvSpPr>
              <p:cNvPr id="25629" name="TextBox 35"/>
              <p:cNvSpPr txBox="1">
                <a:spLocks noChangeArrowheads="1"/>
              </p:cNvSpPr>
              <p:nvPr/>
            </p:nvSpPr>
            <p:spPr bwMode="auto">
              <a:xfrm>
                <a:off x="7936523" y="391180"/>
                <a:ext cx="82647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FF0000"/>
                    </a:solidFill>
                    <a:latin typeface="Arial Narrow" pitchFamily="34" charset="0"/>
                  </a:rPr>
                  <a:t>40S-eIFs </a:t>
                </a:r>
                <a:r>
                  <a:rPr lang="en-US" altLang="en-US" sz="1400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complex</a:t>
                </a:r>
                <a:endParaRPr lang="en-US" altLang="en-US" sz="1400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 bwMode="auto">
            <a:xfrm>
              <a:off x="4267200" y="2600980"/>
              <a:ext cx="15353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Methionyl-tRNA</a:t>
              </a:r>
              <a:r>
                <a:rPr lang="en-US" sz="1400" b="1" baseline="-25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i</a:t>
              </a:r>
              <a:r>
                <a:rPr lang="en-US" sz="1400" b="1" baseline="30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Met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>
                <a:defRPr/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(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metRNA</a:t>
              </a:r>
              <a:r>
                <a:rPr lang="en-US" sz="1400" b="1" baseline="-25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i</a:t>
              </a:r>
              <a:r>
                <a:rPr lang="en-US" sz="1400" b="1" baseline="30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Met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)</a:t>
              </a:r>
              <a:endParaRPr lang="en-US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0325" y="487025"/>
            <a:ext cx="893127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Ribosome undergoes a constant recycling </a:t>
            </a:r>
          </a:p>
          <a:p>
            <a:pPr indent="1588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process 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whereby it assembles prior to </a:t>
            </a:r>
            <a:endParaRPr lang="en-US" altLang="en-US" sz="1700" dirty="0" smtClean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indent="1588">
              <a:spcBef>
                <a:spcPct val="0"/>
              </a:spcBef>
              <a:buFontTx/>
              <a:buNone/>
            </a:pP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initiation 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of each round of polypeptide </a:t>
            </a:r>
            <a:endParaRPr lang="en-US" altLang="en-US" sz="1700" dirty="0" smtClean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indent="1588">
              <a:spcBef>
                <a:spcPct val="0"/>
              </a:spcBef>
              <a:buFontTx/>
              <a:buNone/>
            </a:pP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synthesis 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that terminates with the </a:t>
            </a:r>
            <a:endParaRPr lang="en-US" altLang="en-US" sz="1700" dirty="0" smtClean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indent="1588">
              <a:spcBef>
                <a:spcPct val="0"/>
              </a:spcBef>
              <a:buFontTx/>
              <a:buNone/>
            </a:pP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dissociation 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of ribosomal subunits 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Transportation of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GTP-eIF2-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metRNA</a:t>
            </a:r>
            <a:r>
              <a:rPr lang="en-US" altLang="en-US" sz="17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en-US" sz="1700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 </a:t>
            </a:r>
            <a:endParaRPr lang="en-US" altLang="en-US" sz="17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Cambria" pitchFamily="18" charset="0"/>
            </a:endParaRPr>
          </a:p>
          <a:p>
            <a:pPr indent="1588">
              <a:spcBef>
                <a:spcPct val="0"/>
              </a:spcBef>
              <a:buFontTx/>
              <a:buNone/>
            </a:pP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mbria" pitchFamily="18" charset="0"/>
              </a:rPr>
              <a:t>complex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mbria" pitchFamily="18" charset="0"/>
              </a:rPr>
              <a:t>to </a:t>
            </a:r>
            <a:r>
              <a:rPr lang="en-US" altLang="en-US" sz="1700" dirty="0">
                <a:latin typeface="Calibri" pitchFamily="34" charset="0"/>
                <a:cs typeface="Calibri" pitchFamily="34" charset="0"/>
              </a:rPr>
              <a:t>the ribosome 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so as to </a:t>
            </a: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promote the </a:t>
            </a:r>
          </a:p>
          <a:p>
            <a:pPr indent="1588">
              <a:spcBef>
                <a:spcPct val="0"/>
              </a:spcBef>
              <a:buFontTx/>
              <a:buNone/>
            </a:pP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formation 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of the </a:t>
            </a: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so-called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43S complex</a:t>
            </a: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—or </a:t>
            </a:r>
          </a:p>
          <a:p>
            <a:pPr indent="1588">
              <a:spcBef>
                <a:spcPct val="0"/>
              </a:spcBef>
              <a:buFontTx/>
              <a:buNone/>
            </a:pP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preinitiation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complex (PIC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—requires 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pool </a:t>
            </a:r>
          </a:p>
          <a:p>
            <a:pPr indent="1588">
              <a:spcBef>
                <a:spcPct val="0"/>
              </a:spcBef>
              <a:buFontTx/>
              <a:buNone/>
            </a:pP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of separated 40S and 60S ribosomal subunits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Prior to the formation of PIC,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the separated 40S subunit </a:t>
            </a:r>
          </a:p>
          <a:p>
            <a:pPr indent="1588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of ribosome recruits eIF1, eIF1A and eIF3 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(and presumably eIF5)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solidFill>
                <a:srgbClr val="404040"/>
              </a:solidFill>
              <a:latin typeface="Calibri" pitchFamily="34" charset="0"/>
              <a:ea typeface="Cambria" pitchFamily="18" charset="0"/>
              <a:cs typeface="Cambria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The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40S-eIFs complex 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subsequently serves as a docking platform for the recruitment of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GTP-eIF2-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metRNA</a:t>
            </a:r>
            <a:r>
              <a:rPr lang="en-US" altLang="en-US" sz="17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en-US" sz="1700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mbria" pitchFamily="18" charset="0"/>
              </a:rPr>
              <a:t> complex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mbria" pitchFamily="18" charset="0"/>
              </a:rPr>
              <a:t>resulting in the formation of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43S complex (or PIC)</a:t>
            </a:r>
            <a:endParaRPr lang="en-US" altLang="en-US" sz="17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Cambria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solidFill>
                <a:srgbClr val="404040"/>
              </a:solidFill>
              <a:latin typeface="Calibri" pitchFamily="34" charset="0"/>
              <a:ea typeface="Cambria" pitchFamily="18" charset="0"/>
              <a:cs typeface="Cambria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Within the 43S </a:t>
            </a: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complex, 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methionyl-tRNA</a:t>
            </a:r>
            <a:r>
              <a:rPr lang="en-US" altLang="en-US" sz="1700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en-US" sz="1700" baseline="30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</a:t>
            </a:r>
            <a:r>
              <a:rPr lang="en-US" altLang="en-US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mbria" pitchFamily="18" charset="0"/>
              </a:rPr>
              <a:t>binds to the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P-site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mbria" pitchFamily="18" charset="0"/>
              </a:rPr>
              <a:t> so as to essentially serve as a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proto-peptidyl-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tRNA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mbria" pitchFamily="18" charset="0"/>
              </a:rPr>
              <a:t>—thus being in a position to receive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mbria" pitchFamily="18" charset="0"/>
              </a:rPr>
              <a:t>the second amino acid from the next aa-</a:t>
            </a:r>
            <a:r>
              <a:rPr lang="en-US" altLang="en-US" sz="1700" dirty="0" err="1">
                <a:latin typeface="Calibri" pitchFamily="34" charset="0"/>
                <a:ea typeface="Cambria" pitchFamily="18" charset="0"/>
                <a:cs typeface="Cambria" pitchFamily="18" charset="0"/>
              </a:rPr>
              <a:t>tRNA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mbria" pitchFamily="18" charset="0"/>
              </a:rPr>
              <a:t> as dictated by the mRNA codon following the initiating AUG codon 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solidFill>
                <a:srgbClr val="404040"/>
              </a:solidFill>
              <a:latin typeface="Calibri" pitchFamily="34" charset="0"/>
              <a:ea typeface="Cambria" pitchFamily="18" charset="0"/>
              <a:cs typeface="Cambria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Working in sync with each other, the </a:t>
            </a:r>
            <a:r>
              <a:rPr lang="en-US" altLang="en-US" sz="1700" dirty="0" err="1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eIFs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 within the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43S complex </a:t>
            </a:r>
            <a:r>
              <a:rPr lang="en-US" altLang="en-US" sz="1700" dirty="0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induce a conformational change within the 40S ribosomal subunit so as to </a:t>
            </a:r>
            <a:r>
              <a:rPr lang="en-US" altLang="en-US" sz="1700" dirty="0" smtClean="0">
                <a:solidFill>
                  <a:srgbClr val="404040"/>
                </a:solidFill>
                <a:latin typeface="Calibri" pitchFamily="34" charset="0"/>
                <a:ea typeface="Cambria" pitchFamily="18" charset="0"/>
                <a:cs typeface="Cambria" pitchFamily="18" charset="0"/>
              </a:rPr>
              <a:t>accommodate the pre-packaged mRNA transcript</a:t>
            </a:r>
            <a:endParaRPr lang="en-US" altLang="en-US" sz="1700" dirty="0">
              <a:latin typeface="Calibri" pitchFamily="34" charset="0"/>
              <a:ea typeface="Cambria" pitchFamily="18" charset="0"/>
              <a:cs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6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78"/>
          <p:cNvGrpSpPr>
            <a:grpSpLocks/>
          </p:cNvGrpSpPr>
          <p:nvPr/>
        </p:nvGrpSpPr>
        <p:grpSpPr bwMode="auto">
          <a:xfrm>
            <a:off x="3211513" y="368300"/>
            <a:ext cx="5780087" cy="2652713"/>
            <a:chOff x="3212120" y="368840"/>
            <a:chExt cx="5779480" cy="2652345"/>
          </a:xfrm>
        </p:grpSpPr>
        <p:pic>
          <p:nvPicPr>
            <p:cNvPr id="23557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97" r="50041" b="65138"/>
            <a:stretch>
              <a:fillRect/>
            </a:stretch>
          </p:blipFill>
          <p:spPr bwMode="auto">
            <a:xfrm>
              <a:off x="3352800" y="445040"/>
              <a:ext cx="5469834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Rounded Rectangle 55"/>
            <p:cNvSpPr>
              <a:spLocks noChangeArrowheads="1"/>
            </p:cNvSpPr>
            <p:nvPr/>
          </p:nvSpPr>
          <p:spPr bwMode="auto">
            <a:xfrm>
              <a:off x="8077200" y="368840"/>
              <a:ext cx="914400" cy="1143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3559" name="Rounded Rectangle 56"/>
            <p:cNvSpPr>
              <a:spLocks noChangeArrowheads="1"/>
            </p:cNvSpPr>
            <p:nvPr/>
          </p:nvSpPr>
          <p:spPr bwMode="auto">
            <a:xfrm>
              <a:off x="7772400" y="2549938"/>
              <a:ext cx="1143000" cy="4409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3560" name="Rounded Rectangle 57"/>
            <p:cNvSpPr>
              <a:spLocks noChangeArrowheads="1"/>
            </p:cNvSpPr>
            <p:nvPr/>
          </p:nvSpPr>
          <p:spPr bwMode="auto">
            <a:xfrm>
              <a:off x="4191000" y="611120"/>
              <a:ext cx="1150815" cy="6740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3561" name="Rounded Rectangle 58"/>
            <p:cNvSpPr>
              <a:spLocks noChangeArrowheads="1"/>
            </p:cNvSpPr>
            <p:nvPr/>
          </p:nvSpPr>
          <p:spPr bwMode="auto">
            <a:xfrm>
              <a:off x="5181600" y="445040"/>
              <a:ext cx="304800" cy="2168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3562" name="Rounded Rectangle 59"/>
            <p:cNvSpPr>
              <a:spLocks noChangeArrowheads="1"/>
            </p:cNvSpPr>
            <p:nvPr/>
          </p:nvSpPr>
          <p:spPr bwMode="auto">
            <a:xfrm>
              <a:off x="5089770" y="1134755"/>
              <a:ext cx="304800" cy="1406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3563" name="Rounded Rectangle 60"/>
            <p:cNvSpPr>
              <a:spLocks noChangeArrowheads="1"/>
            </p:cNvSpPr>
            <p:nvPr/>
          </p:nvSpPr>
          <p:spPr bwMode="auto">
            <a:xfrm>
              <a:off x="4853353" y="1432715"/>
              <a:ext cx="480647" cy="2178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15324" y="1375175"/>
              <a:ext cx="685728" cy="3063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eIF4B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56593" y="762485"/>
              <a:ext cx="685728" cy="307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eIF4F</a:t>
              </a:r>
            </a:p>
          </p:txBody>
        </p:sp>
        <p:sp>
          <p:nvSpPr>
            <p:cNvPr id="23566" name="Left Brace 63"/>
            <p:cNvSpPr>
              <a:spLocks/>
            </p:cNvSpPr>
            <p:nvPr/>
          </p:nvSpPr>
          <p:spPr bwMode="auto">
            <a:xfrm>
              <a:off x="5181600" y="460129"/>
              <a:ext cx="166080" cy="914400"/>
            </a:xfrm>
            <a:prstGeom prst="leftBrace">
              <a:avLst>
                <a:gd name="adj1" fmla="val 28854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3567" name="Rounded Rectangle 64"/>
            <p:cNvSpPr>
              <a:spLocks noChangeArrowheads="1"/>
            </p:cNvSpPr>
            <p:nvPr/>
          </p:nvSpPr>
          <p:spPr bwMode="auto">
            <a:xfrm>
              <a:off x="3595080" y="1937780"/>
              <a:ext cx="478692" cy="2447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53391" y="2013262"/>
              <a:ext cx="685728" cy="307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m7G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43871" y="1135497"/>
              <a:ext cx="763507" cy="307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5’-UTR</a:t>
              </a:r>
            </a:p>
          </p:txBody>
        </p:sp>
        <p:sp>
          <p:nvSpPr>
            <p:cNvPr id="23570" name="Rounded Rectangle 67"/>
            <p:cNvSpPr>
              <a:spLocks noChangeArrowheads="1"/>
            </p:cNvSpPr>
            <p:nvPr/>
          </p:nvSpPr>
          <p:spPr bwMode="auto">
            <a:xfrm>
              <a:off x="6414480" y="1062995"/>
              <a:ext cx="1510320" cy="3120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3571" name="Rounded Rectangle 68"/>
            <p:cNvSpPr>
              <a:spLocks noChangeArrowheads="1"/>
            </p:cNvSpPr>
            <p:nvPr/>
          </p:nvSpPr>
          <p:spPr bwMode="auto">
            <a:xfrm>
              <a:off x="3212120" y="1734575"/>
              <a:ext cx="255955" cy="2530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3572" name="Rounded Rectangle 69"/>
            <p:cNvSpPr>
              <a:spLocks noChangeArrowheads="1"/>
            </p:cNvSpPr>
            <p:nvPr/>
          </p:nvSpPr>
          <p:spPr bwMode="auto">
            <a:xfrm>
              <a:off x="5300780" y="2768165"/>
              <a:ext cx="255955" cy="2530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70891" y="2710078"/>
              <a:ext cx="428580" cy="307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3’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245453" y="1675172"/>
              <a:ext cx="322229" cy="307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5’</a:t>
              </a:r>
            </a:p>
          </p:txBody>
        </p:sp>
        <p:sp>
          <p:nvSpPr>
            <p:cNvPr id="23575" name="Rounded Rectangle 72"/>
            <p:cNvSpPr>
              <a:spLocks noChangeArrowheads="1"/>
            </p:cNvSpPr>
            <p:nvPr/>
          </p:nvSpPr>
          <p:spPr bwMode="auto">
            <a:xfrm>
              <a:off x="4864098" y="2578640"/>
              <a:ext cx="448407" cy="1895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35961" y="2395797"/>
              <a:ext cx="544456" cy="307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PAB</a:t>
              </a:r>
            </a:p>
          </p:txBody>
        </p:sp>
        <p:sp>
          <p:nvSpPr>
            <p:cNvPr id="75" name="Left Brace 74"/>
            <p:cNvSpPr/>
            <p:nvPr/>
          </p:nvSpPr>
          <p:spPr bwMode="auto">
            <a:xfrm flipH="1">
              <a:off x="3681045" y="1293278"/>
              <a:ext cx="158257" cy="365760"/>
            </a:xfrm>
            <a:prstGeom prst="leftBrace">
              <a:avLst>
                <a:gd name="adj1" fmla="val 28846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en-US" sz="1400">
                <a:latin typeface="Arial Narrow" panose="020B0606020202030204" pitchFamily="34" charset="0"/>
              </a:endParaRPr>
            </a:p>
          </p:txBody>
        </p:sp>
        <p:sp>
          <p:nvSpPr>
            <p:cNvPr id="76" name="Left Brace 75"/>
            <p:cNvSpPr/>
            <p:nvPr/>
          </p:nvSpPr>
          <p:spPr bwMode="auto">
            <a:xfrm flipH="1">
              <a:off x="4024928" y="1847900"/>
              <a:ext cx="158257" cy="365760"/>
            </a:xfrm>
            <a:prstGeom prst="leftBrace">
              <a:avLst>
                <a:gd name="adj1" fmla="val 28846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en-US" sz="1400">
                <a:latin typeface="Arial Narrow" panose="020B060602020203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88324" y="2068817"/>
              <a:ext cx="525407" cy="307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TIS</a:t>
              </a:r>
            </a:p>
          </p:txBody>
        </p:sp>
        <p:sp>
          <p:nvSpPr>
            <p:cNvPr id="23580" name="Oval 52"/>
            <p:cNvSpPr>
              <a:spLocks noChangeArrowheads="1"/>
            </p:cNvSpPr>
            <p:nvPr/>
          </p:nvSpPr>
          <p:spPr bwMode="auto">
            <a:xfrm>
              <a:off x="5936927" y="1569986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3581" name="TextBox 53"/>
            <p:cNvSpPr txBox="1">
              <a:spLocks noChangeArrowheads="1"/>
            </p:cNvSpPr>
            <p:nvPr/>
          </p:nvSpPr>
          <p:spPr bwMode="auto">
            <a:xfrm>
              <a:off x="5915432" y="1535749"/>
              <a:ext cx="266392" cy="3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 Narrow" pitchFamily="34" charset="0"/>
                </a:rPr>
                <a:t>3</a:t>
              </a:r>
            </a:p>
          </p:txBody>
        </p:sp>
        <p:sp>
          <p:nvSpPr>
            <p:cNvPr id="23582" name="TextBox 77"/>
            <p:cNvSpPr txBox="1">
              <a:spLocks noChangeArrowheads="1"/>
            </p:cNvSpPr>
            <p:nvPr/>
          </p:nvSpPr>
          <p:spPr bwMode="auto">
            <a:xfrm>
              <a:off x="7010400" y="2511623"/>
              <a:ext cx="1828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 Narrow" pitchFamily="34" charset="0"/>
                </a:rPr>
                <a:t>mRNA-</a:t>
              </a:r>
              <a:r>
                <a:rPr lang="en-US" altLang="en-US" sz="1400" b="1" dirty="0" err="1">
                  <a:solidFill>
                    <a:srgbClr val="FF0000"/>
                  </a:solidFill>
                  <a:latin typeface="Arial Narrow" pitchFamily="34" charset="0"/>
                </a:rPr>
                <a:t>eIFs</a:t>
              </a:r>
              <a:r>
                <a:rPr lang="en-US" altLang="en-US" sz="1400" b="1" dirty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en-US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complex</a:t>
              </a:r>
              <a:endParaRPr lang="en-US" altLang="en-US" sz="1400" b="1" baseline="300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23556" name="Rectangle 1"/>
          <p:cNvSpPr>
            <a:spLocks noGrp="1" noChangeArrowheads="1"/>
          </p:cNvSpPr>
          <p:nvPr/>
        </p:nvSpPr>
        <p:spPr bwMode="auto">
          <a:xfrm>
            <a:off x="381000" y="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Translation Initiation: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(3)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mRNA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Packaging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5250" y="363538"/>
            <a:ext cx="88963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Although mRNAs harbor multiple AUG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codons, the first (or the leading)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AUG codon 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immediately following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the 5’-UTR sequence serves as the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6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i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nitiation codon or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translation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initiation site (TIS)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—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how is this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leading AUG codon distinguished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from internal AUG codons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6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The AUG initiation codon, or TIS, is embedded within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the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GCC(A/G)CC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AUG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consensus sequence—a motif that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is recognized by the binding of various 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eIFs</a:t>
            </a:r>
            <a:endParaRPr lang="en-US" altLang="en-US" sz="1600" dirty="0" smtClean="0">
              <a:solidFill>
                <a:srgbClr val="FF0000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6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In particular,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the 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eIF4E-eIF4G-eIF4A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(collectively called eIF4F) heterotrimeric complex 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plays a central role in the recognition of not only TIS at the 5’-end but also the poly(A) tail at the 3’-end of mRNA: </a:t>
            </a:r>
          </a:p>
          <a:p>
            <a:pPr marL="800100" lvl="1" indent="-342900">
              <a:spcBef>
                <a:spcPts val="0"/>
              </a:spcBef>
              <a:buFontTx/>
              <a:buAutoNum type="arabicParenBoth"/>
              <a:defRPr/>
            </a:pP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eIF4E</a:t>
            </a:r>
            <a:r>
              <a:rPr lang="en-US" altLang="en-US" sz="16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binds to the 7-methylguanosine (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m7G</a:t>
            </a:r>
            <a:r>
              <a:rPr lang="en-US" altLang="en-US" sz="16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) @ the 5’-cap of mRNA </a:t>
            </a:r>
          </a:p>
          <a:p>
            <a:pPr marL="800100" lvl="1" indent="-342900">
              <a:spcBef>
                <a:spcPts val="0"/>
              </a:spcBef>
              <a:buFontTx/>
              <a:buAutoNum type="arabicParenBoth"/>
              <a:defRPr/>
            </a:pP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eIF4G</a:t>
            </a:r>
            <a:r>
              <a:rPr lang="en-US" altLang="en-US" sz="16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binds to poly(A)-binding (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PAB</a:t>
            </a:r>
            <a:r>
              <a:rPr lang="en-US" altLang="en-US" sz="16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) protein, thereby circularizing the mRNA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—presumably to “tether” eIF4F complex to the poly(A) tail so that it can remain bound to the mRNA for subsequent rounds of translation rather than falling off—thereby enhancing its </a:t>
            </a:r>
            <a:r>
              <a:rPr lang="en-US" altLang="en-US" sz="16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processivity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?!</a:t>
            </a:r>
          </a:p>
          <a:p>
            <a:pPr marL="800100" lvl="1" indent="-342900">
              <a:spcBef>
                <a:spcPts val="0"/>
              </a:spcBef>
              <a:buFontTx/>
              <a:buAutoNum type="arabicParenBoth"/>
              <a:defRPr/>
            </a:pPr>
            <a:endParaRPr lang="en-US" altLang="en-US" sz="16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171450" lvl="1" indent="-171450">
              <a:spcBef>
                <a:spcPts val="0"/>
              </a:spcBef>
              <a:buFontTx/>
              <a:buChar char="-"/>
              <a:defRPr/>
            </a:pP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The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5’-UTR 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of mRNAs usually possesses a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stem-loop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secondary structure that can impede their loading onto the ribosomes—how is this bottleneck overcome? Enter eIF4A</a:t>
            </a:r>
          </a:p>
          <a:p>
            <a:pPr marL="285750" lvl="1" indent="-285750">
              <a:spcBef>
                <a:spcPts val="0"/>
              </a:spcBef>
              <a:buFontTx/>
              <a:buChar char="-"/>
              <a:defRPr/>
            </a:pPr>
            <a:endParaRPr lang="en-US" altLang="en-US" sz="16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171450" lvl="1" indent="-171450">
              <a:spcBef>
                <a:spcPts val="0"/>
              </a:spcBef>
              <a:buFontTx/>
              <a:buChar char="-"/>
              <a:defRPr/>
            </a:pP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eIF4A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is a DEAD-box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RNA helicase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that promotes the unwinding of 5’-UTR 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(in an ATP-dependent manner)—in the presence of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eIF4B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—to prepare the mRNA transcript for subsequent ribosomal attachment in the form of mRNA-</a:t>
            </a:r>
            <a:r>
              <a:rPr lang="en-US" altLang="en-US" sz="16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eIFs</a:t>
            </a:r>
            <a:r>
              <a:rPr lang="en-US" altLang="en-US" sz="16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complex </a:t>
            </a:r>
            <a:endParaRPr lang="en-US" altLang="en-US" sz="16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5283" r="32742" b="58298"/>
          <a:stretch>
            <a:fillRect/>
          </a:stretch>
        </p:blipFill>
        <p:spPr bwMode="auto">
          <a:xfrm>
            <a:off x="1250462" y="349589"/>
            <a:ext cx="7644885" cy="55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ounded Rectangle 90"/>
          <p:cNvSpPr>
            <a:spLocks noChangeArrowheads="1"/>
          </p:cNvSpPr>
          <p:nvPr/>
        </p:nvSpPr>
        <p:spPr bwMode="auto">
          <a:xfrm>
            <a:off x="3074307" y="882970"/>
            <a:ext cx="546526" cy="1523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31" name="Rounded Rectangle 91"/>
          <p:cNvSpPr>
            <a:spLocks noChangeArrowheads="1"/>
          </p:cNvSpPr>
          <p:nvPr/>
        </p:nvSpPr>
        <p:spPr bwMode="auto">
          <a:xfrm>
            <a:off x="4391201" y="754019"/>
            <a:ext cx="1807305" cy="6095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32" name="Rounded Rectangle 92"/>
          <p:cNvSpPr>
            <a:spLocks noChangeArrowheads="1"/>
          </p:cNvSpPr>
          <p:nvPr/>
        </p:nvSpPr>
        <p:spPr bwMode="auto">
          <a:xfrm>
            <a:off x="7341507" y="1646893"/>
            <a:ext cx="609600" cy="3809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33" name="Rounded Rectangle 93"/>
          <p:cNvSpPr>
            <a:spLocks noChangeArrowheads="1"/>
          </p:cNvSpPr>
          <p:nvPr/>
        </p:nvSpPr>
        <p:spPr bwMode="auto">
          <a:xfrm>
            <a:off x="3762056" y="721785"/>
            <a:ext cx="382407" cy="2139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34" name="Rounded Rectangle 94"/>
          <p:cNvSpPr>
            <a:spLocks noChangeArrowheads="1"/>
          </p:cNvSpPr>
          <p:nvPr/>
        </p:nvSpPr>
        <p:spPr bwMode="auto">
          <a:xfrm>
            <a:off x="3882924" y="1910657"/>
            <a:ext cx="1005840" cy="182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96" name="TextBox 95"/>
          <p:cNvSpPr txBox="1"/>
          <p:nvPr/>
        </p:nvSpPr>
        <p:spPr bwMode="auto">
          <a:xfrm>
            <a:off x="3478213" y="596900"/>
            <a:ext cx="520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eIF2</a:t>
            </a:r>
          </a:p>
        </p:txBody>
      </p:sp>
      <p:sp>
        <p:nvSpPr>
          <p:cNvPr id="26636" name="Rounded Rectangle 96"/>
          <p:cNvSpPr>
            <a:spLocks noChangeArrowheads="1"/>
          </p:cNvSpPr>
          <p:nvPr/>
        </p:nvSpPr>
        <p:spPr bwMode="auto">
          <a:xfrm>
            <a:off x="6198507" y="2313842"/>
            <a:ext cx="359506" cy="5883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98" name="TextBox 97"/>
          <p:cNvSpPr txBox="1"/>
          <p:nvPr/>
        </p:nvSpPr>
        <p:spPr bwMode="auto">
          <a:xfrm>
            <a:off x="6110288" y="2552700"/>
            <a:ext cx="5222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eIF3</a:t>
            </a:r>
          </a:p>
        </p:txBody>
      </p:sp>
      <p:sp>
        <p:nvSpPr>
          <p:cNvPr id="99" name="TextBox 98"/>
          <p:cNvSpPr txBox="1"/>
          <p:nvPr/>
        </p:nvSpPr>
        <p:spPr bwMode="auto">
          <a:xfrm>
            <a:off x="6110288" y="2216150"/>
            <a:ext cx="5222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eIF5</a:t>
            </a:r>
          </a:p>
        </p:txBody>
      </p:sp>
      <p:sp>
        <p:nvSpPr>
          <p:cNvPr id="26639" name="Rounded Rectangle 99"/>
          <p:cNvSpPr>
            <a:spLocks noChangeArrowheads="1"/>
          </p:cNvSpPr>
          <p:nvPr/>
        </p:nvSpPr>
        <p:spPr bwMode="auto">
          <a:xfrm>
            <a:off x="7255542" y="2072817"/>
            <a:ext cx="435706" cy="1424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40" name="Rounded Rectangle 100"/>
          <p:cNvSpPr>
            <a:spLocks noChangeArrowheads="1"/>
          </p:cNvSpPr>
          <p:nvPr/>
        </p:nvSpPr>
        <p:spPr bwMode="auto">
          <a:xfrm>
            <a:off x="7341507" y="2025929"/>
            <a:ext cx="283306" cy="1523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7165975" y="1954213"/>
            <a:ext cx="520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eIF2</a:t>
            </a:r>
          </a:p>
        </p:txBody>
      </p:sp>
      <p:sp>
        <p:nvSpPr>
          <p:cNvPr id="26643" name="Left Brace 103"/>
          <p:cNvSpPr>
            <a:spLocks/>
          </p:cNvSpPr>
          <p:nvPr/>
        </p:nvSpPr>
        <p:spPr bwMode="auto">
          <a:xfrm>
            <a:off x="5969907" y="2178324"/>
            <a:ext cx="304800" cy="1174877"/>
          </a:xfrm>
          <a:prstGeom prst="leftBrace">
            <a:avLst>
              <a:gd name="adj1" fmla="val 8334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44" name="Rounded Rectangle 104"/>
          <p:cNvSpPr>
            <a:spLocks noChangeArrowheads="1"/>
          </p:cNvSpPr>
          <p:nvPr/>
        </p:nvSpPr>
        <p:spPr bwMode="auto">
          <a:xfrm>
            <a:off x="6377377" y="415871"/>
            <a:ext cx="278330" cy="182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6457950" y="223838"/>
            <a:ext cx="520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eIF3</a:t>
            </a:r>
          </a:p>
        </p:txBody>
      </p:sp>
      <p:grpSp>
        <p:nvGrpSpPr>
          <p:cNvPr id="26646" name="Group 106"/>
          <p:cNvGrpSpPr>
            <a:grpSpLocks/>
          </p:cNvGrpSpPr>
          <p:nvPr/>
        </p:nvGrpSpPr>
        <p:grpSpPr bwMode="auto">
          <a:xfrm>
            <a:off x="3639949" y="1439795"/>
            <a:ext cx="266420" cy="307777"/>
            <a:chOff x="1197705" y="2785163"/>
            <a:chExt cx="266420" cy="307788"/>
          </a:xfrm>
        </p:grpSpPr>
        <p:sp>
          <p:nvSpPr>
            <p:cNvPr id="26687" name="Oval 142"/>
            <p:cNvSpPr>
              <a:spLocks noChangeArrowheads="1"/>
            </p:cNvSpPr>
            <p:nvPr/>
          </p:nvSpPr>
          <p:spPr bwMode="auto">
            <a:xfrm>
              <a:off x="1219200" y="2819400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6688" name="TextBox 143"/>
            <p:cNvSpPr txBox="1">
              <a:spLocks noChangeArrowheads="1"/>
            </p:cNvSpPr>
            <p:nvPr/>
          </p:nvSpPr>
          <p:spPr bwMode="auto">
            <a:xfrm>
              <a:off x="1197705" y="2785163"/>
              <a:ext cx="266420" cy="30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26647" name="Group 107"/>
          <p:cNvGrpSpPr>
            <a:grpSpLocks/>
          </p:cNvGrpSpPr>
          <p:nvPr/>
        </p:nvGrpSpPr>
        <p:grpSpPr bwMode="auto">
          <a:xfrm>
            <a:off x="7316739" y="1617122"/>
            <a:ext cx="266420" cy="307777"/>
            <a:chOff x="1197705" y="2785163"/>
            <a:chExt cx="266420" cy="307788"/>
          </a:xfrm>
        </p:grpSpPr>
        <p:sp>
          <p:nvSpPr>
            <p:cNvPr id="26685" name="Oval 140"/>
            <p:cNvSpPr>
              <a:spLocks noChangeArrowheads="1"/>
            </p:cNvSpPr>
            <p:nvPr/>
          </p:nvSpPr>
          <p:spPr bwMode="auto">
            <a:xfrm>
              <a:off x="1219200" y="2819400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6686" name="TextBox 141"/>
            <p:cNvSpPr txBox="1">
              <a:spLocks noChangeArrowheads="1"/>
            </p:cNvSpPr>
            <p:nvPr/>
          </p:nvSpPr>
          <p:spPr bwMode="auto">
            <a:xfrm>
              <a:off x="1197705" y="2785163"/>
              <a:ext cx="266420" cy="30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 Narrow" pitchFamily="34" charset="0"/>
                </a:rPr>
                <a:t>2</a:t>
              </a:r>
            </a:p>
          </p:txBody>
        </p:sp>
      </p:grpSp>
      <p:sp>
        <p:nvSpPr>
          <p:cNvPr id="26648" name="Rounded Rectangle 108"/>
          <p:cNvSpPr>
            <a:spLocks noChangeArrowheads="1"/>
          </p:cNvSpPr>
          <p:nvPr/>
        </p:nvSpPr>
        <p:spPr bwMode="auto">
          <a:xfrm>
            <a:off x="7832970" y="301008"/>
            <a:ext cx="1234830" cy="9905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49" name="Rounded Rectangle 109"/>
          <p:cNvSpPr>
            <a:spLocks noChangeArrowheads="1"/>
          </p:cNvSpPr>
          <p:nvPr/>
        </p:nvSpPr>
        <p:spPr bwMode="auto">
          <a:xfrm>
            <a:off x="7855372" y="1644806"/>
            <a:ext cx="549030" cy="3851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50" name="Rounded Rectangle 110"/>
          <p:cNvSpPr>
            <a:spLocks noChangeArrowheads="1"/>
          </p:cNvSpPr>
          <p:nvPr/>
        </p:nvSpPr>
        <p:spPr bwMode="auto">
          <a:xfrm>
            <a:off x="7855372" y="2072817"/>
            <a:ext cx="1083473" cy="13136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51" name="Rounded Rectangle 111"/>
          <p:cNvSpPr>
            <a:spLocks noChangeArrowheads="1"/>
          </p:cNvSpPr>
          <p:nvPr/>
        </p:nvSpPr>
        <p:spPr bwMode="auto">
          <a:xfrm>
            <a:off x="7344509" y="3729887"/>
            <a:ext cx="1594335" cy="4952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grpSp>
        <p:nvGrpSpPr>
          <p:cNvPr id="26652" name="Group 112"/>
          <p:cNvGrpSpPr>
            <a:grpSpLocks/>
          </p:cNvGrpSpPr>
          <p:nvPr/>
        </p:nvGrpSpPr>
        <p:grpSpPr bwMode="auto">
          <a:xfrm>
            <a:off x="7315200" y="3729887"/>
            <a:ext cx="266420" cy="307766"/>
            <a:chOff x="1197705" y="2785163"/>
            <a:chExt cx="266420" cy="307777"/>
          </a:xfrm>
        </p:grpSpPr>
        <p:sp>
          <p:nvSpPr>
            <p:cNvPr id="26683" name="Oval 138"/>
            <p:cNvSpPr>
              <a:spLocks noChangeArrowheads="1"/>
            </p:cNvSpPr>
            <p:nvPr/>
          </p:nvSpPr>
          <p:spPr bwMode="auto">
            <a:xfrm>
              <a:off x="1219200" y="2819400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6684" name="TextBox 139"/>
            <p:cNvSpPr txBox="1">
              <a:spLocks noChangeArrowheads="1"/>
            </p:cNvSpPr>
            <p:nvPr/>
          </p:nvSpPr>
          <p:spPr bwMode="auto">
            <a:xfrm>
              <a:off x="1197705" y="2785163"/>
              <a:ext cx="2664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26654" name="Group 114"/>
          <p:cNvGrpSpPr>
            <a:grpSpLocks/>
          </p:cNvGrpSpPr>
          <p:nvPr/>
        </p:nvGrpSpPr>
        <p:grpSpPr bwMode="auto">
          <a:xfrm>
            <a:off x="3924580" y="3422121"/>
            <a:ext cx="266420" cy="307777"/>
            <a:chOff x="1197705" y="2785163"/>
            <a:chExt cx="266420" cy="307788"/>
          </a:xfrm>
        </p:grpSpPr>
        <p:sp>
          <p:nvSpPr>
            <p:cNvPr id="26681" name="Oval 136"/>
            <p:cNvSpPr>
              <a:spLocks noChangeArrowheads="1"/>
            </p:cNvSpPr>
            <p:nvPr/>
          </p:nvSpPr>
          <p:spPr bwMode="auto">
            <a:xfrm>
              <a:off x="1219200" y="2819400"/>
              <a:ext cx="228600" cy="22860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 Narrow" pitchFamily="34" charset="0"/>
              </a:endParaRPr>
            </a:p>
          </p:txBody>
        </p:sp>
        <p:sp>
          <p:nvSpPr>
            <p:cNvPr id="26682" name="TextBox 137"/>
            <p:cNvSpPr txBox="1">
              <a:spLocks noChangeArrowheads="1"/>
            </p:cNvSpPr>
            <p:nvPr/>
          </p:nvSpPr>
          <p:spPr bwMode="auto">
            <a:xfrm>
              <a:off x="1197705" y="2785163"/>
              <a:ext cx="266420" cy="30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 Narrow" pitchFamily="34" charset="0"/>
                </a:rPr>
                <a:t>3</a:t>
              </a:r>
            </a:p>
          </p:txBody>
        </p:sp>
      </p:grpSp>
      <p:sp>
        <p:nvSpPr>
          <p:cNvPr id="26655" name="Rounded Rectangle 115"/>
          <p:cNvSpPr>
            <a:spLocks noChangeArrowheads="1"/>
          </p:cNvSpPr>
          <p:nvPr/>
        </p:nvSpPr>
        <p:spPr bwMode="auto">
          <a:xfrm>
            <a:off x="1981201" y="2313842"/>
            <a:ext cx="1371600" cy="9024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56" name="Rounded Rectangle 116"/>
          <p:cNvSpPr>
            <a:spLocks noChangeArrowheads="1"/>
          </p:cNvSpPr>
          <p:nvPr/>
        </p:nvSpPr>
        <p:spPr bwMode="auto">
          <a:xfrm>
            <a:off x="914400" y="200025"/>
            <a:ext cx="1371600" cy="9024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57" name="Rounded Rectangle 117"/>
          <p:cNvSpPr>
            <a:spLocks noChangeArrowheads="1"/>
          </p:cNvSpPr>
          <p:nvPr/>
        </p:nvSpPr>
        <p:spPr bwMode="auto">
          <a:xfrm>
            <a:off x="2944372" y="2292301"/>
            <a:ext cx="533400" cy="2195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58" name="Rounded Rectangle 118"/>
          <p:cNvSpPr>
            <a:spLocks noChangeArrowheads="1"/>
          </p:cNvSpPr>
          <p:nvPr/>
        </p:nvSpPr>
        <p:spPr bwMode="auto">
          <a:xfrm>
            <a:off x="3068583" y="3010537"/>
            <a:ext cx="331107" cy="1097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59" name="Rounded Rectangle 119"/>
          <p:cNvSpPr>
            <a:spLocks noChangeArrowheads="1"/>
          </p:cNvSpPr>
          <p:nvPr/>
        </p:nvSpPr>
        <p:spPr bwMode="auto">
          <a:xfrm>
            <a:off x="3115473" y="4689193"/>
            <a:ext cx="533400" cy="3047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60" name="Rounded Rectangle 120"/>
          <p:cNvSpPr>
            <a:spLocks noChangeArrowheads="1"/>
          </p:cNvSpPr>
          <p:nvPr/>
        </p:nvSpPr>
        <p:spPr bwMode="auto">
          <a:xfrm>
            <a:off x="2745150" y="4444971"/>
            <a:ext cx="533400" cy="3047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61" name="Rounded Rectangle 121"/>
          <p:cNvSpPr>
            <a:spLocks noChangeArrowheads="1"/>
          </p:cNvSpPr>
          <p:nvPr/>
        </p:nvSpPr>
        <p:spPr bwMode="auto">
          <a:xfrm>
            <a:off x="1508370" y="3835393"/>
            <a:ext cx="533400" cy="3047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62" name="Rounded Rectangle 122"/>
          <p:cNvSpPr>
            <a:spLocks noChangeArrowheads="1"/>
          </p:cNvSpPr>
          <p:nvPr/>
        </p:nvSpPr>
        <p:spPr bwMode="auto">
          <a:xfrm>
            <a:off x="1051170" y="3616566"/>
            <a:ext cx="320431" cy="3047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63" name="Rounded Rectangle 123"/>
          <p:cNvSpPr>
            <a:spLocks noChangeArrowheads="1"/>
          </p:cNvSpPr>
          <p:nvPr/>
        </p:nvSpPr>
        <p:spPr bwMode="auto">
          <a:xfrm>
            <a:off x="2745150" y="3272703"/>
            <a:ext cx="547081" cy="3047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26664" name="Rounded Rectangle 124"/>
          <p:cNvSpPr>
            <a:spLocks noChangeArrowheads="1"/>
          </p:cNvSpPr>
          <p:nvPr/>
        </p:nvSpPr>
        <p:spPr bwMode="auto">
          <a:xfrm>
            <a:off x="4329719" y="2936655"/>
            <a:ext cx="1640188" cy="3047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3244850" y="4618038"/>
            <a:ext cx="428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3’</a:t>
            </a:r>
          </a:p>
        </p:txBody>
      </p:sp>
      <p:sp>
        <p:nvSpPr>
          <p:cNvPr id="127" name="TextBox 126"/>
          <p:cNvSpPr txBox="1"/>
          <p:nvPr/>
        </p:nvSpPr>
        <p:spPr bwMode="auto">
          <a:xfrm>
            <a:off x="1171575" y="3570288"/>
            <a:ext cx="430213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5’</a:t>
            </a:r>
          </a:p>
        </p:txBody>
      </p:sp>
      <p:sp>
        <p:nvSpPr>
          <p:cNvPr id="128" name="TextBox 127"/>
          <p:cNvSpPr txBox="1"/>
          <p:nvPr/>
        </p:nvSpPr>
        <p:spPr bwMode="auto">
          <a:xfrm>
            <a:off x="1187450" y="3902075"/>
            <a:ext cx="6858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m7G</a:t>
            </a:r>
          </a:p>
        </p:txBody>
      </p:sp>
      <p:sp>
        <p:nvSpPr>
          <p:cNvPr id="129" name="TextBox 128"/>
          <p:cNvSpPr txBox="1"/>
          <p:nvPr/>
        </p:nvSpPr>
        <p:spPr bwMode="auto">
          <a:xfrm>
            <a:off x="1830388" y="3951288"/>
            <a:ext cx="525462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TIS</a:t>
            </a:r>
          </a:p>
        </p:txBody>
      </p:sp>
      <p:sp>
        <p:nvSpPr>
          <p:cNvPr id="130" name="TextBox 129"/>
          <p:cNvSpPr txBox="1"/>
          <p:nvPr/>
        </p:nvSpPr>
        <p:spPr bwMode="auto">
          <a:xfrm>
            <a:off x="1343025" y="2997200"/>
            <a:ext cx="762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5’-UTR</a:t>
            </a:r>
          </a:p>
        </p:txBody>
      </p:sp>
      <p:sp>
        <p:nvSpPr>
          <p:cNvPr id="131" name="Left Brace 130"/>
          <p:cNvSpPr/>
          <p:nvPr/>
        </p:nvSpPr>
        <p:spPr bwMode="auto">
          <a:xfrm flipH="1">
            <a:off x="1609973" y="3180876"/>
            <a:ext cx="158257" cy="365747"/>
          </a:xfrm>
          <a:prstGeom prst="leftBrace">
            <a:avLst>
              <a:gd name="adj1" fmla="val 2884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/>
          <a:lstStyle/>
          <a:p>
            <a:pPr>
              <a:defRPr/>
            </a:pPr>
            <a:endParaRPr lang="en-US" sz="1400">
              <a:latin typeface="Arial Narrow" panose="020B0606020202030204" pitchFamily="34" charset="0"/>
            </a:endParaRPr>
          </a:p>
        </p:txBody>
      </p:sp>
      <p:sp>
        <p:nvSpPr>
          <p:cNvPr id="132" name="Left Brace 131"/>
          <p:cNvSpPr/>
          <p:nvPr/>
        </p:nvSpPr>
        <p:spPr bwMode="auto">
          <a:xfrm flipH="1">
            <a:off x="1967528" y="3729887"/>
            <a:ext cx="158257" cy="365747"/>
          </a:xfrm>
          <a:prstGeom prst="leftBrace">
            <a:avLst>
              <a:gd name="adj1" fmla="val 2884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  <p:txBody>
          <a:bodyPr/>
          <a:lstStyle/>
          <a:p>
            <a:pPr>
              <a:defRPr/>
            </a:pPr>
            <a:endParaRPr lang="en-US" sz="1400">
              <a:latin typeface="Arial Narrow" panose="020B0606020202030204" pitchFamily="34" charset="0"/>
            </a:endParaRPr>
          </a:p>
        </p:txBody>
      </p:sp>
      <p:sp>
        <p:nvSpPr>
          <p:cNvPr id="26672" name="Left Brace 132"/>
          <p:cNvSpPr>
            <a:spLocks/>
          </p:cNvSpPr>
          <p:nvPr/>
        </p:nvSpPr>
        <p:spPr bwMode="auto">
          <a:xfrm>
            <a:off x="3186720" y="2358335"/>
            <a:ext cx="166080" cy="914368"/>
          </a:xfrm>
          <a:prstGeom prst="leftBrace">
            <a:avLst>
              <a:gd name="adj1" fmla="val 28854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 Narrow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 bwMode="auto">
          <a:xfrm>
            <a:off x="2660650" y="2668588"/>
            <a:ext cx="685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eIF4F</a:t>
            </a:r>
          </a:p>
        </p:txBody>
      </p:sp>
      <p:sp>
        <p:nvSpPr>
          <p:cNvPr id="135" name="TextBox 134"/>
          <p:cNvSpPr txBox="1"/>
          <p:nvPr/>
        </p:nvSpPr>
        <p:spPr bwMode="auto">
          <a:xfrm>
            <a:off x="2674938" y="3263900"/>
            <a:ext cx="685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eIF4B</a:t>
            </a:r>
          </a:p>
        </p:txBody>
      </p:sp>
      <p:sp>
        <p:nvSpPr>
          <p:cNvPr id="136" name="TextBox 135"/>
          <p:cNvSpPr txBox="1"/>
          <p:nvPr/>
        </p:nvSpPr>
        <p:spPr bwMode="auto">
          <a:xfrm>
            <a:off x="2801938" y="4259263"/>
            <a:ext cx="5445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PAB</a:t>
            </a:r>
          </a:p>
        </p:txBody>
      </p:sp>
      <p:sp>
        <p:nvSpPr>
          <p:cNvPr id="26676" name="TextBox 145"/>
          <p:cNvSpPr txBox="1">
            <a:spLocks noChangeArrowheads="1"/>
          </p:cNvSpPr>
          <p:nvPr/>
        </p:nvSpPr>
        <p:spPr bwMode="auto">
          <a:xfrm>
            <a:off x="5703340" y="3741712"/>
            <a:ext cx="1385210" cy="5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 Narrow" pitchFamily="34" charset="0"/>
              </a:rPr>
              <a:t>mRNA-</a:t>
            </a:r>
            <a:r>
              <a:rPr lang="en-US" altLang="en-US" sz="1400" b="1" dirty="0" err="1">
                <a:solidFill>
                  <a:srgbClr val="FF0000"/>
                </a:solidFill>
                <a:latin typeface="Arial Narrow" pitchFamily="34" charset="0"/>
              </a:rPr>
              <a:t>eIFs</a:t>
            </a:r>
            <a:r>
              <a:rPr lang="en-US" altLang="en-US" sz="14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alt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omplex</a:t>
            </a:r>
            <a:endParaRPr lang="en-US" altLang="en-US" sz="14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6678" name="TextBox 147"/>
          <p:cNvSpPr txBox="1">
            <a:spLocks noChangeArrowheads="1"/>
          </p:cNvSpPr>
          <p:nvPr/>
        </p:nvSpPr>
        <p:spPr bwMode="auto">
          <a:xfrm>
            <a:off x="4114800" y="885704"/>
            <a:ext cx="1978973" cy="5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GTP-eIF2-metRNA</a:t>
            </a:r>
            <a:r>
              <a:rPr lang="en-US" altLang="en-US" sz="1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i</a:t>
            </a:r>
            <a:r>
              <a:rPr lang="en-US" altLang="en-US" sz="1400" b="1" baseline="30000" dirty="0" smtClean="0">
                <a:solidFill>
                  <a:srgbClr val="FF0000"/>
                </a:solidFill>
                <a:latin typeface="Arial Narrow" pitchFamily="34" charset="0"/>
              </a:rPr>
              <a:t>Met </a:t>
            </a:r>
            <a:r>
              <a:rPr lang="en-US" altLang="en-US" sz="14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alt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omplex</a:t>
            </a:r>
            <a:endParaRPr lang="en-US" altLang="en-US" sz="14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 bwMode="auto">
          <a:xfrm>
            <a:off x="6770688" y="414338"/>
            <a:ext cx="679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eIF1A</a:t>
            </a:r>
          </a:p>
        </p:txBody>
      </p:sp>
      <p:sp>
        <p:nvSpPr>
          <p:cNvPr id="151" name="TextBox 150"/>
          <p:cNvSpPr txBox="1"/>
          <p:nvPr/>
        </p:nvSpPr>
        <p:spPr bwMode="auto">
          <a:xfrm>
            <a:off x="7342188" y="412750"/>
            <a:ext cx="5222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eIF1</a:t>
            </a:r>
          </a:p>
        </p:txBody>
      </p:sp>
      <p:sp>
        <p:nvSpPr>
          <p:cNvPr id="145" name="Rectangle 3"/>
          <p:cNvSpPr>
            <a:spLocks noChangeArrowheads="1"/>
          </p:cNvSpPr>
          <p:nvPr/>
        </p:nvSpPr>
        <p:spPr bwMode="auto">
          <a:xfrm>
            <a:off x="128588" y="4857750"/>
            <a:ext cx="6451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the preparation of mRNA with various </a:t>
            </a:r>
            <a:r>
              <a:rPr lang="en-US" altLang="en-US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eIFs</a:t>
            </a:r>
            <a:r>
              <a:rPr lang="en-US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mRNA-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eIFs</a:t>
            </a:r>
            <a:r>
              <a:rPr lang="en-US" altLang="en-US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complex </a:t>
            </a:r>
            <a:r>
              <a:rPr lang="en-US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shuttled to the ribosome, where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attaches to the </a:t>
            </a:r>
            <a:r>
              <a:rPr lang="en-US" altLang="en-US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43S complex </a:t>
            </a:r>
            <a:r>
              <a:rPr lang="en-US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pre-loaded with </a:t>
            </a:r>
            <a:r>
              <a:rPr lang="en-US" altLang="en-US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tRNA</a:t>
            </a:r>
            <a:r>
              <a:rPr lang="en-US" sz="17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700" baseline="30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endParaRPr lang="en-US" sz="17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sz="1700" dirty="0">
                <a:latin typeface="Calibri" pitchFamily="34" charset="0"/>
                <a:cs typeface="Calibri" panose="020F0502020204030204" pitchFamily="34" charset="0"/>
              </a:rPr>
              <a:t>t</a:t>
            </a: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o form the </a:t>
            </a:r>
            <a:r>
              <a:rPr lang="en-US" sz="1700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pre-48S (p48S) complex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endParaRPr lang="en-US" sz="1700" dirty="0">
              <a:latin typeface="Calibri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This step thus completes the </a:t>
            </a:r>
            <a:r>
              <a:rPr lang="en-US" sz="1700" dirty="0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unification of mRNA transcript with </a:t>
            </a:r>
            <a:r>
              <a:rPr lang="en-US" sz="1700" dirty="0" err="1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metRNA</a:t>
            </a:r>
            <a:r>
              <a:rPr lang="en-US" sz="1700" baseline="-25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700" baseline="300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sz="1700" dirty="0" smtClean="0">
                <a:latin typeface="Calibri" pitchFamily="34" charset="0"/>
                <a:cs typeface="Calibri" panose="020F0502020204030204" pitchFamily="34" charset="0"/>
              </a:rPr>
              <a:t> under the watchful eye of the 40S ribosomal subunit </a:t>
            </a:r>
            <a:r>
              <a:rPr lang="en-US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628" name="Rectangle 1"/>
          <p:cNvSpPr>
            <a:spLocks noGrp="1" noChangeArrowheads="1"/>
          </p:cNvSpPr>
          <p:nvPr/>
        </p:nvSpPr>
        <p:spPr bwMode="auto">
          <a:xfrm>
            <a:off x="87313" y="0"/>
            <a:ext cx="654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Initiation: (4) mRNA Attachment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65" name="TextBox 25"/>
          <p:cNvSpPr txBox="1">
            <a:spLocks noChangeArrowheads="1"/>
          </p:cNvSpPr>
          <p:nvPr/>
        </p:nvSpPr>
        <p:spPr bwMode="auto">
          <a:xfrm>
            <a:off x="6544802" y="6016823"/>
            <a:ext cx="16085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p48S </a:t>
            </a:r>
            <a:r>
              <a:rPr lang="en-US" altLang="en-US" sz="1400" b="1" dirty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alt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omplex</a:t>
            </a:r>
            <a:endParaRPr lang="en-US" altLang="en-US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6" name="TextBox 20"/>
          <p:cNvSpPr txBox="1">
            <a:spLocks noChangeArrowheads="1"/>
          </p:cNvSpPr>
          <p:nvPr/>
        </p:nvSpPr>
        <p:spPr bwMode="auto">
          <a:xfrm>
            <a:off x="5355488" y="2524780"/>
            <a:ext cx="826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Arial Narrow" pitchFamily="34" charset="0"/>
              </a:rPr>
              <a:t>43S </a:t>
            </a:r>
            <a:r>
              <a:rPr lang="en-US" alt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complex</a:t>
            </a:r>
            <a:endParaRPr lang="en-US" altLang="en-US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2350876" y="1762780"/>
            <a:ext cx="1535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Methionyl-tRNA</a:t>
            </a:r>
            <a:r>
              <a:rPr lang="en-US" sz="1400" b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en-US" sz="1400" b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Met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metRNA</a:t>
            </a:r>
            <a:r>
              <a:rPr lang="en-US" sz="1400" b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en-US" sz="1400" b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Met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en-US" sz="14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304800"/>
            <a:ext cx="7848600" cy="3556000"/>
            <a:chOff x="533400" y="304800"/>
            <a:chExt cx="7848600" cy="3556000"/>
          </a:xfrm>
        </p:grpSpPr>
        <p:pic>
          <p:nvPicPr>
            <p:cNvPr id="27653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35" t="32024" r="31541" b="46584"/>
            <a:stretch>
              <a:fillRect/>
            </a:stretch>
          </p:blipFill>
          <p:spPr bwMode="auto">
            <a:xfrm>
              <a:off x="4296509" y="463057"/>
              <a:ext cx="4085491" cy="339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Rounded Rectangle 27"/>
            <p:cNvSpPr>
              <a:spLocks noChangeArrowheads="1"/>
            </p:cNvSpPr>
            <p:nvPr/>
          </p:nvSpPr>
          <p:spPr bwMode="auto">
            <a:xfrm>
              <a:off x="6641636" y="2031919"/>
              <a:ext cx="1455615" cy="25114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7655" name="Group 28"/>
            <p:cNvGrpSpPr>
              <a:grpSpLocks/>
            </p:cNvGrpSpPr>
            <p:nvPr/>
          </p:nvGrpSpPr>
          <p:grpSpPr bwMode="auto">
            <a:xfrm>
              <a:off x="6192252" y="2011424"/>
              <a:ext cx="266420" cy="307762"/>
              <a:chOff x="1197705" y="2785163"/>
              <a:chExt cx="266420" cy="307777"/>
            </a:xfrm>
          </p:grpSpPr>
          <p:sp>
            <p:nvSpPr>
              <p:cNvPr id="27668" name="Oval 41"/>
              <p:cNvSpPr>
                <a:spLocks noChangeArrowheads="1"/>
              </p:cNvSpPr>
              <p:nvPr/>
            </p:nvSpPr>
            <p:spPr bwMode="auto">
              <a:xfrm>
                <a:off x="1219200" y="2819400"/>
                <a:ext cx="228600" cy="22860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7669" name="TextBox 42"/>
              <p:cNvSpPr txBox="1">
                <a:spLocks noChangeArrowheads="1"/>
              </p:cNvSpPr>
              <p:nvPr/>
            </p:nvSpPr>
            <p:spPr bwMode="auto">
              <a:xfrm>
                <a:off x="1197705" y="2785163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latin typeface="Arial Narrow" pitchFamily="34" charset="0"/>
                  </a:rPr>
                  <a:t>5</a:t>
                </a:r>
              </a:p>
            </p:txBody>
          </p:sp>
        </p:grpSp>
        <p:sp>
          <p:nvSpPr>
            <p:cNvPr id="27656" name="Rounded Rectangle 29"/>
            <p:cNvSpPr>
              <a:spLocks noChangeArrowheads="1"/>
            </p:cNvSpPr>
            <p:nvPr/>
          </p:nvSpPr>
          <p:spPr bwMode="auto">
            <a:xfrm>
              <a:off x="6514148" y="304800"/>
              <a:ext cx="135304" cy="25114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57" name="TextBox 30"/>
            <p:cNvSpPr txBox="1">
              <a:spLocks noChangeArrowheads="1"/>
            </p:cNvSpPr>
            <p:nvPr/>
          </p:nvSpPr>
          <p:spPr bwMode="auto">
            <a:xfrm>
              <a:off x="5658852" y="962195"/>
              <a:ext cx="461108" cy="27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4B</a:t>
              </a:r>
            </a:p>
          </p:txBody>
        </p:sp>
        <p:sp>
          <p:nvSpPr>
            <p:cNvPr id="27658" name="TextBox 31"/>
            <p:cNvSpPr txBox="1">
              <a:spLocks noChangeArrowheads="1"/>
            </p:cNvSpPr>
            <p:nvPr/>
          </p:nvSpPr>
          <p:spPr bwMode="auto">
            <a:xfrm>
              <a:off x="5912854" y="844038"/>
              <a:ext cx="461108" cy="27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1A</a:t>
              </a:r>
            </a:p>
          </p:txBody>
        </p:sp>
        <p:sp>
          <p:nvSpPr>
            <p:cNvPr id="27659" name="TextBox 32"/>
            <p:cNvSpPr txBox="1">
              <a:spLocks noChangeArrowheads="1"/>
            </p:cNvSpPr>
            <p:nvPr/>
          </p:nvSpPr>
          <p:spPr bwMode="auto">
            <a:xfrm>
              <a:off x="6477514" y="836224"/>
              <a:ext cx="461108" cy="27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</a:p>
          </p:txBody>
        </p:sp>
        <p:sp>
          <p:nvSpPr>
            <p:cNvPr id="27660" name="TextBox 33"/>
            <p:cNvSpPr txBox="1">
              <a:spLocks noChangeArrowheads="1"/>
            </p:cNvSpPr>
            <p:nvPr/>
          </p:nvSpPr>
          <p:spPr bwMode="auto">
            <a:xfrm>
              <a:off x="5049252" y="1111700"/>
              <a:ext cx="461108" cy="27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4E</a:t>
              </a:r>
            </a:p>
          </p:txBody>
        </p:sp>
        <p:sp>
          <p:nvSpPr>
            <p:cNvPr id="27661" name="TextBox 34"/>
            <p:cNvSpPr txBox="1">
              <a:spLocks noChangeArrowheads="1"/>
            </p:cNvSpPr>
            <p:nvPr/>
          </p:nvSpPr>
          <p:spPr bwMode="auto">
            <a:xfrm>
              <a:off x="5125452" y="666693"/>
              <a:ext cx="461108" cy="27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4G</a:t>
              </a:r>
            </a:p>
          </p:txBody>
        </p:sp>
        <p:sp>
          <p:nvSpPr>
            <p:cNvPr id="27662" name="TextBox 35"/>
            <p:cNvSpPr txBox="1">
              <a:spLocks noChangeArrowheads="1"/>
            </p:cNvSpPr>
            <p:nvPr/>
          </p:nvSpPr>
          <p:spPr bwMode="auto">
            <a:xfrm>
              <a:off x="5584609" y="775657"/>
              <a:ext cx="461108" cy="27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4A</a:t>
              </a:r>
            </a:p>
          </p:txBody>
        </p:sp>
        <p:sp>
          <p:nvSpPr>
            <p:cNvPr id="27663" name="TextBox 36"/>
            <p:cNvSpPr txBox="1">
              <a:spLocks noChangeArrowheads="1"/>
            </p:cNvSpPr>
            <p:nvPr/>
          </p:nvSpPr>
          <p:spPr bwMode="auto">
            <a:xfrm>
              <a:off x="5744824" y="531439"/>
              <a:ext cx="461108" cy="27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</a:p>
          </p:txBody>
        </p:sp>
        <p:sp>
          <p:nvSpPr>
            <p:cNvPr id="27664" name="TextBox 37"/>
            <p:cNvSpPr txBox="1">
              <a:spLocks noChangeArrowheads="1"/>
            </p:cNvSpPr>
            <p:nvPr/>
          </p:nvSpPr>
          <p:spPr bwMode="auto">
            <a:xfrm>
              <a:off x="6094557" y="615450"/>
              <a:ext cx="304800" cy="27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2</a:t>
              </a:r>
            </a:p>
          </p:txBody>
        </p:sp>
        <p:sp>
          <p:nvSpPr>
            <p:cNvPr id="27665" name="TextBox 38"/>
            <p:cNvSpPr txBox="1">
              <a:spLocks noChangeArrowheads="1"/>
            </p:cNvSpPr>
            <p:nvPr/>
          </p:nvSpPr>
          <p:spPr bwMode="auto">
            <a:xfrm>
              <a:off x="5897223" y="730719"/>
              <a:ext cx="285263" cy="27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</a:p>
          </p:txBody>
        </p:sp>
        <p:sp>
          <p:nvSpPr>
            <p:cNvPr id="27666" name="TextBox 39"/>
            <p:cNvSpPr txBox="1">
              <a:spLocks noChangeArrowheads="1"/>
            </p:cNvSpPr>
            <p:nvPr/>
          </p:nvSpPr>
          <p:spPr bwMode="auto">
            <a:xfrm>
              <a:off x="533400" y="833696"/>
              <a:ext cx="3657600" cy="584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FF0000"/>
                  </a:solidFill>
                  <a:latin typeface="Arial Narrow" pitchFamily="34" charset="0"/>
                </a:rPr>
                <a:t>p48S complex</a:t>
              </a:r>
              <a:endParaRPr lang="en-US" altLang="en-US" sz="1600" b="1" dirty="0">
                <a:solidFill>
                  <a:srgbClr val="FF0000"/>
                </a:solidFill>
                <a:latin typeface="Arial Narrow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solidFill>
                    <a:schemeClr val="tx2"/>
                  </a:solidFill>
                  <a:latin typeface="Arial Narrow" pitchFamily="34" charset="0"/>
                </a:rPr>
                <a:t>(during </a:t>
              </a:r>
              <a:r>
                <a:rPr lang="en-US" altLang="en-US" sz="1600" dirty="0">
                  <a:solidFill>
                    <a:schemeClr val="tx2"/>
                  </a:solidFill>
                  <a:latin typeface="Arial Narrow" pitchFamily="34" charset="0"/>
                </a:rPr>
                <a:t>mRNA attachment)</a:t>
              </a:r>
            </a:p>
          </p:txBody>
        </p:sp>
        <p:sp>
          <p:nvSpPr>
            <p:cNvPr id="27667" name="TextBox 40"/>
            <p:cNvSpPr txBox="1">
              <a:spLocks noChangeArrowheads="1"/>
            </p:cNvSpPr>
            <p:nvPr/>
          </p:nvSpPr>
          <p:spPr bwMode="auto">
            <a:xfrm>
              <a:off x="533400" y="2713770"/>
              <a:ext cx="3657600" cy="584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FF0000"/>
                  </a:solidFill>
                  <a:latin typeface="Arial Narrow" pitchFamily="34" charset="0"/>
                </a:rPr>
                <a:t>p48S complex</a:t>
              </a:r>
              <a:endParaRPr lang="en-US" altLang="en-US" sz="1600" b="1" dirty="0">
                <a:solidFill>
                  <a:srgbClr val="FF0000"/>
                </a:solidFill>
                <a:latin typeface="Arial Narrow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solidFill>
                    <a:schemeClr val="tx2"/>
                  </a:solidFill>
                  <a:latin typeface="Arial Narrow" pitchFamily="34" charset="0"/>
                </a:rPr>
                <a:t>(during </a:t>
              </a:r>
              <a:r>
                <a:rPr lang="en-US" altLang="en-US" sz="1600" dirty="0">
                  <a:solidFill>
                    <a:schemeClr val="tx2"/>
                  </a:solidFill>
                  <a:latin typeface="Arial Narrow" pitchFamily="34" charset="0"/>
                </a:rPr>
                <a:t>mRNA scanning)</a:t>
              </a:r>
            </a:p>
          </p:txBody>
        </p:sp>
      </p:grpSp>
      <p:sp>
        <p:nvSpPr>
          <p:cNvPr id="27651" name="Rectangle 1"/>
          <p:cNvSpPr>
            <a:spLocks noGrp="1" noChangeArrowheads="1"/>
          </p:cNvSpPr>
          <p:nvPr/>
        </p:nvSpPr>
        <p:spPr bwMode="auto">
          <a:xfrm>
            <a:off x="381000" y="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Initiation: (5) mRNA Scanning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81000" y="4120277"/>
            <a:ext cx="8153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169863" indent="-1698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In sync with the assembly of the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p48S complex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the 40S ribosome begins to scan the mRNA transcript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downstream of the 5’-cap to locate the AUG initiation codon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Such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mRNA scanning requires the cooperation of all parties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including, in particular, the attached </a:t>
            </a:r>
            <a:r>
              <a:rPr lang="en-US" altLang="en-US" sz="1800" dirty="0" err="1">
                <a:latin typeface="Calibri" pitchFamily="34" charset="0"/>
                <a:cs typeface="Calibri" pitchFamily="34" charset="0"/>
              </a:rPr>
              <a:t>eIFs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, albeit to varying degrees—</a:t>
            </a:r>
            <a:r>
              <a:rPr lang="en-US" altLang="en-US" sz="1800" dirty="0" err="1">
                <a:latin typeface="Calibri" pitchFamily="34" charset="0"/>
                <a:cs typeface="Calibri" pitchFamily="34" charset="0"/>
              </a:rPr>
              <a:t>eg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omission of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eIF1A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mitigates the scanning process, while the lack of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eIF1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completely halts/abrogates it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How does the 40S subunit differentiate between the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AUG initiation codon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versus the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AUG internal codons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?! </a:t>
            </a:r>
            <a:endParaRPr lang="en-US" altLang="en-US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06482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Synopsis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4.5a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066800" y="1820882"/>
            <a:ext cx="6553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In order to “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translate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”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the genetic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information (or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genetic code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)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carried by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mRNA into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the synthesis of a polypeptide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chain, it must first be decoded 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Genetic code is a set of triplet of bases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—each triplet is termed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codon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—corresponding to the contiguous sequence of mRNA without any spaces or punctuations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Each codon encodes one of the 20 amino acids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in a polypeptide chain as well as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start signal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and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stop signal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order to decode the three-letter genetic code within a mRNA into a polypeptide chain, an adaptor is required—this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role is delegated to the so-called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transfer RNA (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2971800"/>
            <a:ext cx="838993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The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AUG initiation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codon (or TIS)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of mRNA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is embedded within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the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GCC(A/G)CC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AUG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consensus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sequence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While the 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eIFs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play a central role in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guiding the 40S ribosomal unit to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the initiation codon,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its ultimate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recognition is dependent upon the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ability of 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methionyl-t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RNA</a:t>
            </a:r>
            <a:r>
              <a:rPr lang="en-US" sz="1800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aseline="30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sz="1800" dirty="0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 to 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base pair </a:t>
            </a:r>
            <a:r>
              <a:rPr lang="en-US" sz="1800" dirty="0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via </a:t>
            </a:r>
            <a:r>
              <a:rPr lang="en-US" sz="1800" dirty="0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its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CAU</a:t>
            </a:r>
            <a:r>
              <a:rPr lang="en-US" sz="1800" dirty="0" smtClean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  <a:cs typeface="Calibri" panose="020F0502020204030204" pitchFamily="34" charset="0"/>
              </a:rPr>
              <a:t>anticodon) with the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AUG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codon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within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mRNA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Such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codon-anticodon base pairing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anose="020F0502020204030204" pitchFamily="34" charset="0"/>
              </a:rPr>
              <a:t>induces a conformational change within the p48S complex</a:t>
            </a:r>
            <a:r>
              <a:rPr lang="en-US" altLang="en-US" sz="1800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anose="020F0502020204030204" pitchFamily="34" charset="0"/>
              </a:rPr>
              <a:t>to generate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48S complex 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grpSp>
        <p:nvGrpSpPr>
          <p:cNvPr id="28674" name="Group 23"/>
          <p:cNvGrpSpPr>
            <a:grpSpLocks/>
          </p:cNvGrpSpPr>
          <p:nvPr/>
        </p:nvGrpSpPr>
        <p:grpSpPr bwMode="auto">
          <a:xfrm>
            <a:off x="4495800" y="549275"/>
            <a:ext cx="4495800" cy="4403725"/>
            <a:chOff x="3352800" y="178210"/>
            <a:chExt cx="4495799" cy="4403718"/>
          </a:xfrm>
        </p:grpSpPr>
        <p:pic>
          <p:nvPicPr>
            <p:cNvPr id="28677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5" t="43604" r="31349" b="33762"/>
            <a:stretch>
              <a:fillRect/>
            </a:stretch>
          </p:blipFill>
          <p:spPr bwMode="auto">
            <a:xfrm>
              <a:off x="3352800" y="641685"/>
              <a:ext cx="4275221" cy="3562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TextBox 25"/>
            <p:cNvSpPr txBox="1">
              <a:spLocks noChangeArrowheads="1"/>
            </p:cNvSpPr>
            <p:nvPr/>
          </p:nvSpPr>
          <p:spPr bwMode="auto">
            <a:xfrm>
              <a:off x="4800600" y="4274151"/>
              <a:ext cx="20007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 Narrow" pitchFamily="34" charset="0"/>
                </a:rPr>
                <a:t>48S c</a:t>
              </a:r>
              <a:r>
                <a:rPr lang="en-US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omplex</a:t>
              </a:r>
              <a:endParaRPr lang="en-US" altLang="en-US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28679" name="Rounded Rectangle 26"/>
            <p:cNvSpPr>
              <a:spLocks noChangeArrowheads="1"/>
            </p:cNvSpPr>
            <p:nvPr/>
          </p:nvSpPr>
          <p:spPr bwMode="auto">
            <a:xfrm>
              <a:off x="7420710" y="2971800"/>
              <a:ext cx="315699" cy="1295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80" name="Rounded Rectangle 27"/>
            <p:cNvSpPr>
              <a:spLocks noChangeArrowheads="1"/>
            </p:cNvSpPr>
            <p:nvPr/>
          </p:nvSpPr>
          <p:spPr bwMode="auto">
            <a:xfrm>
              <a:off x="5873264" y="2188305"/>
              <a:ext cx="1975335" cy="609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81" name="Rounded Rectangle 28"/>
            <p:cNvSpPr>
              <a:spLocks noChangeArrowheads="1"/>
            </p:cNvSpPr>
            <p:nvPr/>
          </p:nvSpPr>
          <p:spPr bwMode="auto">
            <a:xfrm>
              <a:off x="5638800" y="549030"/>
              <a:ext cx="285750" cy="228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82" name="TextBox 29"/>
            <p:cNvSpPr txBox="1">
              <a:spLocks noChangeArrowheads="1"/>
            </p:cNvSpPr>
            <p:nvPr/>
          </p:nvSpPr>
          <p:spPr bwMode="auto">
            <a:xfrm>
              <a:off x="4023945" y="178210"/>
              <a:ext cx="32150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p48S complex</a:t>
              </a:r>
              <a:endParaRPr lang="en-US" altLang="en-US" sz="1400" b="1" dirty="0">
                <a:solidFill>
                  <a:srgbClr val="FF0000"/>
                </a:solidFill>
                <a:latin typeface="Arial Narrow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chemeClr val="tx2"/>
                  </a:solidFill>
                  <a:latin typeface="Arial Narrow" pitchFamily="34" charset="0"/>
                </a:rPr>
                <a:t>(during </a:t>
              </a:r>
              <a:r>
                <a:rPr lang="en-US" altLang="en-US" sz="1400" b="1" dirty="0">
                  <a:solidFill>
                    <a:schemeClr val="tx2"/>
                  </a:solidFill>
                  <a:latin typeface="Arial Narrow" pitchFamily="34" charset="0"/>
                </a:rPr>
                <a:t>mRNA scanning)</a:t>
              </a:r>
            </a:p>
          </p:txBody>
        </p:sp>
        <p:grpSp>
          <p:nvGrpSpPr>
            <p:cNvPr id="28683" name="Group 30"/>
            <p:cNvGrpSpPr>
              <a:grpSpLocks/>
            </p:cNvGrpSpPr>
            <p:nvPr/>
          </p:nvGrpSpPr>
          <p:grpSpPr bwMode="auto">
            <a:xfrm>
              <a:off x="5881080" y="2275208"/>
              <a:ext cx="266420" cy="307777"/>
              <a:chOff x="1197705" y="2785163"/>
              <a:chExt cx="266420" cy="307777"/>
            </a:xfrm>
          </p:grpSpPr>
          <p:sp>
            <p:nvSpPr>
              <p:cNvPr id="28693" name="Oval 40"/>
              <p:cNvSpPr>
                <a:spLocks noChangeArrowheads="1"/>
              </p:cNvSpPr>
              <p:nvPr/>
            </p:nvSpPr>
            <p:spPr bwMode="auto">
              <a:xfrm>
                <a:off x="1219200" y="2819400"/>
                <a:ext cx="228600" cy="22860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694" name="TextBox 41"/>
              <p:cNvSpPr txBox="1">
                <a:spLocks noChangeArrowheads="1"/>
              </p:cNvSpPr>
              <p:nvPr/>
            </p:nvSpPr>
            <p:spPr bwMode="auto">
              <a:xfrm>
                <a:off x="1197705" y="2785163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latin typeface="Arial Narrow" pitchFamily="34" charset="0"/>
                  </a:rPr>
                  <a:t>6</a:t>
                </a:r>
              </a:p>
            </p:txBody>
          </p:sp>
        </p:grpSp>
        <p:sp>
          <p:nvSpPr>
            <p:cNvPr id="28684" name="TextBox 31"/>
            <p:cNvSpPr txBox="1">
              <a:spLocks noChangeArrowheads="1"/>
            </p:cNvSpPr>
            <p:nvPr/>
          </p:nvSpPr>
          <p:spPr bwMode="auto">
            <a:xfrm>
              <a:off x="4898295" y="1171283"/>
              <a:ext cx="461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4B</a:t>
              </a:r>
            </a:p>
          </p:txBody>
        </p:sp>
        <p:sp>
          <p:nvSpPr>
            <p:cNvPr id="28685" name="TextBox 32"/>
            <p:cNvSpPr txBox="1">
              <a:spLocks noChangeArrowheads="1"/>
            </p:cNvSpPr>
            <p:nvPr/>
          </p:nvSpPr>
          <p:spPr bwMode="auto">
            <a:xfrm>
              <a:off x="5152297" y="1053120"/>
              <a:ext cx="461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1A</a:t>
              </a:r>
            </a:p>
          </p:txBody>
        </p:sp>
        <p:sp>
          <p:nvSpPr>
            <p:cNvPr id="28686" name="TextBox 33"/>
            <p:cNvSpPr txBox="1">
              <a:spLocks noChangeArrowheads="1"/>
            </p:cNvSpPr>
            <p:nvPr/>
          </p:nvSpPr>
          <p:spPr bwMode="auto">
            <a:xfrm>
              <a:off x="5716957" y="1045305"/>
              <a:ext cx="461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</a:p>
          </p:txBody>
        </p:sp>
        <p:sp>
          <p:nvSpPr>
            <p:cNvPr id="28687" name="TextBox 34"/>
            <p:cNvSpPr txBox="1">
              <a:spLocks noChangeArrowheads="1"/>
            </p:cNvSpPr>
            <p:nvPr/>
          </p:nvSpPr>
          <p:spPr bwMode="auto">
            <a:xfrm>
              <a:off x="3565770" y="1289535"/>
              <a:ext cx="461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4E</a:t>
              </a:r>
            </a:p>
          </p:txBody>
        </p:sp>
        <p:sp>
          <p:nvSpPr>
            <p:cNvPr id="28688" name="TextBox 35"/>
            <p:cNvSpPr txBox="1">
              <a:spLocks noChangeArrowheads="1"/>
            </p:cNvSpPr>
            <p:nvPr/>
          </p:nvSpPr>
          <p:spPr bwMode="auto">
            <a:xfrm>
              <a:off x="4415692" y="844506"/>
              <a:ext cx="461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4G</a:t>
              </a:r>
            </a:p>
          </p:txBody>
        </p:sp>
        <p:sp>
          <p:nvSpPr>
            <p:cNvPr id="28689" name="TextBox 36"/>
            <p:cNvSpPr txBox="1">
              <a:spLocks noChangeArrowheads="1"/>
            </p:cNvSpPr>
            <p:nvPr/>
          </p:nvSpPr>
          <p:spPr bwMode="auto">
            <a:xfrm>
              <a:off x="4824052" y="984735"/>
              <a:ext cx="461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4A</a:t>
              </a:r>
            </a:p>
          </p:txBody>
        </p:sp>
        <p:sp>
          <p:nvSpPr>
            <p:cNvPr id="28690" name="TextBox 37"/>
            <p:cNvSpPr txBox="1">
              <a:spLocks noChangeArrowheads="1"/>
            </p:cNvSpPr>
            <p:nvPr/>
          </p:nvSpPr>
          <p:spPr bwMode="auto">
            <a:xfrm>
              <a:off x="4984267" y="740505"/>
              <a:ext cx="461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</a:p>
          </p:txBody>
        </p:sp>
        <p:sp>
          <p:nvSpPr>
            <p:cNvPr id="28691" name="TextBox 38"/>
            <p:cNvSpPr txBox="1">
              <a:spLocks noChangeArrowheads="1"/>
            </p:cNvSpPr>
            <p:nvPr/>
          </p:nvSpPr>
          <p:spPr bwMode="auto">
            <a:xfrm>
              <a:off x="5334000" y="824520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2</a:t>
              </a:r>
            </a:p>
          </p:txBody>
        </p:sp>
        <p:sp>
          <p:nvSpPr>
            <p:cNvPr id="28692" name="TextBox 39"/>
            <p:cNvSpPr txBox="1">
              <a:spLocks noChangeArrowheads="1"/>
            </p:cNvSpPr>
            <p:nvPr/>
          </p:nvSpPr>
          <p:spPr bwMode="auto">
            <a:xfrm>
              <a:off x="5136666" y="939795"/>
              <a:ext cx="2852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</a:p>
          </p:txBody>
        </p:sp>
      </p:grpSp>
      <p:sp>
        <p:nvSpPr>
          <p:cNvPr id="28675" name="Rectangle 20"/>
          <p:cNvSpPr>
            <a:spLocks noGrp="1" noChangeArrowheads="1"/>
          </p:cNvSpPr>
          <p:nvPr/>
        </p:nvSpPr>
        <p:spPr bwMode="auto">
          <a:xfrm>
            <a:off x="381000" y="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Initiation: (6) Initiation Codon Recognition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4"/>
          <p:cNvGrpSpPr>
            <a:grpSpLocks/>
          </p:cNvGrpSpPr>
          <p:nvPr/>
        </p:nvGrpSpPr>
        <p:grpSpPr bwMode="auto">
          <a:xfrm>
            <a:off x="3352800" y="457200"/>
            <a:ext cx="5638800" cy="4041760"/>
            <a:chOff x="1295400" y="1749623"/>
            <a:chExt cx="5638800" cy="4041562"/>
          </a:xfrm>
        </p:grpSpPr>
        <p:grpSp>
          <p:nvGrpSpPr>
            <p:cNvPr id="29701" name="Group 45"/>
            <p:cNvGrpSpPr>
              <a:grpSpLocks/>
            </p:cNvGrpSpPr>
            <p:nvPr/>
          </p:nvGrpSpPr>
          <p:grpSpPr bwMode="auto">
            <a:xfrm>
              <a:off x="1295400" y="1838566"/>
              <a:ext cx="5638800" cy="3864710"/>
              <a:chOff x="1295400" y="1838566"/>
              <a:chExt cx="5638800" cy="3864710"/>
            </a:xfrm>
          </p:grpSpPr>
          <p:pic>
            <p:nvPicPr>
              <p:cNvPr id="29720" name="Picture 6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06" t="77824" r="22736" b="2815"/>
              <a:stretch>
                <a:fillRect/>
              </a:stretch>
            </p:blipFill>
            <p:spPr bwMode="auto">
              <a:xfrm>
                <a:off x="1295400" y="3200400"/>
                <a:ext cx="5545013" cy="2502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1" name="Rounded Rectangle 65"/>
              <p:cNvSpPr>
                <a:spLocks noChangeArrowheads="1"/>
              </p:cNvSpPr>
              <p:nvPr/>
            </p:nvSpPr>
            <p:spPr bwMode="auto">
              <a:xfrm>
                <a:off x="4005386" y="3055425"/>
                <a:ext cx="1465380" cy="27432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22" name="Rounded Rectangle 66"/>
              <p:cNvSpPr>
                <a:spLocks noChangeArrowheads="1"/>
              </p:cNvSpPr>
              <p:nvPr/>
            </p:nvSpPr>
            <p:spPr bwMode="auto">
              <a:xfrm>
                <a:off x="4579814" y="3108570"/>
                <a:ext cx="1389888" cy="609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pic>
            <p:nvPicPr>
              <p:cNvPr id="29723" name="Picture 6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63" t="56895" r="33005" b="33707"/>
              <a:stretch>
                <a:fillRect/>
              </a:stretch>
            </p:blipFill>
            <p:spPr bwMode="auto">
              <a:xfrm>
                <a:off x="2643555" y="2069123"/>
                <a:ext cx="3212123" cy="1215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4" name="Rounded Rectangle 68"/>
              <p:cNvSpPr>
                <a:spLocks noChangeArrowheads="1"/>
              </p:cNvSpPr>
              <p:nvPr/>
            </p:nvSpPr>
            <p:spPr bwMode="auto">
              <a:xfrm>
                <a:off x="4718535" y="1838566"/>
                <a:ext cx="9906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25" name="Rounded Rectangle 69"/>
              <p:cNvSpPr>
                <a:spLocks noChangeArrowheads="1"/>
              </p:cNvSpPr>
              <p:nvPr/>
            </p:nvSpPr>
            <p:spPr bwMode="auto">
              <a:xfrm>
                <a:off x="5103450" y="4451838"/>
                <a:ext cx="1830750" cy="38783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26" name="Rounded Rectangle 70"/>
              <p:cNvSpPr>
                <a:spLocks noChangeArrowheads="1"/>
              </p:cNvSpPr>
              <p:nvPr/>
            </p:nvSpPr>
            <p:spPr bwMode="auto">
              <a:xfrm>
                <a:off x="5687650" y="4615961"/>
                <a:ext cx="1152763" cy="108536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9702" name="TextBox 46"/>
            <p:cNvSpPr txBox="1">
              <a:spLocks noChangeArrowheads="1"/>
            </p:cNvSpPr>
            <p:nvPr/>
          </p:nvSpPr>
          <p:spPr bwMode="auto">
            <a:xfrm>
              <a:off x="3429000" y="5483423"/>
              <a:ext cx="2000734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p80S </a:t>
              </a:r>
              <a:r>
                <a:rPr lang="en-US" altLang="en-US" sz="1400" b="1" dirty="0">
                  <a:solidFill>
                    <a:srgbClr val="FF0000"/>
                  </a:solidFill>
                  <a:latin typeface="Arial Narrow" pitchFamily="34" charset="0"/>
                </a:rPr>
                <a:t>c</a:t>
              </a:r>
              <a:r>
                <a:rPr lang="en-US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omplex</a:t>
              </a:r>
              <a:endParaRPr lang="en-US" altLang="en-US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29703" name="TextBox 47"/>
            <p:cNvSpPr txBox="1">
              <a:spLocks noChangeArrowheads="1"/>
            </p:cNvSpPr>
            <p:nvPr/>
          </p:nvSpPr>
          <p:spPr bwMode="auto">
            <a:xfrm>
              <a:off x="3804135" y="2447594"/>
              <a:ext cx="3868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4B</a:t>
              </a:r>
            </a:p>
          </p:txBody>
        </p:sp>
        <p:sp>
          <p:nvSpPr>
            <p:cNvPr id="29704" name="TextBox 48"/>
            <p:cNvSpPr txBox="1">
              <a:spLocks noChangeArrowheads="1"/>
            </p:cNvSpPr>
            <p:nvPr/>
          </p:nvSpPr>
          <p:spPr bwMode="auto">
            <a:xfrm>
              <a:off x="4523156" y="2325746"/>
              <a:ext cx="3795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1A</a:t>
              </a:r>
            </a:p>
          </p:txBody>
        </p:sp>
        <p:sp>
          <p:nvSpPr>
            <p:cNvPr id="29705" name="TextBox 49"/>
            <p:cNvSpPr txBox="1">
              <a:spLocks noChangeArrowheads="1"/>
            </p:cNvSpPr>
            <p:nvPr/>
          </p:nvSpPr>
          <p:spPr bwMode="auto">
            <a:xfrm>
              <a:off x="4083537" y="2345062"/>
              <a:ext cx="2442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</a:p>
          </p:txBody>
        </p:sp>
        <p:sp>
          <p:nvSpPr>
            <p:cNvPr id="29706" name="TextBox 50"/>
            <p:cNvSpPr txBox="1">
              <a:spLocks noChangeArrowheads="1"/>
            </p:cNvSpPr>
            <p:nvPr/>
          </p:nvSpPr>
          <p:spPr bwMode="auto">
            <a:xfrm>
              <a:off x="2590800" y="2542401"/>
              <a:ext cx="461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4E</a:t>
              </a:r>
            </a:p>
          </p:txBody>
        </p:sp>
        <p:sp>
          <p:nvSpPr>
            <p:cNvPr id="29707" name="TextBox 51"/>
            <p:cNvSpPr txBox="1">
              <a:spLocks noChangeArrowheads="1"/>
            </p:cNvSpPr>
            <p:nvPr/>
          </p:nvSpPr>
          <p:spPr bwMode="auto">
            <a:xfrm>
              <a:off x="3352800" y="2133600"/>
              <a:ext cx="461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4G</a:t>
              </a:r>
            </a:p>
          </p:txBody>
        </p:sp>
        <p:sp>
          <p:nvSpPr>
            <p:cNvPr id="29708" name="TextBox 52"/>
            <p:cNvSpPr txBox="1">
              <a:spLocks noChangeArrowheads="1"/>
            </p:cNvSpPr>
            <p:nvPr/>
          </p:nvSpPr>
          <p:spPr bwMode="auto">
            <a:xfrm>
              <a:off x="3665415" y="2268861"/>
              <a:ext cx="461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4A</a:t>
              </a:r>
            </a:p>
          </p:txBody>
        </p:sp>
        <p:sp>
          <p:nvSpPr>
            <p:cNvPr id="29709" name="TextBox 53"/>
            <p:cNvSpPr txBox="1">
              <a:spLocks noChangeArrowheads="1"/>
            </p:cNvSpPr>
            <p:nvPr/>
          </p:nvSpPr>
          <p:spPr bwMode="auto">
            <a:xfrm>
              <a:off x="3811957" y="2069123"/>
              <a:ext cx="461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</a:p>
          </p:txBody>
        </p:sp>
        <p:sp>
          <p:nvSpPr>
            <p:cNvPr id="29710" name="TextBox 54"/>
            <p:cNvSpPr txBox="1">
              <a:spLocks noChangeArrowheads="1"/>
            </p:cNvSpPr>
            <p:nvPr/>
          </p:nvSpPr>
          <p:spPr bwMode="auto">
            <a:xfrm>
              <a:off x="4495800" y="2177031"/>
              <a:ext cx="30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2</a:t>
              </a:r>
            </a:p>
          </p:txBody>
        </p:sp>
        <p:sp>
          <p:nvSpPr>
            <p:cNvPr id="29711" name="TextBox 55"/>
            <p:cNvSpPr txBox="1">
              <a:spLocks noChangeArrowheads="1"/>
            </p:cNvSpPr>
            <p:nvPr/>
          </p:nvSpPr>
          <p:spPr bwMode="auto">
            <a:xfrm>
              <a:off x="3940905" y="2245416"/>
              <a:ext cx="2852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</a:p>
          </p:txBody>
        </p:sp>
        <p:sp>
          <p:nvSpPr>
            <p:cNvPr id="29712" name="TextBox 56"/>
            <p:cNvSpPr txBox="1">
              <a:spLocks noChangeArrowheads="1"/>
            </p:cNvSpPr>
            <p:nvPr/>
          </p:nvSpPr>
          <p:spPr bwMode="auto">
            <a:xfrm>
              <a:off x="3429000" y="1749623"/>
              <a:ext cx="20007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 Narrow" pitchFamily="34" charset="0"/>
                </a:rPr>
                <a:t>48S c</a:t>
              </a:r>
              <a:r>
                <a:rPr lang="en-US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omplex</a:t>
              </a:r>
              <a:endParaRPr lang="en-US" altLang="en-US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grpSp>
          <p:nvGrpSpPr>
            <p:cNvPr id="29713" name="Group 57"/>
            <p:cNvGrpSpPr>
              <a:grpSpLocks/>
            </p:cNvGrpSpPr>
            <p:nvPr/>
          </p:nvGrpSpPr>
          <p:grpSpPr bwMode="auto">
            <a:xfrm>
              <a:off x="4557625" y="3452445"/>
              <a:ext cx="266420" cy="307777"/>
              <a:chOff x="1197705" y="2785163"/>
              <a:chExt cx="266420" cy="307777"/>
            </a:xfrm>
          </p:grpSpPr>
          <p:sp>
            <p:nvSpPr>
              <p:cNvPr id="29718" name="Oval 62"/>
              <p:cNvSpPr>
                <a:spLocks noChangeArrowheads="1"/>
              </p:cNvSpPr>
              <p:nvPr/>
            </p:nvSpPr>
            <p:spPr bwMode="auto">
              <a:xfrm>
                <a:off x="1219200" y="2819400"/>
                <a:ext cx="228600" cy="22860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9" name="TextBox 63"/>
              <p:cNvSpPr txBox="1">
                <a:spLocks noChangeArrowheads="1"/>
              </p:cNvSpPr>
              <p:nvPr/>
            </p:nvSpPr>
            <p:spPr bwMode="auto">
              <a:xfrm>
                <a:off x="1197705" y="2785163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latin typeface="Arial Narrow" pitchFamily="34" charset="0"/>
                  </a:rPr>
                  <a:t>7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2590800" y="3838671"/>
              <a:ext cx="965200" cy="3079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eIF5B-GTP</a:t>
              </a:r>
            </a:p>
          </p:txBody>
        </p:sp>
        <p:sp>
          <p:nvSpPr>
            <p:cNvPr id="29715" name="Rounded Rectangle 59"/>
            <p:cNvSpPr>
              <a:spLocks noChangeArrowheads="1"/>
            </p:cNvSpPr>
            <p:nvPr/>
          </p:nvSpPr>
          <p:spPr bwMode="auto">
            <a:xfrm>
              <a:off x="2515850" y="3436815"/>
              <a:ext cx="411480" cy="381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89213" y="3513250"/>
              <a:ext cx="358775" cy="3079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98575" y="4187904"/>
              <a:ext cx="1063625" cy="3079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60S subunit</a:t>
              </a:r>
            </a:p>
          </p:txBody>
        </p:sp>
      </p:grpSp>
      <p:sp>
        <p:nvSpPr>
          <p:cNvPr id="29699" name="Rectangle 24"/>
          <p:cNvSpPr>
            <a:spLocks noGrp="1" noChangeArrowheads="1"/>
          </p:cNvSpPr>
          <p:nvPr/>
        </p:nvSpPr>
        <p:spPr bwMode="auto">
          <a:xfrm>
            <a:off x="228600" y="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Initiation: (7) Ribosomal Subunit Association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04800" y="4073366"/>
            <a:ext cx="84582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Binding of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GTP-bound eIF5B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to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the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48S complex </a:t>
            </a:r>
          </a:p>
          <a:p>
            <a:pPr marL="0" indent="171450">
              <a:spcBef>
                <a:spcPct val="0"/>
              </a:spcBef>
              <a:buNone/>
            </a:pP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triggers eIF2-catalyzed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hydrolysis of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its bound GTP </a:t>
            </a:r>
          </a:p>
          <a:p>
            <a:pPr marL="0" indent="171450">
              <a:spcBef>
                <a:spcPct val="0"/>
              </a:spcBef>
              <a:buNone/>
            </a:pP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to GDP —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event that results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release of all </a:t>
            </a:r>
            <a:endParaRPr lang="en-US" altLang="en-US" sz="1700" dirty="0" smtClean="0">
              <a:solidFill>
                <a:srgbClr val="00B05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171450">
              <a:spcBef>
                <a:spcPct val="0"/>
              </a:spcBef>
              <a:buNone/>
            </a:pP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eIFs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but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eIF1A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The release of </a:t>
            </a:r>
            <a:r>
              <a:rPr lang="en-US" altLang="en-US" sz="17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eIFs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 from the 48S initiation complex makes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way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for the docking of the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60S subunit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—which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binds to the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same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interface on 40S subunit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that had earlier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“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piggybacked”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</a:t>
            </a:r>
            <a:r>
              <a:rPr lang="en-US" altLang="en-US" sz="1700" dirty="0" err="1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eIFs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The association of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60S subunit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with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the 48S complex generates the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pre-80S (p80S) complex     </a:t>
            </a:r>
            <a:endParaRPr lang="en-US" altLang="en-US" sz="17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/>
        </p:nvSpPr>
        <p:spPr bwMode="auto">
          <a:xfrm>
            <a:off x="228600" y="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Initiation: (8) Initiation Complex Formation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1703388" y="609600"/>
            <a:ext cx="5611812" cy="2109787"/>
            <a:chOff x="1626574" y="1167472"/>
            <a:chExt cx="5612426" cy="2109128"/>
          </a:xfrm>
        </p:grpSpPr>
        <p:pic>
          <p:nvPicPr>
            <p:cNvPr id="30725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7" t="84796" r="-240" b="2815"/>
            <a:stretch>
              <a:fillRect/>
            </a:stretch>
          </p:blipFill>
          <p:spPr bwMode="auto">
            <a:xfrm>
              <a:off x="1626574" y="1358433"/>
              <a:ext cx="5605585" cy="160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Rounded Rectangle 4"/>
            <p:cNvSpPr>
              <a:spLocks noChangeArrowheads="1"/>
            </p:cNvSpPr>
            <p:nvPr/>
          </p:nvSpPr>
          <p:spPr bwMode="auto">
            <a:xfrm>
              <a:off x="3301024" y="1167472"/>
              <a:ext cx="2032976" cy="8982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27" name="TextBox 5"/>
            <p:cNvSpPr txBox="1">
              <a:spLocks noChangeArrowheads="1"/>
            </p:cNvSpPr>
            <p:nvPr/>
          </p:nvSpPr>
          <p:spPr bwMode="auto">
            <a:xfrm>
              <a:off x="1733066" y="2968823"/>
              <a:ext cx="2000734" cy="30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p80S complex</a:t>
              </a:r>
              <a:endParaRPr lang="en-US" altLang="en-US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0728" name="TextBox 6"/>
            <p:cNvSpPr txBox="1">
              <a:spLocks noChangeArrowheads="1"/>
            </p:cNvSpPr>
            <p:nvPr/>
          </p:nvSpPr>
          <p:spPr bwMode="auto">
            <a:xfrm>
              <a:off x="2777388" y="1957974"/>
              <a:ext cx="3795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1A</a:t>
              </a:r>
            </a:p>
          </p:txBody>
        </p:sp>
        <p:sp>
          <p:nvSpPr>
            <p:cNvPr id="30729" name="TextBox 7"/>
            <p:cNvSpPr txBox="1">
              <a:spLocks noChangeArrowheads="1"/>
            </p:cNvSpPr>
            <p:nvPr/>
          </p:nvSpPr>
          <p:spPr bwMode="auto">
            <a:xfrm>
              <a:off x="2869219" y="1706664"/>
              <a:ext cx="3795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5B</a:t>
              </a:r>
            </a:p>
          </p:txBody>
        </p:sp>
        <p:grpSp>
          <p:nvGrpSpPr>
            <p:cNvPr id="30730" name="Group 8"/>
            <p:cNvGrpSpPr>
              <a:grpSpLocks/>
            </p:cNvGrpSpPr>
            <p:nvPr/>
          </p:nvGrpSpPr>
          <p:grpSpPr bwMode="auto">
            <a:xfrm>
              <a:off x="4208580" y="1859033"/>
              <a:ext cx="266420" cy="307777"/>
              <a:chOff x="1197705" y="2785163"/>
              <a:chExt cx="266420" cy="307777"/>
            </a:xfrm>
          </p:grpSpPr>
          <p:sp>
            <p:nvSpPr>
              <p:cNvPr id="30732" name="Oval 10"/>
              <p:cNvSpPr>
                <a:spLocks noChangeArrowheads="1"/>
              </p:cNvSpPr>
              <p:nvPr/>
            </p:nvSpPr>
            <p:spPr bwMode="auto">
              <a:xfrm>
                <a:off x="1219200" y="2819400"/>
                <a:ext cx="228600" cy="22860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733" name="TextBox 11"/>
              <p:cNvSpPr txBox="1">
                <a:spLocks noChangeArrowheads="1"/>
              </p:cNvSpPr>
              <p:nvPr/>
            </p:nvSpPr>
            <p:spPr bwMode="auto">
              <a:xfrm>
                <a:off x="1197705" y="2785163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latin typeface="Arial Narrow" pitchFamily="34" charset="0"/>
                  </a:rPr>
                  <a:t>8</a:t>
                </a:r>
              </a:p>
            </p:txBody>
          </p:sp>
        </p:grpSp>
        <p:sp>
          <p:nvSpPr>
            <p:cNvPr id="30731" name="TextBox 9"/>
            <p:cNvSpPr txBox="1">
              <a:spLocks noChangeArrowheads="1"/>
            </p:cNvSpPr>
            <p:nvPr/>
          </p:nvSpPr>
          <p:spPr bwMode="auto">
            <a:xfrm>
              <a:off x="5238266" y="2968823"/>
              <a:ext cx="20007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 Narrow" pitchFamily="34" charset="0"/>
                </a:rPr>
                <a:t>80S c</a:t>
              </a:r>
              <a:r>
                <a:rPr lang="en-US" alt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omplex</a:t>
              </a:r>
              <a:endParaRPr lang="en-US" altLang="en-US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28600" y="3288536"/>
            <a:ext cx="876300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Association of 60S subunit with 40S subunit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within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the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p80S complex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triggers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eIF5B-catalyzed hydrolysis of its bound GTP to GDP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This event releases both eIF5b and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eIF1A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from the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p80S complex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coupled with a conformational change that ultimately generates the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80S complex </a:t>
            </a:r>
            <a:endParaRPr lang="en-US" altLang="en-US" sz="17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The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80S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complex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is fully “primed” to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accept/recruit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 incoming aminoacyl-</a:t>
            </a:r>
            <a:r>
              <a:rPr lang="en-US" altLang="en-US" sz="1700" dirty="0" err="1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at the A-site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in order to “stitch” its aminoacyl group onto the C-terminal of methionine within the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methionyl-tRNA</a:t>
            </a:r>
            <a:r>
              <a:rPr lang="en-US" altLang="en-US" sz="1700" baseline="-250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</a:t>
            </a:r>
            <a:r>
              <a:rPr lang="en-US" altLang="en-US" sz="1700" baseline="300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Met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waiting @ the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P-site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—the proto-peptidyl-</a:t>
            </a:r>
            <a:r>
              <a:rPr lang="en-US" altLang="en-US" sz="17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(proto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700" dirty="0" err="1" smtClean="0"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mini|primitive|initial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)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  </a:t>
            </a: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At this stage, the ribosome bids an “emotional” farewell to </a:t>
            </a:r>
            <a:r>
              <a:rPr lang="en-US" altLang="en-US" sz="17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eIFs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 and welcomes aboard the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eukaryotic elongation factors (</a:t>
            </a:r>
            <a:r>
              <a:rPr lang="en-US" altLang="en-US" sz="17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eEFs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to begin the next stage of its journey along the mRNA track—enter translation elongation!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/>
        </p:nvSpPr>
        <p:spPr bwMode="auto">
          <a:xfrm>
            <a:off x="1371600" y="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Elongation: Overview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grpSp>
        <p:nvGrpSpPr>
          <p:cNvPr id="31747" name="Group 67"/>
          <p:cNvGrpSpPr>
            <a:grpSpLocks/>
          </p:cNvGrpSpPr>
          <p:nvPr/>
        </p:nvGrpSpPr>
        <p:grpSpPr bwMode="auto">
          <a:xfrm>
            <a:off x="228600" y="457200"/>
            <a:ext cx="8839200" cy="6284913"/>
            <a:chOff x="228600" y="457200"/>
            <a:chExt cx="8839200" cy="6285525"/>
          </a:xfrm>
        </p:grpSpPr>
        <p:pic>
          <p:nvPicPr>
            <p:cNvPr id="31748" name="Picture 2" descr="voet4_fig_27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3"/>
            <a:stretch>
              <a:fillRect/>
            </a:stretch>
          </p:blipFill>
          <p:spPr bwMode="auto">
            <a:xfrm>
              <a:off x="228600" y="502577"/>
              <a:ext cx="8686800" cy="622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Box 37"/>
            <p:cNvSpPr txBox="1">
              <a:spLocks noChangeArrowheads="1"/>
            </p:cNvSpPr>
            <p:nvPr/>
          </p:nvSpPr>
          <p:spPr bwMode="auto">
            <a:xfrm>
              <a:off x="3072728" y="2150378"/>
              <a:ext cx="1499270" cy="338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accent2"/>
                  </a:solidFill>
                  <a:latin typeface="Arial Narrow" pitchFamily="34" charset="0"/>
                </a:rPr>
                <a:t>aa-tRNA.</a:t>
              </a: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eEF1A.GTP</a:t>
              </a:r>
            </a:p>
          </p:txBody>
        </p:sp>
        <p:sp>
          <p:nvSpPr>
            <p:cNvPr id="31750" name="TextBox 38"/>
            <p:cNvSpPr txBox="1">
              <a:spLocks noChangeArrowheads="1"/>
            </p:cNvSpPr>
            <p:nvPr/>
          </p:nvSpPr>
          <p:spPr bwMode="auto">
            <a:xfrm>
              <a:off x="4968813" y="2085898"/>
              <a:ext cx="1102736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eEF1A.GDP</a:t>
              </a:r>
            </a:p>
          </p:txBody>
        </p:sp>
        <p:sp>
          <p:nvSpPr>
            <p:cNvPr id="31751" name="TextBox 39"/>
            <p:cNvSpPr txBox="1">
              <a:spLocks noChangeArrowheads="1"/>
            </p:cNvSpPr>
            <p:nvPr/>
          </p:nvSpPr>
          <p:spPr bwMode="auto">
            <a:xfrm>
              <a:off x="4882628" y="1061396"/>
              <a:ext cx="1102736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eEF1A-eEF1B</a:t>
              </a:r>
            </a:p>
          </p:txBody>
        </p:sp>
        <p:sp>
          <p:nvSpPr>
            <p:cNvPr id="31752" name="TextBox 40"/>
            <p:cNvSpPr txBox="1">
              <a:spLocks noChangeArrowheads="1"/>
            </p:cNvSpPr>
            <p:nvPr/>
          </p:nvSpPr>
          <p:spPr bwMode="auto">
            <a:xfrm>
              <a:off x="3262778" y="1154532"/>
              <a:ext cx="1102736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eEF1A.GTP</a:t>
              </a:r>
            </a:p>
          </p:txBody>
        </p:sp>
        <p:sp>
          <p:nvSpPr>
            <p:cNvPr id="31753" name="TextBox 41"/>
            <p:cNvSpPr txBox="1">
              <a:spLocks noChangeArrowheads="1"/>
            </p:cNvSpPr>
            <p:nvPr/>
          </p:nvSpPr>
          <p:spPr bwMode="auto">
            <a:xfrm>
              <a:off x="5830670" y="1815045"/>
              <a:ext cx="641974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eEF1B</a:t>
              </a:r>
            </a:p>
          </p:txBody>
        </p:sp>
        <p:sp>
          <p:nvSpPr>
            <p:cNvPr id="31754" name="TextBox 42"/>
            <p:cNvSpPr txBox="1">
              <a:spLocks noChangeArrowheads="1"/>
            </p:cNvSpPr>
            <p:nvPr/>
          </p:nvSpPr>
          <p:spPr bwMode="auto">
            <a:xfrm>
              <a:off x="3827404" y="457200"/>
              <a:ext cx="641974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eEF1B</a:t>
              </a:r>
            </a:p>
          </p:txBody>
        </p:sp>
        <p:sp>
          <p:nvSpPr>
            <p:cNvPr id="31755" name="TextBox 43"/>
            <p:cNvSpPr txBox="1">
              <a:spLocks noChangeArrowheads="1"/>
            </p:cNvSpPr>
            <p:nvPr/>
          </p:nvSpPr>
          <p:spPr bwMode="auto">
            <a:xfrm>
              <a:off x="1479395" y="5522398"/>
              <a:ext cx="775671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eEF2</a:t>
              </a:r>
            </a:p>
          </p:txBody>
        </p:sp>
        <p:sp>
          <p:nvSpPr>
            <p:cNvPr id="31756" name="TextBox 44"/>
            <p:cNvSpPr txBox="1">
              <a:spLocks noChangeArrowheads="1"/>
            </p:cNvSpPr>
            <p:nvPr/>
          </p:nvSpPr>
          <p:spPr bwMode="auto">
            <a:xfrm>
              <a:off x="2805332" y="5466474"/>
              <a:ext cx="775671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eEF2.GTP</a:t>
              </a:r>
            </a:p>
          </p:txBody>
        </p:sp>
        <p:cxnSp>
          <p:nvCxnSpPr>
            <p:cNvPr id="31757" name="Straight Arrow Connector 45"/>
            <p:cNvCxnSpPr>
              <a:cxnSpLocks noChangeShapeType="1"/>
            </p:cNvCxnSpPr>
            <p:nvPr/>
          </p:nvCxnSpPr>
          <p:spPr bwMode="auto">
            <a:xfrm flipH="1">
              <a:off x="3124660" y="5698922"/>
              <a:ext cx="43093" cy="16000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758" name="TextBox 46"/>
            <p:cNvSpPr txBox="1">
              <a:spLocks noChangeArrowheads="1"/>
            </p:cNvSpPr>
            <p:nvPr/>
          </p:nvSpPr>
          <p:spPr bwMode="auto">
            <a:xfrm>
              <a:off x="1848450" y="6471872"/>
              <a:ext cx="775671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GTP</a:t>
              </a:r>
            </a:p>
          </p:txBody>
        </p:sp>
        <p:sp>
          <p:nvSpPr>
            <p:cNvPr id="31759" name="TextBox 47"/>
            <p:cNvSpPr txBox="1">
              <a:spLocks noChangeArrowheads="1"/>
            </p:cNvSpPr>
            <p:nvPr/>
          </p:nvSpPr>
          <p:spPr bwMode="auto">
            <a:xfrm>
              <a:off x="6873535" y="1411056"/>
              <a:ext cx="351010" cy="24828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9144" rIns="45720" bIns="914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 Narrow" pitchFamily="34" charset="0"/>
                </a:rPr>
                <a:t>Met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01434" y="4330727"/>
              <a:ext cx="351010" cy="248282"/>
            </a:xfrm>
            <a:prstGeom prst="rect">
              <a:avLst/>
            </a:prstGeom>
            <a:solidFill>
              <a:srgbClr val="CC9900"/>
            </a:solidFill>
            <a:scene3d>
              <a:camera prst="orthographicFront">
                <a:rot lat="0" lon="0" rev="2400000"/>
              </a:camera>
              <a:lightRig rig="threePt" dir="t"/>
            </a:scene3d>
          </p:spPr>
          <p:txBody>
            <a:bodyPr wrap="none" lIns="45720" tIns="9144" rIns="45720" bIns="9144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Arial Narrow" panose="020B0606020202030204" pitchFamily="34" charset="0"/>
                </a:rPr>
                <a:t>Met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11999" y="1404930"/>
              <a:ext cx="351010" cy="248282"/>
            </a:xfrm>
            <a:prstGeom prst="rect">
              <a:avLst/>
            </a:prstGeom>
            <a:solidFill>
              <a:srgbClr val="CC9900"/>
            </a:solidFill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wrap="none" lIns="45720" tIns="9144" rIns="45720" bIns="9144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Arial Narrow" panose="020B0606020202030204" pitchFamily="34" charset="0"/>
                </a:rPr>
                <a:t>Met</a:t>
              </a:r>
            </a:p>
          </p:txBody>
        </p:sp>
        <p:sp>
          <p:nvSpPr>
            <p:cNvPr id="31762" name="TextBox 50"/>
            <p:cNvSpPr txBox="1">
              <a:spLocks noChangeArrowheads="1"/>
            </p:cNvSpPr>
            <p:nvPr/>
          </p:nvSpPr>
          <p:spPr bwMode="auto">
            <a:xfrm>
              <a:off x="4668266" y="501582"/>
              <a:ext cx="641974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GTP</a:t>
              </a:r>
            </a:p>
          </p:txBody>
        </p:sp>
        <p:sp>
          <p:nvSpPr>
            <p:cNvPr id="31763" name="TextBox 51"/>
            <p:cNvSpPr txBox="1">
              <a:spLocks noChangeArrowheads="1"/>
            </p:cNvSpPr>
            <p:nvPr/>
          </p:nvSpPr>
          <p:spPr bwMode="auto">
            <a:xfrm>
              <a:off x="5925695" y="1330259"/>
              <a:ext cx="430928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GDP</a:t>
              </a:r>
            </a:p>
          </p:txBody>
        </p:sp>
        <p:sp>
          <p:nvSpPr>
            <p:cNvPr id="31764" name="TextBox 52"/>
            <p:cNvSpPr txBox="1">
              <a:spLocks noChangeArrowheads="1"/>
            </p:cNvSpPr>
            <p:nvPr/>
          </p:nvSpPr>
          <p:spPr bwMode="auto">
            <a:xfrm>
              <a:off x="2124685" y="1433942"/>
              <a:ext cx="1321508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accent2"/>
                  </a:solidFill>
                  <a:latin typeface="Arial Narrow" pitchFamily="34" charset="0"/>
                </a:rPr>
                <a:t>aa-tRNA</a:t>
              </a:r>
            </a:p>
          </p:txBody>
        </p:sp>
        <p:sp>
          <p:nvSpPr>
            <p:cNvPr id="31765" name="TextBox 53"/>
            <p:cNvSpPr txBox="1">
              <a:spLocks noChangeArrowheads="1"/>
            </p:cNvSpPr>
            <p:nvPr/>
          </p:nvSpPr>
          <p:spPr bwMode="auto">
            <a:xfrm>
              <a:off x="7975327" y="2096768"/>
              <a:ext cx="101627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37160" r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accent2"/>
                  </a:solidFill>
                  <a:latin typeface="Arial Narrow" pitchFamily="34" charset="0"/>
                </a:rPr>
                <a:t>aa-tRNA</a:t>
              </a:r>
              <a:endParaRPr lang="en-US" altLang="en-US" sz="1200" b="1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1766" name="TextBox 54"/>
            <p:cNvSpPr txBox="1">
              <a:spLocks noChangeArrowheads="1"/>
            </p:cNvSpPr>
            <p:nvPr/>
          </p:nvSpPr>
          <p:spPr bwMode="auto">
            <a:xfrm>
              <a:off x="4020771" y="2884788"/>
              <a:ext cx="1289469" cy="495520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 bIns="20116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  <a:latin typeface="Arial Narrow" pitchFamily="34" charset="0"/>
                </a:rPr>
                <a:t>(1) Decoding</a:t>
              </a:r>
            </a:p>
          </p:txBody>
        </p:sp>
        <p:sp>
          <p:nvSpPr>
            <p:cNvPr id="31767" name="TextBox 55"/>
            <p:cNvSpPr txBox="1">
              <a:spLocks noChangeArrowheads="1"/>
            </p:cNvSpPr>
            <p:nvPr/>
          </p:nvSpPr>
          <p:spPr bwMode="auto">
            <a:xfrm>
              <a:off x="6803025" y="4770137"/>
              <a:ext cx="1996634" cy="430887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itchFamily="34" charset="0"/>
                </a:rPr>
                <a:t>(2) Transpeptidation</a:t>
              </a:r>
            </a:p>
          </p:txBody>
        </p:sp>
        <p:sp>
          <p:nvSpPr>
            <p:cNvPr id="31768" name="Rounded Rectangle 56"/>
            <p:cNvSpPr>
              <a:spLocks noChangeArrowheads="1"/>
            </p:cNvSpPr>
            <p:nvPr/>
          </p:nvSpPr>
          <p:spPr bwMode="auto">
            <a:xfrm>
              <a:off x="3004221" y="4653042"/>
              <a:ext cx="1165908" cy="4135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9" name="Rounded Rectangle 57"/>
            <p:cNvSpPr>
              <a:spLocks noChangeArrowheads="1"/>
            </p:cNvSpPr>
            <p:nvPr/>
          </p:nvSpPr>
          <p:spPr bwMode="auto">
            <a:xfrm>
              <a:off x="2803126" y="4507448"/>
              <a:ext cx="269602" cy="3941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0" name="Rounded Rectangle 58"/>
            <p:cNvSpPr>
              <a:spLocks noChangeArrowheads="1"/>
            </p:cNvSpPr>
            <p:nvPr/>
          </p:nvSpPr>
          <p:spPr bwMode="auto">
            <a:xfrm>
              <a:off x="2796493" y="4741481"/>
              <a:ext cx="269602" cy="22456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1" name="Rounded Rectangle 59"/>
            <p:cNvSpPr>
              <a:spLocks noChangeArrowheads="1"/>
            </p:cNvSpPr>
            <p:nvPr/>
          </p:nvSpPr>
          <p:spPr bwMode="auto">
            <a:xfrm>
              <a:off x="2860589" y="4953983"/>
              <a:ext cx="269602" cy="1122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06443" y="4182662"/>
              <a:ext cx="1622334" cy="430887"/>
            </a:xfrm>
            <a:prstGeom prst="rect">
              <a:avLst/>
            </a:prstGeom>
            <a:solidFill>
              <a:srgbClr val="CC6600"/>
            </a:solidFill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18288" tIns="91440" rIns="18288" bIns="9144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(3) Translocation</a:t>
              </a:r>
            </a:p>
          </p:txBody>
        </p:sp>
        <p:sp>
          <p:nvSpPr>
            <p:cNvPr id="31773" name="TextBox 63"/>
            <p:cNvSpPr txBox="1">
              <a:spLocks noChangeArrowheads="1"/>
            </p:cNvSpPr>
            <p:nvPr/>
          </p:nvSpPr>
          <p:spPr bwMode="auto">
            <a:xfrm>
              <a:off x="6865815" y="1928445"/>
              <a:ext cx="2201985" cy="34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91440" rIns="18288" bIns="36576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latin typeface="Arial Narrow" pitchFamily="34" charset="0"/>
                </a:rPr>
                <a:t>Peptidyl-</a:t>
              </a:r>
              <a:r>
                <a:rPr lang="en-US" altLang="en-US" sz="1400" b="1" dirty="0" err="1" smtClean="0">
                  <a:latin typeface="Arial Narrow" pitchFamily="34" charset="0"/>
                </a:rPr>
                <a:t>tRNA</a:t>
              </a:r>
              <a:r>
                <a: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altLang="en-US" sz="1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met</a:t>
              </a:r>
              <a:r>
                <a:rPr lang="en-US" sz="14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RNA</a:t>
              </a:r>
              <a:r>
                <a:rPr lang="en-US" sz="1400" b="1" baseline="-25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1400" b="1" baseline="30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Met</a:t>
              </a:r>
              <a:r>
                <a:rPr lang="en-US" sz="1400" b="1" dirty="0" smtClean="0">
                  <a:latin typeface="Calibri" pitchFamily="34" charset="0"/>
                  <a:cs typeface="Calibri" panose="020F0502020204030204" pitchFamily="34" charset="0"/>
                </a:rPr>
                <a:t>)</a:t>
              </a:r>
              <a:endParaRPr lang="en-US" altLang="en-US" sz="1400" b="1" dirty="0">
                <a:latin typeface="Arial Narrow" pitchFamily="34" charset="0"/>
              </a:endParaRPr>
            </a:p>
          </p:txBody>
        </p:sp>
        <p:cxnSp>
          <p:nvCxnSpPr>
            <p:cNvPr id="31774" name="Straight Connector 65"/>
            <p:cNvCxnSpPr>
              <a:cxnSpLocks noChangeShapeType="1"/>
            </p:cNvCxnSpPr>
            <p:nvPr/>
          </p:nvCxnSpPr>
          <p:spPr bwMode="auto">
            <a:xfrm flipH="1">
              <a:off x="7162800" y="2221324"/>
              <a:ext cx="61745" cy="6634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/>
        </p:nvSpPr>
        <p:spPr bwMode="auto">
          <a:xfrm>
            <a:off x="1371600" y="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Elongation: (1) Decoding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2771" name="TextBox 27"/>
          <p:cNvSpPr txBox="1">
            <a:spLocks noChangeArrowheads="1"/>
          </p:cNvSpPr>
          <p:nvPr/>
        </p:nvSpPr>
        <p:spPr bwMode="auto">
          <a:xfrm>
            <a:off x="152400" y="4705350"/>
            <a:ext cx="891540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Coupled with GTP hydrolysis, the incoming aminoacyl-</a:t>
            </a:r>
            <a:r>
              <a:rPr lang="en-US" altLang="en-US" sz="17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en-US" sz="17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aa-</a:t>
            </a:r>
            <a:r>
              <a:rPr lang="en-US" altLang="en-US" sz="17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 is escorted/delivered by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eEF1A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eEF1B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the </a:t>
            </a:r>
            <a:r>
              <a:rPr lang="en-US" altLang="en-US" sz="17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A-site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within the </a:t>
            </a:r>
            <a:r>
              <a:rPr lang="en-US" altLang="en-US" sz="17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ribosome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this manner, the ribosome selects and recruits an aa-</a:t>
            </a:r>
            <a:r>
              <a:rPr lang="en-US" altLang="en-US" sz="17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whose </a:t>
            </a:r>
            <a:r>
              <a:rPr lang="en-US" altLang="en-US" sz="17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anticodon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is complementary to the mRNA </a:t>
            </a:r>
            <a:r>
              <a:rPr lang="en-US" altLang="en-US" sz="17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codon @ the A-site 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a phenomenon referred to as “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decoding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eEF1A and eEF1B specifically bind to </a:t>
            </a:r>
            <a:r>
              <a:rPr lang="en-US" altLang="en-US" sz="17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tRNAs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only after they become </a:t>
            </a:r>
            <a:r>
              <a:rPr lang="en-US" altLang="en-US" sz="17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aminoacylated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—</a:t>
            </a:r>
            <a:r>
              <a:rPr lang="en-US" altLang="en-US" sz="17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ie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aa-</a:t>
            </a:r>
            <a:r>
              <a:rPr lang="en-US" altLang="en-US" sz="17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tRNAs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228600" y="457200"/>
            <a:ext cx="8686800" cy="3703638"/>
            <a:chOff x="228600" y="457200"/>
            <a:chExt cx="8686800" cy="3702977"/>
          </a:xfrm>
        </p:grpSpPr>
        <p:pic>
          <p:nvPicPr>
            <p:cNvPr id="32773" name="Picture 2" descr="voet4_fig_27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70"/>
            <a:stretch>
              <a:fillRect/>
            </a:stretch>
          </p:blipFill>
          <p:spPr bwMode="auto">
            <a:xfrm>
              <a:off x="228600" y="502577"/>
              <a:ext cx="86868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Box 37"/>
            <p:cNvSpPr txBox="1">
              <a:spLocks noChangeArrowheads="1"/>
            </p:cNvSpPr>
            <p:nvPr/>
          </p:nvSpPr>
          <p:spPr bwMode="auto">
            <a:xfrm>
              <a:off x="3072728" y="2150378"/>
              <a:ext cx="1499270" cy="338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accent2"/>
                  </a:solidFill>
                  <a:latin typeface="Arial Narrow" pitchFamily="34" charset="0"/>
                </a:rPr>
                <a:t>aa-tRNA.</a:t>
              </a: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eEF1A.GTP</a:t>
              </a:r>
            </a:p>
          </p:txBody>
        </p:sp>
        <p:sp>
          <p:nvSpPr>
            <p:cNvPr id="32775" name="TextBox 38"/>
            <p:cNvSpPr txBox="1">
              <a:spLocks noChangeArrowheads="1"/>
            </p:cNvSpPr>
            <p:nvPr/>
          </p:nvSpPr>
          <p:spPr bwMode="auto">
            <a:xfrm>
              <a:off x="4968813" y="2085898"/>
              <a:ext cx="1102736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 Narrow" pitchFamily="34" charset="0"/>
                </a:rPr>
                <a:t>eEF1A.GDP</a:t>
              </a:r>
            </a:p>
          </p:txBody>
        </p:sp>
        <p:sp>
          <p:nvSpPr>
            <p:cNvPr id="32776" name="TextBox 39"/>
            <p:cNvSpPr txBox="1">
              <a:spLocks noChangeArrowheads="1"/>
            </p:cNvSpPr>
            <p:nvPr/>
          </p:nvSpPr>
          <p:spPr bwMode="auto">
            <a:xfrm>
              <a:off x="4882628" y="1061396"/>
              <a:ext cx="1102736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eEF1A-eEF1B</a:t>
              </a:r>
            </a:p>
          </p:txBody>
        </p:sp>
        <p:sp>
          <p:nvSpPr>
            <p:cNvPr id="32777" name="TextBox 40"/>
            <p:cNvSpPr txBox="1">
              <a:spLocks noChangeArrowheads="1"/>
            </p:cNvSpPr>
            <p:nvPr/>
          </p:nvSpPr>
          <p:spPr bwMode="auto">
            <a:xfrm>
              <a:off x="3262778" y="1154532"/>
              <a:ext cx="1102736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eEF1A.GTP</a:t>
              </a:r>
            </a:p>
          </p:txBody>
        </p:sp>
        <p:sp>
          <p:nvSpPr>
            <p:cNvPr id="32778" name="TextBox 41"/>
            <p:cNvSpPr txBox="1">
              <a:spLocks noChangeArrowheads="1"/>
            </p:cNvSpPr>
            <p:nvPr/>
          </p:nvSpPr>
          <p:spPr bwMode="auto">
            <a:xfrm>
              <a:off x="5830670" y="1815045"/>
              <a:ext cx="641974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eEF1B</a:t>
              </a:r>
            </a:p>
          </p:txBody>
        </p:sp>
        <p:sp>
          <p:nvSpPr>
            <p:cNvPr id="32779" name="TextBox 42"/>
            <p:cNvSpPr txBox="1">
              <a:spLocks noChangeArrowheads="1"/>
            </p:cNvSpPr>
            <p:nvPr/>
          </p:nvSpPr>
          <p:spPr bwMode="auto">
            <a:xfrm>
              <a:off x="3827404" y="457200"/>
              <a:ext cx="641974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eEF1B</a:t>
              </a:r>
            </a:p>
          </p:txBody>
        </p:sp>
        <p:sp>
          <p:nvSpPr>
            <p:cNvPr id="32780" name="TextBox 47"/>
            <p:cNvSpPr txBox="1">
              <a:spLocks noChangeArrowheads="1"/>
            </p:cNvSpPr>
            <p:nvPr/>
          </p:nvSpPr>
          <p:spPr bwMode="auto">
            <a:xfrm>
              <a:off x="6873535" y="1411056"/>
              <a:ext cx="351010" cy="24828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9144" rIns="45720" bIns="914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 Narrow" pitchFamily="34" charset="0"/>
                </a:rPr>
                <a:t>Met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11999" y="1404930"/>
              <a:ext cx="351010" cy="248282"/>
            </a:xfrm>
            <a:prstGeom prst="rect">
              <a:avLst/>
            </a:prstGeom>
            <a:solidFill>
              <a:srgbClr val="CC9900"/>
            </a:solidFill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wrap="none" lIns="45720" tIns="9144" rIns="45720" bIns="9144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Arial Narrow" panose="020B0606020202030204" pitchFamily="34" charset="0"/>
                </a:rPr>
                <a:t>Met</a:t>
              </a:r>
            </a:p>
          </p:txBody>
        </p:sp>
        <p:sp>
          <p:nvSpPr>
            <p:cNvPr id="32782" name="TextBox 50"/>
            <p:cNvSpPr txBox="1">
              <a:spLocks noChangeArrowheads="1"/>
            </p:cNvSpPr>
            <p:nvPr/>
          </p:nvSpPr>
          <p:spPr bwMode="auto">
            <a:xfrm>
              <a:off x="4668266" y="501582"/>
              <a:ext cx="641974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GTP</a:t>
              </a:r>
            </a:p>
          </p:txBody>
        </p:sp>
        <p:sp>
          <p:nvSpPr>
            <p:cNvPr id="32783" name="TextBox 51"/>
            <p:cNvSpPr txBox="1">
              <a:spLocks noChangeArrowheads="1"/>
            </p:cNvSpPr>
            <p:nvPr/>
          </p:nvSpPr>
          <p:spPr bwMode="auto">
            <a:xfrm>
              <a:off x="5925695" y="1330259"/>
              <a:ext cx="430928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GDP</a:t>
              </a:r>
            </a:p>
          </p:txBody>
        </p:sp>
        <p:sp>
          <p:nvSpPr>
            <p:cNvPr id="32784" name="TextBox 52"/>
            <p:cNvSpPr txBox="1">
              <a:spLocks noChangeArrowheads="1"/>
            </p:cNvSpPr>
            <p:nvPr/>
          </p:nvSpPr>
          <p:spPr bwMode="auto">
            <a:xfrm>
              <a:off x="2124685" y="1433942"/>
              <a:ext cx="1321508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accent2"/>
                  </a:solidFill>
                  <a:latin typeface="Arial Narrow" pitchFamily="34" charset="0"/>
                </a:rPr>
                <a:t>aa-tRNA</a:t>
              </a:r>
            </a:p>
          </p:txBody>
        </p:sp>
        <p:sp>
          <p:nvSpPr>
            <p:cNvPr id="32785" name="TextBox 53"/>
            <p:cNvSpPr txBox="1">
              <a:spLocks noChangeArrowheads="1"/>
            </p:cNvSpPr>
            <p:nvPr/>
          </p:nvSpPr>
          <p:spPr bwMode="auto">
            <a:xfrm>
              <a:off x="7899126" y="2093840"/>
              <a:ext cx="1016273" cy="38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91440" rIns="18288" bIns="36576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accent2"/>
                  </a:solidFill>
                  <a:latin typeface="Arial Narrow" pitchFamily="34" charset="0"/>
                </a:rPr>
                <a:t>aa-tRNA</a:t>
              </a:r>
              <a:endParaRPr lang="en-US" altLang="en-US" sz="1200" b="1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2786" name="TextBox 54"/>
            <p:cNvSpPr txBox="1">
              <a:spLocks noChangeArrowheads="1"/>
            </p:cNvSpPr>
            <p:nvPr/>
          </p:nvSpPr>
          <p:spPr bwMode="auto">
            <a:xfrm>
              <a:off x="4020771" y="2884788"/>
              <a:ext cx="1289469" cy="495520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 bIns="20116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itchFamily="34" charset="0"/>
                </a:rPr>
                <a:t>(1) Decoding</a:t>
              </a:r>
            </a:p>
          </p:txBody>
        </p:sp>
        <p:sp>
          <p:nvSpPr>
            <p:cNvPr id="32787" name="TextBox 30"/>
            <p:cNvSpPr txBox="1">
              <a:spLocks noChangeArrowheads="1"/>
            </p:cNvSpPr>
            <p:nvPr/>
          </p:nvSpPr>
          <p:spPr bwMode="auto">
            <a:xfrm>
              <a:off x="6865815" y="1928445"/>
              <a:ext cx="1058985" cy="34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91440" rIns="18288" bIns="36576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itchFamily="34" charset="0"/>
                </a:rPr>
                <a:t>Peptidyl-tRNA</a:t>
              </a:r>
            </a:p>
          </p:txBody>
        </p:sp>
        <p:cxnSp>
          <p:nvCxnSpPr>
            <p:cNvPr id="32788" name="Straight Connector 31"/>
            <p:cNvCxnSpPr>
              <a:cxnSpLocks noChangeShapeType="1"/>
            </p:cNvCxnSpPr>
            <p:nvPr/>
          </p:nvCxnSpPr>
          <p:spPr bwMode="auto">
            <a:xfrm flipH="1">
              <a:off x="7162800" y="2221324"/>
              <a:ext cx="61745" cy="6634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079750" y="1236663"/>
            <a:ext cx="5911850" cy="5468937"/>
            <a:chOff x="3080421" y="304800"/>
            <a:chExt cx="5911179" cy="5468706"/>
          </a:xfrm>
        </p:grpSpPr>
        <p:pic>
          <p:nvPicPr>
            <p:cNvPr id="33797" name="Picture 2" descr="voet4_fig_27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6" t="13773" b="5005"/>
            <a:stretch>
              <a:fillRect/>
            </a:stretch>
          </p:blipFill>
          <p:spPr bwMode="auto">
            <a:xfrm>
              <a:off x="3264877" y="452429"/>
              <a:ext cx="5726723" cy="532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TextBox 5"/>
            <p:cNvSpPr txBox="1">
              <a:spLocks noChangeArrowheads="1"/>
            </p:cNvSpPr>
            <p:nvPr/>
          </p:nvSpPr>
          <p:spPr bwMode="auto">
            <a:xfrm>
              <a:off x="5906870" y="862545"/>
              <a:ext cx="641974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eEF1B</a:t>
              </a:r>
            </a:p>
          </p:txBody>
        </p:sp>
        <p:sp>
          <p:nvSpPr>
            <p:cNvPr id="33799" name="TextBox 6"/>
            <p:cNvSpPr txBox="1">
              <a:spLocks noChangeArrowheads="1"/>
            </p:cNvSpPr>
            <p:nvPr/>
          </p:nvSpPr>
          <p:spPr bwMode="auto">
            <a:xfrm>
              <a:off x="6949735" y="458556"/>
              <a:ext cx="351010" cy="24828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9144" rIns="45720" bIns="9144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 Narrow" pitchFamily="34" charset="0"/>
                </a:rPr>
                <a:t>Met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7634" y="3378227"/>
              <a:ext cx="351010" cy="248282"/>
            </a:xfrm>
            <a:prstGeom prst="rect">
              <a:avLst/>
            </a:prstGeom>
            <a:solidFill>
              <a:srgbClr val="CC9900"/>
            </a:solidFill>
            <a:scene3d>
              <a:camera prst="orthographicFront">
                <a:rot lat="0" lon="0" rev="2400000"/>
              </a:camera>
              <a:lightRig rig="threePt" dir="t"/>
            </a:scene3d>
          </p:spPr>
          <p:txBody>
            <a:bodyPr wrap="none" lIns="45720" tIns="9144" rIns="45720" bIns="9144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Arial Narrow" panose="020B0606020202030204" pitchFamily="34" charset="0"/>
                </a:rPr>
                <a:t>Met</a:t>
              </a:r>
            </a:p>
          </p:txBody>
        </p:sp>
        <p:sp>
          <p:nvSpPr>
            <p:cNvPr id="33801" name="TextBox 8"/>
            <p:cNvSpPr txBox="1">
              <a:spLocks noChangeArrowheads="1"/>
            </p:cNvSpPr>
            <p:nvPr/>
          </p:nvSpPr>
          <p:spPr bwMode="auto">
            <a:xfrm>
              <a:off x="7975326" y="1141340"/>
              <a:ext cx="1016273" cy="38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91440" rIns="18288" bIns="36576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accent2"/>
                  </a:solidFill>
                  <a:latin typeface="Arial Narrow" pitchFamily="34" charset="0"/>
                </a:rPr>
                <a:t>aa-tRNA</a:t>
              </a:r>
              <a:endParaRPr lang="en-US" altLang="en-US" sz="1200" b="1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3802" name="TextBox 9"/>
            <p:cNvSpPr txBox="1">
              <a:spLocks noChangeArrowheads="1"/>
            </p:cNvSpPr>
            <p:nvPr/>
          </p:nvSpPr>
          <p:spPr bwMode="auto">
            <a:xfrm>
              <a:off x="6879225" y="3817637"/>
              <a:ext cx="1996634" cy="430887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itchFamily="34" charset="0"/>
                </a:rPr>
                <a:t>(2) Transpeptidation</a:t>
              </a:r>
            </a:p>
          </p:txBody>
        </p:sp>
        <p:sp>
          <p:nvSpPr>
            <p:cNvPr id="33803" name="Rounded Rectangle 10"/>
            <p:cNvSpPr>
              <a:spLocks noChangeArrowheads="1"/>
            </p:cNvSpPr>
            <p:nvPr/>
          </p:nvSpPr>
          <p:spPr bwMode="auto">
            <a:xfrm>
              <a:off x="3080421" y="3700542"/>
              <a:ext cx="1165908" cy="4135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4" name="Rounded Rectangle 11"/>
            <p:cNvSpPr>
              <a:spLocks noChangeArrowheads="1"/>
            </p:cNvSpPr>
            <p:nvPr/>
          </p:nvSpPr>
          <p:spPr bwMode="auto">
            <a:xfrm>
              <a:off x="5486400" y="424394"/>
              <a:ext cx="1066800" cy="159490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5" name="Rounded Rectangle 12"/>
            <p:cNvSpPr>
              <a:spLocks noChangeArrowheads="1"/>
            </p:cNvSpPr>
            <p:nvPr/>
          </p:nvSpPr>
          <p:spPr bwMode="auto">
            <a:xfrm>
              <a:off x="3200400" y="304800"/>
              <a:ext cx="2590800" cy="28575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6" name="Rounded Rectangle 13"/>
            <p:cNvSpPr>
              <a:spLocks noChangeArrowheads="1"/>
            </p:cNvSpPr>
            <p:nvPr/>
          </p:nvSpPr>
          <p:spPr bwMode="auto">
            <a:xfrm>
              <a:off x="5486400" y="1866900"/>
              <a:ext cx="1104900" cy="609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7" name="Rounded Rectangle 14"/>
            <p:cNvSpPr>
              <a:spLocks noChangeArrowheads="1"/>
            </p:cNvSpPr>
            <p:nvPr/>
          </p:nvSpPr>
          <p:spPr bwMode="auto">
            <a:xfrm>
              <a:off x="3200400" y="4248524"/>
              <a:ext cx="930030" cy="37623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cxnSp>
          <p:nvCxnSpPr>
            <p:cNvPr id="33808" name="Straight Connector 15"/>
            <p:cNvCxnSpPr>
              <a:cxnSpLocks noChangeShapeType="1"/>
            </p:cNvCxnSpPr>
            <p:nvPr/>
          </p:nvCxnSpPr>
          <p:spPr bwMode="auto">
            <a:xfrm flipH="1">
              <a:off x="7224145" y="1264981"/>
              <a:ext cx="61745" cy="6634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809" name="TextBox 16"/>
            <p:cNvSpPr txBox="1">
              <a:spLocks noChangeArrowheads="1"/>
            </p:cNvSpPr>
            <p:nvPr/>
          </p:nvSpPr>
          <p:spPr bwMode="auto">
            <a:xfrm>
              <a:off x="6908527" y="1004913"/>
              <a:ext cx="1066799" cy="34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91440" rIns="18288" bIns="36576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itchFamily="34" charset="0"/>
                </a:rPr>
                <a:t>Peptidyl-tRNA</a:t>
              </a:r>
            </a:p>
          </p:txBody>
        </p:sp>
      </p:grpSp>
      <p:sp>
        <p:nvSpPr>
          <p:cNvPr id="33795" name="Rectangle 1"/>
          <p:cNvSpPr>
            <a:spLocks noGrp="1" noChangeArrowheads="1"/>
          </p:cNvSpPr>
          <p:nvPr/>
        </p:nvSpPr>
        <p:spPr bwMode="auto">
          <a:xfrm>
            <a:off x="1066800" y="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Elongation: (2) Transpeptidation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3796" name="TextBox 27"/>
          <p:cNvSpPr txBox="1">
            <a:spLocks noChangeArrowheads="1"/>
          </p:cNvSpPr>
          <p:nvPr/>
        </p:nvSpPr>
        <p:spPr bwMode="auto">
          <a:xfrm>
            <a:off x="152400" y="588963"/>
            <a:ext cx="54102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Peptidyl 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transferase</a:t>
            </a:r>
            <a:r>
              <a:rPr lang="en-US" altLang="en-US" sz="17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—an 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RNA component of ribosome (ribozyme)—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catalyzes the formation of a peptide bond 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through the nucleophilic displacement of the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peptidyl-</a:t>
            </a:r>
            <a:r>
              <a:rPr lang="en-US" altLang="en-US" sz="17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@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the P-site 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by the aminoacyl group of </a:t>
            </a:r>
            <a:r>
              <a:rPr lang="en-US" altLang="en-US" sz="17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aa-</a:t>
            </a:r>
            <a:r>
              <a:rPr lang="en-US" altLang="en-US" sz="17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7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@</a:t>
            </a:r>
            <a:r>
              <a:rPr lang="en-US" altLang="en-US" sz="17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7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the A-site 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a reaction referred to as “</a:t>
            </a:r>
            <a:r>
              <a:rPr lang="en-US" altLang="en-US" sz="1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transpeptidation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This reaction thus not only increases the peptide length of the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peptidyl-</a:t>
            </a:r>
            <a:r>
              <a:rPr lang="en-US" altLang="en-US" sz="1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from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n+1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but also moves it to the A-site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release of free energy upon the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cleavage of “high-energy” ester linkage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peptidyl-</a:t>
            </a:r>
            <a:r>
              <a:rPr lang="en-US" altLang="en-US" sz="17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7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drives the reaction to completion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7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/>
        </p:nvSpPr>
        <p:spPr bwMode="auto">
          <a:xfrm>
            <a:off x="1447800" y="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Elongation: (3) Translocation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76200" y="801688"/>
            <a:ext cx="7162800" cy="5980112"/>
            <a:chOff x="76200" y="801075"/>
            <a:chExt cx="7162799" cy="5980725"/>
          </a:xfrm>
        </p:grpSpPr>
        <p:pic>
          <p:nvPicPr>
            <p:cNvPr id="34821" name="Picture 2" descr="voet4_fig_27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74" r="18620" b="5003"/>
            <a:stretch>
              <a:fillRect/>
            </a:stretch>
          </p:blipFill>
          <p:spPr bwMode="auto">
            <a:xfrm>
              <a:off x="76200" y="1444005"/>
              <a:ext cx="7069183" cy="532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Box 19"/>
            <p:cNvSpPr txBox="1">
              <a:spLocks noChangeArrowheads="1"/>
            </p:cNvSpPr>
            <p:nvPr/>
          </p:nvSpPr>
          <p:spPr bwMode="auto">
            <a:xfrm>
              <a:off x="1326995" y="5561473"/>
              <a:ext cx="775671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eEF2</a:t>
              </a:r>
            </a:p>
          </p:txBody>
        </p:sp>
        <p:sp>
          <p:nvSpPr>
            <p:cNvPr id="34823" name="TextBox 20"/>
            <p:cNvSpPr txBox="1">
              <a:spLocks noChangeArrowheads="1"/>
            </p:cNvSpPr>
            <p:nvPr/>
          </p:nvSpPr>
          <p:spPr bwMode="auto">
            <a:xfrm>
              <a:off x="2652932" y="5505549"/>
              <a:ext cx="775671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eEF2.GTP</a:t>
              </a:r>
            </a:p>
          </p:txBody>
        </p:sp>
        <p:cxnSp>
          <p:nvCxnSpPr>
            <p:cNvPr id="34824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2972260" y="5737997"/>
              <a:ext cx="43093" cy="16000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25" name="TextBox 22"/>
            <p:cNvSpPr txBox="1">
              <a:spLocks noChangeArrowheads="1"/>
            </p:cNvSpPr>
            <p:nvPr/>
          </p:nvSpPr>
          <p:spPr bwMode="auto">
            <a:xfrm>
              <a:off x="1696050" y="6510947"/>
              <a:ext cx="775671" cy="270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Arial Narrow" pitchFamily="34" charset="0"/>
                </a:rPr>
                <a:t>GTP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49034" y="4369802"/>
              <a:ext cx="351010" cy="248282"/>
            </a:xfrm>
            <a:prstGeom prst="rect">
              <a:avLst/>
            </a:prstGeom>
            <a:solidFill>
              <a:srgbClr val="CC9900"/>
            </a:solidFill>
            <a:scene3d>
              <a:camera prst="orthographicFront">
                <a:rot lat="0" lon="0" rev="2400000"/>
              </a:camera>
              <a:lightRig rig="threePt" dir="t"/>
            </a:scene3d>
          </p:spPr>
          <p:txBody>
            <a:bodyPr wrap="none" lIns="45720" tIns="9144" rIns="45720" bIns="9144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Arial Narrow" panose="020B0606020202030204" pitchFamily="34" charset="0"/>
                </a:rPr>
                <a:t>Met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59599" y="1444005"/>
              <a:ext cx="351010" cy="248282"/>
            </a:xfrm>
            <a:prstGeom prst="rect">
              <a:avLst/>
            </a:prstGeom>
            <a:solidFill>
              <a:srgbClr val="CC9900"/>
            </a:solidFill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wrap="none" lIns="45720" tIns="9144" rIns="45720" bIns="9144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Arial Narrow" panose="020B0606020202030204" pitchFamily="34" charset="0"/>
                </a:rPr>
                <a:t>Met</a:t>
              </a:r>
            </a:p>
          </p:txBody>
        </p:sp>
        <p:sp>
          <p:nvSpPr>
            <p:cNvPr id="34828" name="Rounded Rectangle 25"/>
            <p:cNvSpPr>
              <a:spLocks noChangeArrowheads="1"/>
            </p:cNvSpPr>
            <p:nvPr/>
          </p:nvSpPr>
          <p:spPr bwMode="auto">
            <a:xfrm>
              <a:off x="2851821" y="4692117"/>
              <a:ext cx="1165908" cy="4135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29" name="Rounded Rectangle 26"/>
            <p:cNvSpPr>
              <a:spLocks noChangeArrowheads="1"/>
            </p:cNvSpPr>
            <p:nvPr/>
          </p:nvSpPr>
          <p:spPr bwMode="auto">
            <a:xfrm>
              <a:off x="2650726" y="4546523"/>
              <a:ext cx="269602" cy="3941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30" name="Rounded Rectangle 28"/>
            <p:cNvSpPr>
              <a:spLocks noChangeArrowheads="1"/>
            </p:cNvSpPr>
            <p:nvPr/>
          </p:nvSpPr>
          <p:spPr bwMode="auto">
            <a:xfrm>
              <a:off x="2644093" y="4780556"/>
              <a:ext cx="269602" cy="22456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31" name="Rounded Rectangle 29"/>
            <p:cNvSpPr>
              <a:spLocks noChangeArrowheads="1"/>
            </p:cNvSpPr>
            <p:nvPr/>
          </p:nvSpPr>
          <p:spPr bwMode="auto">
            <a:xfrm>
              <a:off x="2708189" y="4993058"/>
              <a:ext cx="269602" cy="1122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54043" y="4221737"/>
              <a:ext cx="1622334" cy="430887"/>
            </a:xfrm>
            <a:prstGeom prst="rect">
              <a:avLst/>
            </a:prstGeom>
            <a:solidFill>
              <a:srgbClr val="CC6600"/>
            </a:solidFill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18288" tIns="91440" rIns="18288" bIns="9144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(3) Translocation</a:t>
              </a:r>
            </a:p>
          </p:txBody>
        </p:sp>
        <p:sp>
          <p:nvSpPr>
            <p:cNvPr id="34833" name="Rounded Rectangle 31"/>
            <p:cNvSpPr>
              <a:spLocks noChangeArrowheads="1"/>
            </p:cNvSpPr>
            <p:nvPr/>
          </p:nvSpPr>
          <p:spPr bwMode="auto">
            <a:xfrm>
              <a:off x="5677138" y="801075"/>
              <a:ext cx="1561861" cy="4724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34" name="Rounded Rectangle 32"/>
            <p:cNvSpPr>
              <a:spLocks noChangeArrowheads="1"/>
            </p:cNvSpPr>
            <p:nvPr/>
          </p:nvSpPr>
          <p:spPr bwMode="auto">
            <a:xfrm>
              <a:off x="2971800" y="1105875"/>
              <a:ext cx="3200400" cy="2514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35" name="Rounded Rectangle 33"/>
            <p:cNvSpPr>
              <a:spLocks noChangeArrowheads="1"/>
            </p:cNvSpPr>
            <p:nvPr/>
          </p:nvSpPr>
          <p:spPr bwMode="auto">
            <a:xfrm>
              <a:off x="5105400" y="3163275"/>
              <a:ext cx="1219200" cy="914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36" name="Rounded Rectangle 34"/>
            <p:cNvSpPr>
              <a:spLocks noChangeArrowheads="1"/>
            </p:cNvSpPr>
            <p:nvPr/>
          </p:nvSpPr>
          <p:spPr bwMode="auto">
            <a:xfrm>
              <a:off x="3749034" y="953475"/>
              <a:ext cx="1508766" cy="381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37" name="Rounded Rectangle 35"/>
            <p:cNvSpPr>
              <a:spLocks noChangeArrowheads="1"/>
            </p:cNvSpPr>
            <p:nvPr/>
          </p:nvSpPr>
          <p:spPr bwMode="auto">
            <a:xfrm>
              <a:off x="1919837" y="1406994"/>
              <a:ext cx="1508766" cy="381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38" name="Rounded Rectangle 36"/>
            <p:cNvSpPr>
              <a:spLocks noChangeArrowheads="1"/>
            </p:cNvSpPr>
            <p:nvPr/>
          </p:nvSpPr>
          <p:spPr bwMode="auto">
            <a:xfrm>
              <a:off x="2834634" y="2096475"/>
              <a:ext cx="1508766" cy="381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39" name="TextBox 37"/>
            <p:cNvSpPr txBox="1">
              <a:spLocks noChangeArrowheads="1"/>
            </p:cNvSpPr>
            <p:nvPr/>
          </p:nvSpPr>
          <p:spPr bwMode="auto">
            <a:xfrm>
              <a:off x="1066800" y="1634017"/>
              <a:ext cx="1016273" cy="56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91440" rIns="18288" bIns="36576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itchFamily="34" charset="0"/>
                </a:rPr>
                <a:t>Nascent polypeptide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96630" y="359505"/>
            <a:ext cx="86106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914400"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order to prepare the ribosome for the next elongation cycle—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add the next 	aminoacyl group of aa-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the nascent (growing) polypeptide chain as dictated by the 	codon-anticodon complementarity—the following events that together constitute the 	“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translocation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” phase have to be accomplished:</a:t>
            </a:r>
          </a:p>
          <a:p>
            <a:pPr marL="3086100" lvl="6" indent="-342900">
              <a:buFontTx/>
              <a:buAutoNum type="arabicParenBoth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newly synthesized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peptidyl-</a:t>
            </a:r>
            <a:r>
              <a:rPr lang="en-US" sz="1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tRNA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@</a:t>
            </a:r>
            <a:r>
              <a:rPr lang="en-US" sz="16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A-site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must be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translocated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P-site</a:t>
            </a:r>
          </a:p>
          <a:p>
            <a:pPr marL="3086100" lvl="6" indent="-342900">
              <a:buFontTx/>
              <a:buAutoNum type="arabicParenBoth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uncharged or </a:t>
            </a:r>
            <a:r>
              <a:rPr lang="en-US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deacylated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already occupying the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P-site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must be transferred to </a:t>
            </a:r>
            <a:r>
              <a:rPr lang="en-US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E-site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—so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 to not only effect its release from the ribosome but also to make way for the incoming peptidyl-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thereby vacating the 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A-site</a:t>
            </a:r>
          </a:p>
          <a:p>
            <a:pPr marL="3086100" lvl="6" indent="-342900">
              <a:buFontTx/>
              <a:buAutoNum type="arabicParenBoth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sync with the above two events,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ribosome must also advance exactly three nucleotides forward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along the mRNA track in order to accommodate the next aa-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tRNA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>
              <a:defRPr/>
            </a:pPr>
            <a:endParaRPr lang="en-US" sz="16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0" lvl="8" indent="-860425">
              <a:defRPr/>
            </a:pPr>
            <a:r>
              <a:rPr lang="en-US" sz="16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translocation of various components is facilitated by the binding of </a:t>
            </a:r>
            <a:r>
              <a:rPr lang="en-US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eEF2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ribosome in a GTP-dependent manner—and the subsequent hydrolysis of GTP returns the ribosome to “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 zero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of its elongation cycle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/>
        </p:nvSpPr>
        <p:spPr bwMode="auto">
          <a:xfrm>
            <a:off x="1981200" y="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Termination: Overview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grpSp>
        <p:nvGrpSpPr>
          <p:cNvPr id="35843" name="Group 59"/>
          <p:cNvGrpSpPr>
            <a:grpSpLocks/>
          </p:cNvGrpSpPr>
          <p:nvPr/>
        </p:nvGrpSpPr>
        <p:grpSpPr bwMode="auto">
          <a:xfrm>
            <a:off x="228600" y="381000"/>
            <a:ext cx="8850313" cy="6453188"/>
            <a:chOff x="228600" y="381000"/>
            <a:chExt cx="8850920" cy="6453241"/>
          </a:xfrm>
        </p:grpSpPr>
        <p:grpSp>
          <p:nvGrpSpPr>
            <p:cNvPr id="35844" name="Group 60"/>
            <p:cNvGrpSpPr>
              <a:grpSpLocks/>
            </p:cNvGrpSpPr>
            <p:nvPr/>
          </p:nvGrpSpPr>
          <p:grpSpPr bwMode="auto">
            <a:xfrm>
              <a:off x="228600" y="381000"/>
              <a:ext cx="8850920" cy="6453241"/>
              <a:chOff x="228600" y="381000"/>
              <a:chExt cx="8850920" cy="6453241"/>
            </a:xfrm>
          </p:grpSpPr>
          <p:pic>
            <p:nvPicPr>
              <p:cNvPr id="35855" name="Picture 71" descr="voet4_fig_27_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543" b="5370"/>
              <a:stretch>
                <a:fillRect/>
              </a:stretch>
            </p:blipFill>
            <p:spPr bwMode="auto">
              <a:xfrm>
                <a:off x="228600" y="381000"/>
                <a:ext cx="8686800" cy="645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6" name="Rounded Rectangle 72"/>
              <p:cNvSpPr>
                <a:spLocks noChangeArrowheads="1"/>
              </p:cNvSpPr>
              <p:nvPr/>
            </p:nvSpPr>
            <p:spPr bwMode="auto">
              <a:xfrm>
                <a:off x="2667000" y="1852245"/>
                <a:ext cx="1981200" cy="7620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857" name="Rounded Rectangle 73"/>
              <p:cNvSpPr>
                <a:spLocks noChangeArrowheads="1"/>
              </p:cNvSpPr>
              <p:nvPr/>
            </p:nvSpPr>
            <p:spPr bwMode="auto">
              <a:xfrm>
                <a:off x="2643555" y="4191000"/>
                <a:ext cx="2461845" cy="7620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858" name="Rounded Rectangle 74"/>
              <p:cNvSpPr>
                <a:spLocks noChangeArrowheads="1"/>
              </p:cNvSpPr>
              <p:nvPr/>
            </p:nvSpPr>
            <p:spPr bwMode="auto">
              <a:xfrm>
                <a:off x="5005755" y="4191000"/>
                <a:ext cx="2590800" cy="146343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859" name="Rounded Rectangle 75"/>
              <p:cNvSpPr>
                <a:spLocks noChangeArrowheads="1"/>
              </p:cNvSpPr>
              <p:nvPr/>
            </p:nvSpPr>
            <p:spPr bwMode="auto">
              <a:xfrm>
                <a:off x="3833445" y="6088184"/>
                <a:ext cx="1805355" cy="73152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860" name="Rounded Rectangle 76"/>
              <p:cNvSpPr>
                <a:spLocks noChangeArrowheads="1"/>
              </p:cNvSpPr>
              <p:nvPr/>
            </p:nvSpPr>
            <p:spPr bwMode="auto">
              <a:xfrm>
                <a:off x="7770450" y="1517355"/>
                <a:ext cx="1236780" cy="6858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5861" name="Group 77"/>
              <p:cNvGrpSpPr>
                <a:grpSpLocks/>
              </p:cNvGrpSpPr>
              <p:nvPr/>
            </p:nvGrpSpPr>
            <p:grpSpPr bwMode="auto">
              <a:xfrm>
                <a:off x="1426305" y="1936260"/>
                <a:ext cx="494046" cy="304800"/>
                <a:chOff x="4242076" y="1295400"/>
                <a:chExt cx="494046" cy="304800"/>
              </a:xfrm>
            </p:grpSpPr>
            <p:sp>
              <p:nvSpPr>
                <p:cNvPr id="115" name="Oval 114"/>
                <p:cNvSpPr/>
                <p:nvPr/>
              </p:nvSpPr>
              <p:spPr bwMode="auto">
                <a:xfrm>
                  <a:off x="4266830" y="1295903"/>
                  <a:ext cx="469932" cy="30480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imes" pitchFamily="64" charset="0"/>
                  </a:endParaRPr>
                </a:p>
              </p:txBody>
            </p:sp>
            <p:sp>
              <p:nvSpPr>
                <p:cNvPr id="35899" name="TextBox 115"/>
                <p:cNvSpPr txBox="1">
                  <a:spLocks noChangeArrowheads="1"/>
                </p:cNvSpPr>
                <p:nvPr/>
              </p:nvSpPr>
              <p:spPr bwMode="auto">
                <a:xfrm>
                  <a:off x="4242076" y="1309300"/>
                  <a:ext cx="49404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chemeClr val="bg1"/>
                      </a:solidFill>
                      <a:latin typeface="Arial Narrow" pitchFamily="34" charset="0"/>
                    </a:rPr>
                    <a:t>eRF1</a:t>
                  </a:r>
                </a:p>
              </p:txBody>
            </p:sp>
          </p:grpSp>
          <p:grpSp>
            <p:nvGrpSpPr>
              <p:cNvPr id="35862" name="Group 78"/>
              <p:cNvGrpSpPr>
                <a:grpSpLocks/>
              </p:cNvGrpSpPr>
              <p:nvPr/>
            </p:nvGrpSpPr>
            <p:grpSpPr bwMode="auto">
              <a:xfrm>
                <a:off x="2501199" y="3239475"/>
                <a:ext cx="494046" cy="304800"/>
                <a:chOff x="4242076" y="1295400"/>
                <a:chExt cx="494046" cy="304800"/>
              </a:xfrm>
            </p:grpSpPr>
            <p:sp>
              <p:nvSpPr>
                <p:cNvPr id="113" name="Oval 112"/>
                <p:cNvSpPr/>
                <p:nvPr/>
              </p:nvSpPr>
              <p:spPr bwMode="auto">
                <a:xfrm>
                  <a:off x="4266748" y="1296036"/>
                  <a:ext cx="469932" cy="30480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imes" pitchFamily="64" charset="0"/>
                  </a:endParaRPr>
                </a:p>
              </p:txBody>
            </p:sp>
            <p:sp>
              <p:nvSpPr>
                <p:cNvPr id="35897" name="TextBox 113"/>
                <p:cNvSpPr txBox="1">
                  <a:spLocks noChangeArrowheads="1"/>
                </p:cNvSpPr>
                <p:nvPr/>
              </p:nvSpPr>
              <p:spPr bwMode="auto">
                <a:xfrm>
                  <a:off x="4242076" y="1309300"/>
                  <a:ext cx="49404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chemeClr val="bg1"/>
                      </a:solidFill>
                      <a:latin typeface="Arial Narrow" pitchFamily="34" charset="0"/>
                    </a:rPr>
                    <a:t>eRF1</a:t>
                  </a:r>
                </a:p>
              </p:txBody>
            </p:sp>
          </p:grpSp>
          <p:grpSp>
            <p:nvGrpSpPr>
              <p:cNvPr id="35863" name="Group 79"/>
              <p:cNvGrpSpPr>
                <a:grpSpLocks/>
              </p:cNvGrpSpPr>
              <p:nvPr/>
            </p:nvGrpSpPr>
            <p:grpSpPr bwMode="auto">
              <a:xfrm>
                <a:off x="2502599" y="6135074"/>
                <a:ext cx="494046" cy="304800"/>
                <a:chOff x="4242076" y="1295400"/>
                <a:chExt cx="494046" cy="304800"/>
              </a:xfrm>
            </p:grpSpPr>
            <p:sp>
              <p:nvSpPr>
                <p:cNvPr id="111" name="Oval 110"/>
                <p:cNvSpPr/>
                <p:nvPr/>
              </p:nvSpPr>
              <p:spPr bwMode="auto">
                <a:xfrm>
                  <a:off x="4266935" y="1296061"/>
                  <a:ext cx="469932" cy="30480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imes" pitchFamily="64" charset="0"/>
                  </a:endParaRPr>
                </a:p>
              </p:txBody>
            </p:sp>
            <p:sp>
              <p:nvSpPr>
                <p:cNvPr id="35895" name="TextBox 111"/>
                <p:cNvSpPr txBox="1">
                  <a:spLocks noChangeArrowheads="1"/>
                </p:cNvSpPr>
                <p:nvPr/>
              </p:nvSpPr>
              <p:spPr bwMode="auto">
                <a:xfrm>
                  <a:off x="4242076" y="1309300"/>
                  <a:ext cx="49404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chemeClr val="bg1"/>
                      </a:solidFill>
                      <a:latin typeface="Arial Narrow" pitchFamily="34" charset="0"/>
                    </a:rPr>
                    <a:t>eRF1</a:t>
                  </a:r>
                </a:p>
              </p:txBody>
            </p:sp>
          </p:grpSp>
          <p:grpSp>
            <p:nvGrpSpPr>
              <p:cNvPr id="35864" name="Group 80"/>
              <p:cNvGrpSpPr>
                <a:grpSpLocks/>
              </p:cNvGrpSpPr>
              <p:nvPr/>
            </p:nvGrpSpPr>
            <p:grpSpPr bwMode="auto">
              <a:xfrm>
                <a:off x="2516550" y="5818382"/>
                <a:ext cx="803425" cy="365760"/>
                <a:chOff x="4469117" y="2637691"/>
                <a:chExt cx="803425" cy="365760"/>
              </a:xfrm>
            </p:grpSpPr>
            <p:sp>
              <p:nvSpPr>
                <p:cNvPr id="35892" name="Oval 108"/>
                <p:cNvSpPr>
                  <a:spLocks noChangeArrowheads="1"/>
                </p:cNvSpPr>
                <p:nvPr/>
              </p:nvSpPr>
              <p:spPr bwMode="auto">
                <a:xfrm>
                  <a:off x="4509762" y="2637691"/>
                  <a:ext cx="731520" cy="365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93" name="TextBox 109"/>
                <p:cNvSpPr txBox="1">
                  <a:spLocks noChangeArrowheads="1"/>
                </p:cNvSpPr>
                <p:nvPr/>
              </p:nvSpPr>
              <p:spPr bwMode="auto">
                <a:xfrm>
                  <a:off x="4469117" y="2682071"/>
                  <a:ext cx="80342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chemeClr val="bg1"/>
                      </a:solidFill>
                      <a:latin typeface="Arial Narrow" pitchFamily="34" charset="0"/>
                    </a:rPr>
                    <a:t>eRF3.GDP</a:t>
                  </a:r>
                </a:p>
              </p:txBody>
            </p:sp>
          </p:grpSp>
          <p:grpSp>
            <p:nvGrpSpPr>
              <p:cNvPr id="35865" name="Group 81"/>
              <p:cNvGrpSpPr>
                <a:grpSpLocks/>
              </p:cNvGrpSpPr>
              <p:nvPr/>
            </p:nvGrpSpPr>
            <p:grpSpPr bwMode="auto">
              <a:xfrm>
                <a:off x="1252410" y="4868985"/>
                <a:ext cx="803425" cy="365760"/>
                <a:chOff x="4469117" y="2637691"/>
                <a:chExt cx="803425" cy="365760"/>
              </a:xfrm>
            </p:grpSpPr>
            <p:sp>
              <p:nvSpPr>
                <p:cNvPr id="35890" name="Oval 106"/>
                <p:cNvSpPr>
                  <a:spLocks noChangeArrowheads="1"/>
                </p:cNvSpPr>
                <p:nvPr/>
              </p:nvSpPr>
              <p:spPr bwMode="auto">
                <a:xfrm>
                  <a:off x="4509762" y="2637691"/>
                  <a:ext cx="731520" cy="365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91" name="TextBox 107"/>
                <p:cNvSpPr txBox="1">
                  <a:spLocks noChangeArrowheads="1"/>
                </p:cNvSpPr>
                <p:nvPr/>
              </p:nvSpPr>
              <p:spPr bwMode="auto">
                <a:xfrm>
                  <a:off x="4469117" y="2682071"/>
                  <a:ext cx="80342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chemeClr val="bg1"/>
                      </a:solidFill>
                      <a:latin typeface="Arial Narrow" pitchFamily="34" charset="0"/>
                    </a:rPr>
                    <a:t>eRF3.GDP</a:t>
                  </a:r>
                </a:p>
              </p:txBody>
            </p:sp>
          </p:grpSp>
          <p:grpSp>
            <p:nvGrpSpPr>
              <p:cNvPr id="35866" name="Group 82"/>
              <p:cNvGrpSpPr>
                <a:grpSpLocks/>
              </p:cNvGrpSpPr>
              <p:nvPr/>
            </p:nvGrpSpPr>
            <p:grpSpPr bwMode="auto">
              <a:xfrm>
                <a:off x="7516801" y="5913897"/>
                <a:ext cx="788999" cy="365760"/>
                <a:chOff x="4469117" y="2637691"/>
                <a:chExt cx="788999" cy="365760"/>
              </a:xfrm>
            </p:grpSpPr>
            <p:sp>
              <p:nvSpPr>
                <p:cNvPr id="35888" name="Oval 104"/>
                <p:cNvSpPr>
                  <a:spLocks noChangeArrowheads="1"/>
                </p:cNvSpPr>
                <p:nvPr/>
              </p:nvSpPr>
              <p:spPr bwMode="auto">
                <a:xfrm>
                  <a:off x="4509762" y="2637691"/>
                  <a:ext cx="731520" cy="365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89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4469117" y="2682071"/>
                  <a:ext cx="78899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chemeClr val="bg1"/>
                      </a:solidFill>
                      <a:latin typeface="Arial Narrow" pitchFamily="34" charset="0"/>
                    </a:rPr>
                    <a:t>eRF3.GTP</a:t>
                  </a:r>
                </a:p>
              </p:txBody>
            </p:sp>
          </p:grpSp>
          <p:grpSp>
            <p:nvGrpSpPr>
              <p:cNvPr id="35867" name="Group 83"/>
              <p:cNvGrpSpPr>
                <a:grpSpLocks/>
              </p:cNvGrpSpPr>
              <p:nvPr/>
            </p:nvGrpSpPr>
            <p:grpSpPr bwMode="auto">
              <a:xfrm>
                <a:off x="8203805" y="5031544"/>
                <a:ext cx="789053" cy="365760"/>
                <a:chOff x="4469117" y="2637691"/>
                <a:chExt cx="789053" cy="365760"/>
              </a:xfrm>
            </p:grpSpPr>
            <p:sp>
              <p:nvSpPr>
                <p:cNvPr id="35886" name="Oval 102"/>
                <p:cNvSpPr>
                  <a:spLocks noChangeArrowheads="1"/>
                </p:cNvSpPr>
                <p:nvPr/>
              </p:nvSpPr>
              <p:spPr bwMode="auto">
                <a:xfrm>
                  <a:off x="4509762" y="2637691"/>
                  <a:ext cx="731520" cy="365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87" name="TextBox 103"/>
                <p:cNvSpPr txBox="1">
                  <a:spLocks noChangeArrowheads="1"/>
                </p:cNvSpPr>
                <p:nvPr/>
              </p:nvSpPr>
              <p:spPr bwMode="auto">
                <a:xfrm>
                  <a:off x="4469117" y="2682071"/>
                  <a:ext cx="789053" cy="277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eRF3.GTP</a:t>
                  </a:r>
                  <a:endParaRPr lang="en-US" altLang="en-US" sz="1200" b="1" dirty="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5868" name="Group 84"/>
              <p:cNvGrpSpPr>
                <a:grpSpLocks/>
              </p:cNvGrpSpPr>
              <p:nvPr/>
            </p:nvGrpSpPr>
            <p:grpSpPr bwMode="auto">
              <a:xfrm>
                <a:off x="5220675" y="5328077"/>
                <a:ext cx="494046" cy="304800"/>
                <a:chOff x="4242076" y="1295400"/>
                <a:chExt cx="494046" cy="304800"/>
              </a:xfrm>
            </p:grpSpPr>
            <p:sp>
              <p:nvSpPr>
                <p:cNvPr id="101" name="Oval 100"/>
                <p:cNvSpPr/>
                <p:nvPr/>
              </p:nvSpPr>
              <p:spPr bwMode="auto">
                <a:xfrm>
                  <a:off x="4266845" y="1295014"/>
                  <a:ext cx="469932" cy="30480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imes" pitchFamily="64" charset="0"/>
                  </a:endParaRPr>
                </a:p>
              </p:txBody>
            </p:sp>
            <p:sp>
              <p:nvSpPr>
                <p:cNvPr id="35885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4242076" y="1309300"/>
                  <a:ext cx="49404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chemeClr val="bg1"/>
                      </a:solidFill>
                      <a:latin typeface="Arial Narrow" pitchFamily="34" charset="0"/>
                    </a:rPr>
                    <a:t>eRF1</a:t>
                  </a:r>
                </a:p>
              </p:txBody>
            </p:sp>
          </p:grpSp>
          <p:sp>
            <p:nvSpPr>
              <p:cNvPr id="35869" name="TextBox 85"/>
              <p:cNvSpPr txBox="1">
                <a:spLocks noChangeArrowheads="1"/>
              </p:cNvSpPr>
              <p:nvPr/>
            </p:nvSpPr>
            <p:spPr bwMode="auto">
              <a:xfrm>
                <a:off x="5646615" y="5335110"/>
                <a:ext cx="27443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grpSp>
            <p:nvGrpSpPr>
              <p:cNvPr id="35870" name="Group 86"/>
              <p:cNvGrpSpPr>
                <a:grpSpLocks/>
              </p:cNvGrpSpPr>
              <p:nvPr/>
            </p:nvGrpSpPr>
            <p:grpSpPr bwMode="auto">
              <a:xfrm>
                <a:off x="8149580" y="4253520"/>
                <a:ext cx="897566" cy="762001"/>
                <a:chOff x="7344510" y="3063630"/>
                <a:chExt cx="897566" cy="762001"/>
              </a:xfrm>
            </p:grpSpPr>
            <p:sp>
              <p:nvSpPr>
                <p:cNvPr id="35882" name="Oval 98"/>
                <p:cNvSpPr>
                  <a:spLocks noChangeArrowheads="1"/>
                </p:cNvSpPr>
                <p:nvPr/>
              </p:nvSpPr>
              <p:spPr bwMode="auto">
                <a:xfrm>
                  <a:off x="7344510" y="3063630"/>
                  <a:ext cx="897566" cy="76200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83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7584742" y="3306130"/>
                  <a:ext cx="41710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chemeClr val="bg1"/>
                      </a:solidFill>
                      <a:latin typeface="Arial Narrow" pitchFamily="34" charset="0"/>
                    </a:rPr>
                    <a:t>Rli1</a:t>
                  </a:r>
                </a:p>
              </p:txBody>
            </p:sp>
          </p:grpSp>
          <p:grpSp>
            <p:nvGrpSpPr>
              <p:cNvPr id="35871" name="Group 87"/>
              <p:cNvGrpSpPr>
                <a:grpSpLocks/>
              </p:cNvGrpSpPr>
              <p:nvPr/>
            </p:nvGrpSpPr>
            <p:grpSpPr bwMode="auto">
              <a:xfrm>
                <a:off x="7344510" y="3055815"/>
                <a:ext cx="897566" cy="762001"/>
                <a:chOff x="7344510" y="3063630"/>
                <a:chExt cx="897566" cy="762001"/>
              </a:xfrm>
            </p:grpSpPr>
            <p:sp>
              <p:nvSpPr>
                <p:cNvPr id="35880" name="Oval 96"/>
                <p:cNvSpPr>
                  <a:spLocks noChangeArrowheads="1"/>
                </p:cNvSpPr>
                <p:nvPr/>
              </p:nvSpPr>
              <p:spPr bwMode="auto">
                <a:xfrm>
                  <a:off x="7344510" y="3063630"/>
                  <a:ext cx="897566" cy="76200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81" name="TextBox 97"/>
                <p:cNvSpPr txBox="1">
                  <a:spLocks noChangeArrowheads="1"/>
                </p:cNvSpPr>
                <p:nvPr/>
              </p:nvSpPr>
              <p:spPr bwMode="auto">
                <a:xfrm>
                  <a:off x="7584742" y="3306130"/>
                  <a:ext cx="41710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chemeClr val="bg1"/>
                      </a:solidFill>
                      <a:latin typeface="Arial Narrow" pitchFamily="34" charset="0"/>
                    </a:rPr>
                    <a:t>Rli1</a:t>
                  </a:r>
                </a:p>
              </p:txBody>
            </p:sp>
          </p:grpSp>
          <p:grpSp>
            <p:nvGrpSpPr>
              <p:cNvPr id="35872" name="Group 88"/>
              <p:cNvGrpSpPr>
                <a:grpSpLocks/>
              </p:cNvGrpSpPr>
              <p:nvPr/>
            </p:nvGrpSpPr>
            <p:grpSpPr bwMode="auto">
              <a:xfrm>
                <a:off x="8181954" y="1790894"/>
                <a:ext cx="897566" cy="762001"/>
                <a:chOff x="7344510" y="3063630"/>
                <a:chExt cx="897566" cy="762001"/>
              </a:xfrm>
            </p:grpSpPr>
            <p:sp>
              <p:nvSpPr>
                <p:cNvPr id="35878" name="Oval 94"/>
                <p:cNvSpPr>
                  <a:spLocks noChangeArrowheads="1"/>
                </p:cNvSpPr>
                <p:nvPr/>
              </p:nvSpPr>
              <p:spPr bwMode="auto">
                <a:xfrm>
                  <a:off x="7344510" y="3063630"/>
                  <a:ext cx="897566" cy="76200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79" name="TextBox 95"/>
                <p:cNvSpPr txBox="1">
                  <a:spLocks noChangeArrowheads="1"/>
                </p:cNvSpPr>
                <p:nvPr/>
              </p:nvSpPr>
              <p:spPr bwMode="auto">
                <a:xfrm>
                  <a:off x="7584742" y="3306130"/>
                  <a:ext cx="41710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chemeClr val="bg1"/>
                      </a:solidFill>
                      <a:latin typeface="Arial Narrow" pitchFamily="34" charset="0"/>
                    </a:rPr>
                    <a:t>Rli1</a:t>
                  </a:r>
                </a:p>
              </p:txBody>
            </p:sp>
          </p:grpSp>
          <p:sp>
            <p:nvSpPr>
              <p:cNvPr id="35873" name="Rounded Rectangle 89"/>
              <p:cNvSpPr>
                <a:spLocks noChangeArrowheads="1"/>
              </p:cNvSpPr>
              <p:nvPr/>
            </p:nvSpPr>
            <p:spPr bwMode="auto">
              <a:xfrm>
                <a:off x="6384361" y="1950160"/>
                <a:ext cx="473639" cy="51325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874" name="Oval 90"/>
              <p:cNvSpPr>
                <a:spLocks noChangeArrowheads="1"/>
              </p:cNvSpPr>
              <p:nvPr/>
            </p:nvSpPr>
            <p:spPr bwMode="auto">
              <a:xfrm>
                <a:off x="7151040" y="609600"/>
                <a:ext cx="998539" cy="36576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875" name="Oval 91"/>
              <p:cNvSpPr>
                <a:spLocks noChangeArrowheads="1"/>
              </p:cNvSpPr>
              <p:nvPr/>
            </p:nvSpPr>
            <p:spPr bwMode="auto">
              <a:xfrm>
                <a:off x="7054212" y="1222327"/>
                <a:ext cx="998539" cy="18288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876" name="TextBox 92"/>
              <p:cNvSpPr txBox="1">
                <a:spLocks noChangeArrowheads="1"/>
              </p:cNvSpPr>
              <p:nvPr/>
            </p:nvSpPr>
            <p:spPr bwMode="auto">
              <a:xfrm>
                <a:off x="7424816" y="653980"/>
                <a:ext cx="45717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60S</a:t>
                </a:r>
              </a:p>
            </p:txBody>
          </p:sp>
          <p:sp>
            <p:nvSpPr>
              <p:cNvPr id="35877" name="TextBox 93"/>
              <p:cNvSpPr txBox="1">
                <a:spLocks noChangeArrowheads="1"/>
              </p:cNvSpPr>
              <p:nvPr/>
            </p:nvSpPr>
            <p:spPr bwMode="auto">
              <a:xfrm>
                <a:off x="7315200" y="1170801"/>
                <a:ext cx="45717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30S</a:t>
                </a:r>
              </a:p>
            </p:txBody>
          </p:sp>
        </p:grpSp>
        <p:sp>
          <p:nvSpPr>
            <p:cNvPr id="35845" name="TextBox 61"/>
            <p:cNvSpPr txBox="1">
              <a:spLocks noChangeArrowheads="1"/>
            </p:cNvSpPr>
            <p:nvPr/>
          </p:nvSpPr>
          <p:spPr bwMode="auto">
            <a:xfrm>
              <a:off x="3641970" y="1859280"/>
              <a:ext cx="1097280" cy="731520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(1) Polypeptide Release</a:t>
              </a:r>
            </a:p>
          </p:txBody>
        </p:sp>
        <p:sp>
          <p:nvSpPr>
            <p:cNvPr id="35846" name="TextBox 62"/>
            <p:cNvSpPr txBox="1">
              <a:spLocks noChangeArrowheads="1"/>
            </p:cNvSpPr>
            <p:nvPr/>
          </p:nvSpPr>
          <p:spPr bwMode="auto">
            <a:xfrm>
              <a:off x="5211300" y="1478279"/>
              <a:ext cx="1097280" cy="731520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(2) Ribosomal Recycling</a:t>
              </a:r>
            </a:p>
          </p:txBody>
        </p:sp>
        <p:sp>
          <p:nvSpPr>
            <p:cNvPr id="35847" name="Right Brace 63"/>
            <p:cNvSpPr>
              <a:spLocks/>
            </p:cNvSpPr>
            <p:nvPr/>
          </p:nvSpPr>
          <p:spPr bwMode="auto">
            <a:xfrm flipH="1">
              <a:off x="5105400" y="661793"/>
              <a:ext cx="205445" cy="6043807"/>
            </a:xfrm>
            <a:prstGeom prst="rightBrace">
              <a:avLst>
                <a:gd name="adj1" fmla="val 8308"/>
                <a:gd name="adj2" fmla="val 50000"/>
              </a:avLst>
            </a:prstGeom>
            <a:noFill/>
            <a:ln w="38100" algn="ctr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848" name="Right Brace 64"/>
            <p:cNvSpPr>
              <a:spLocks/>
            </p:cNvSpPr>
            <p:nvPr/>
          </p:nvSpPr>
          <p:spPr bwMode="auto">
            <a:xfrm>
              <a:off x="4648200" y="661793"/>
              <a:ext cx="196614" cy="6043807"/>
            </a:xfrm>
            <a:prstGeom prst="rightBrace">
              <a:avLst>
                <a:gd name="adj1" fmla="val 8396"/>
                <a:gd name="adj2" fmla="val 50000"/>
              </a:avLst>
            </a:prstGeom>
            <a:noFill/>
            <a:ln w="38100" algn="ctr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35849" name="Group 65"/>
            <p:cNvGrpSpPr>
              <a:grpSpLocks/>
            </p:cNvGrpSpPr>
            <p:nvPr/>
          </p:nvGrpSpPr>
          <p:grpSpPr bwMode="auto">
            <a:xfrm>
              <a:off x="4247662" y="5412819"/>
              <a:ext cx="468922" cy="304800"/>
              <a:chOff x="6172200" y="1600200"/>
              <a:chExt cx="468922" cy="304800"/>
            </a:xfrm>
          </p:grpSpPr>
          <p:sp>
            <p:nvSpPr>
              <p:cNvPr id="35853" name="Oval 69"/>
              <p:cNvSpPr>
                <a:spLocks noChangeArrowheads="1"/>
              </p:cNvSpPr>
              <p:nvPr/>
            </p:nvSpPr>
            <p:spPr bwMode="auto">
              <a:xfrm>
                <a:off x="6172200" y="1600200"/>
                <a:ext cx="468922" cy="3048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854" name="TextBox 70"/>
              <p:cNvSpPr txBox="1">
                <a:spLocks noChangeArrowheads="1"/>
              </p:cNvSpPr>
              <p:nvPr/>
            </p:nvSpPr>
            <p:spPr bwMode="auto">
              <a:xfrm>
                <a:off x="6182342" y="1623645"/>
                <a:ext cx="4443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GTP</a:t>
                </a:r>
              </a:p>
            </p:txBody>
          </p:sp>
        </p:grpSp>
        <p:grpSp>
          <p:nvGrpSpPr>
            <p:cNvPr id="35850" name="Group 66"/>
            <p:cNvGrpSpPr>
              <a:grpSpLocks/>
            </p:cNvGrpSpPr>
            <p:nvPr/>
          </p:nvGrpSpPr>
          <p:grpSpPr bwMode="auto">
            <a:xfrm>
              <a:off x="5863493" y="5326185"/>
              <a:ext cx="468922" cy="304800"/>
              <a:chOff x="6172200" y="1600200"/>
              <a:chExt cx="468922" cy="304800"/>
            </a:xfrm>
          </p:grpSpPr>
          <p:sp>
            <p:nvSpPr>
              <p:cNvPr id="35851" name="Oval 67"/>
              <p:cNvSpPr>
                <a:spLocks noChangeArrowheads="1"/>
              </p:cNvSpPr>
              <p:nvPr/>
            </p:nvSpPr>
            <p:spPr bwMode="auto">
              <a:xfrm>
                <a:off x="6172200" y="1600200"/>
                <a:ext cx="468922" cy="3048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852" name="TextBox 68"/>
              <p:cNvSpPr txBox="1">
                <a:spLocks noChangeArrowheads="1"/>
              </p:cNvSpPr>
              <p:nvPr/>
            </p:nvSpPr>
            <p:spPr bwMode="auto">
              <a:xfrm>
                <a:off x="6182342" y="1623645"/>
                <a:ext cx="4587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GDP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6"/>
          <p:cNvGrpSpPr>
            <a:grpSpLocks/>
          </p:cNvGrpSpPr>
          <p:nvPr/>
        </p:nvGrpSpPr>
        <p:grpSpPr bwMode="auto">
          <a:xfrm>
            <a:off x="228600" y="304800"/>
            <a:ext cx="4941888" cy="6453188"/>
            <a:chOff x="228600" y="304800"/>
            <a:chExt cx="4941277" cy="6453241"/>
          </a:xfrm>
        </p:grpSpPr>
        <p:pic>
          <p:nvPicPr>
            <p:cNvPr id="36869" name="Picture 27" descr="voet4_fig_27_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54" b="5370"/>
            <a:stretch>
              <a:fillRect/>
            </a:stretch>
          </p:blipFill>
          <p:spPr bwMode="auto">
            <a:xfrm>
              <a:off x="228600" y="304800"/>
              <a:ext cx="4777155" cy="645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Rounded Rectangle 28"/>
            <p:cNvSpPr>
              <a:spLocks noChangeArrowheads="1"/>
            </p:cNvSpPr>
            <p:nvPr/>
          </p:nvSpPr>
          <p:spPr bwMode="auto">
            <a:xfrm>
              <a:off x="2667000" y="1776045"/>
              <a:ext cx="1981200" cy="762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1" name="Rounded Rectangle 29"/>
            <p:cNvSpPr>
              <a:spLocks noChangeArrowheads="1"/>
            </p:cNvSpPr>
            <p:nvPr/>
          </p:nvSpPr>
          <p:spPr bwMode="auto">
            <a:xfrm>
              <a:off x="2643555" y="4114800"/>
              <a:ext cx="2461845" cy="762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36872" name="Group 30"/>
            <p:cNvGrpSpPr>
              <a:grpSpLocks/>
            </p:cNvGrpSpPr>
            <p:nvPr/>
          </p:nvGrpSpPr>
          <p:grpSpPr bwMode="auto">
            <a:xfrm>
              <a:off x="1426305" y="1860060"/>
              <a:ext cx="494046" cy="304800"/>
              <a:chOff x="4242076" y="1295400"/>
              <a:chExt cx="494046" cy="304800"/>
            </a:xfrm>
          </p:grpSpPr>
          <p:sp>
            <p:nvSpPr>
              <p:cNvPr id="49" name="Oval 48"/>
              <p:cNvSpPr/>
              <p:nvPr/>
            </p:nvSpPr>
            <p:spPr bwMode="auto">
              <a:xfrm>
                <a:off x="4268183" y="1295903"/>
                <a:ext cx="468254" cy="30480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" pitchFamily="64" charset="0"/>
                </a:endParaRPr>
              </a:p>
            </p:txBody>
          </p:sp>
          <p:sp>
            <p:nvSpPr>
              <p:cNvPr id="36891" name="TextBox 49"/>
              <p:cNvSpPr txBox="1">
                <a:spLocks noChangeArrowheads="1"/>
              </p:cNvSpPr>
              <p:nvPr/>
            </p:nvSpPr>
            <p:spPr bwMode="auto">
              <a:xfrm>
                <a:off x="4242076" y="1309300"/>
                <a:ext cx="49404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eRF1</a:t>
                </a:r>
              </a:p>
            </p:txBody>
          </p:sp>
        </p:grpSp>
        <p:grpSp>
          <p:nvGrpSpPr>
            <p:cNvPr id="36873" name="Group 31"/>
            <p:cNvGrpSpPr>
              <a:grpSpLocks/>
            </p:cNvGrpSpPr>
            <p:nvPr/>
          </p:nvGrpSpPr>
          <p:grpSpPr bwMode="auto">
            <a:xfrm>
              <a:off x="2501199" y="3163275"/>
              <a:ext cx="494046" cy="304800"/>
              <a:chOff x="4242076" y="1295400"/>
              <a:chExt cx="494046" cy="304800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4267893" y="1296036"/>
                <a:ext cx="468255" cy="30480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" pitchFamily="64" charset="0"/>
                </a:endParaRPr>
              </a:p>
            </p:txBody>
          </p:sp>
          <p:sp>
            <p:nvSpPr>
              <p:cNvPr id="36889" name="TextBox 47"/>
              <p:cNvSpPr txBox="1">
                <a:spLocks noChangeArrowheads="1"/>
              </p:cNvSpPr>
              <p:nvPr/>
            </p:nvSpPr>
            <p:spPr bwMode="auto">
              <a:xfrm>
                <a:off x="4242076" y="1309300"/>
                <a:ext cx="49404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eRF1</a:t>
                </a:r>
              </a:p>
            </p:txBody>
          </p:sp>
        </p:grpSp>
        <p:grpSp>
          <p:nvGrpSpPr>
            <p:cNvPr id="36874" name="Group 32"/>
            <p:cNvGrpSpPr>
              <a:grpSpLocks/>
            </p:cNvGrpSpPr>
            <p:nvPr/>
          </p:nvGrpSpPr>
          <p:grpSpPr bwMode="auto">
            <a:xfrm>
              <a:off x="2502599" y="6058874"/>
              <a:ext cx="494046" cy="304800"/>
              <a:chOff x="4242076" y="1295400"/>
              <a:chExt cx="494046" cy="304800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4268081" y="1296061"/>
                <a:ext cx="468254" cy="30480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" pitchFamily="64" charset="0"/>
                </a:endParaRPr>
              </a:p>
            </p:txBody>
          </p:sp>
          <p:sp>
            <p:nvSpPr>
              <p:cNvPr id="36887" name="TextBox 45"/>
              <p:cNvSpPr txBox="1">
                <a:spLocks noChangeArrowheads="1"/>
              </p:cNvSpPr>
              <p:nvPr/>
            </p:nvSpPr>
            <p:spPr bwMode="auto">
              <a:xfrm>
                <a:off x="4242076" y="1309300"/>
                <a:ext cx="49404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eRF1</a:t>
                </a:r>
              </a:p>
            </p:txBody>
          </p:sp>
        </p:grpSp>
        <p:grpSp>
          <p:nvGrpSpPr>
            <p:cNvPr id="36875" name="Group 33"/>
            <p:cNvGrpSpPr>
              <a:grpSpLocks/>
            </p:cNvGrpSpPr>
            <p:nvPr/>
          </p:nvGrpSpPr>
          <p:grpSpPr bwMode="auto">
            <a:xfrm>
              <a:off x="2516550" y="5742182"/>
              <a:ext cx="803425" cy="365760"/>
              <a:chOff x="4469117" y="2637691"/>
              <a:chExt cx="803425" cy="365760"/>
            </a:xfrm>
          </p:grpSpPr>
          <p:sp>
            <p:nvSpPr>
              <p:cNvPr id="36884" name="Oval 42"/>
              <p:cNvSpPr>
                <a:spLocks noChangeArrowheads="1"/>
              </p:cNvSpPr>
              <p:nvPr/>
            </p:nvSpPr>
            <p:spPr bwMode="auto">
              <a:xfrm>
                <a:off x="4509762" y="2637691"/>
                <a:ext cx="731520" cy="3657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885" name="TextBox 43"/>
              <p:cNvSpPr txBox="1">
                <a:spLocks noChangeArrowheads="1"/>
              </p:cNvSpPr>
              <p:nvPr/>
            </p:nvSpPr>
            <p:spPr bwMode="auto">
              <a:xfrm>
                <a:off x="4469117" y="2682071"/>
                <a:ext cx="8034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eRF3.GDP</a:t>
                </a:r>
              </a:p>
            </p:txBody>
          </p:sp>
        </p:grpSp>
        <p:grpSp>
          <p:nvGrpSpPr>
            <p:cNvPr id="36876" name="Group 34"/>
            <p:cNvGrpSpPr>
              <a:grpSpLocks/>
            </p:cNvGrpSpPr>
            <p:nvPr/>
          </p:nvGrpSpPr>
          <p:grpSpPr bwMode="auto">
            <a:xfrm>
              <a:off x="1252410" y="4792785"/>
              <a:ext cx="803425" cy="365760"/>
              <a:chOff x="4469117" y="2637691"/>
              <a:chExt cx="803425" cy="365760"/>
            </a:xfrm>
          </p:grpSpPr>
          <p:sp>
            <p:nvSpPr>
              <p:cNvPr id="36882" name="Oval 40"/>
              <p:cNvSpPr>
                <a:spLocks noChangeArrowheads="1"/>
              </p:cNvSpPr>
              <p:nvPr/>
            </p:nvSpPr>
            <p:spPr bwMode="auto">
              <a:xfrm>
                <a:off x="4509762" y="2637691"/>
                <a:ext cx="731520" cy="3657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883" name="TextBox 41"/>
              <p:cNvSpPr txBox="1">
                <a:spLocks noChangeArrowheads="1"/>
              </p:cNvSpPr>
              <p:nvPr/>
            </p:nvSpPr>
            <p:spPr bwMode="auto">
              <a:xfrm>
                <a:off x="4469117" y="2682071"/>
                <a:ext cx="8034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eRF3.GDP</a:t>
                </a:r>
              </a:p>
            </p:txBody>
          </p:sp>
        </p:grpSp>
        <p:sp>
          <p:nvSpPr>
            <p:cNvPr id="36877" name="TextBox 35"/>
            <p:cNvSpPr txBox="1">
              <a:spLocks noChangeArrowheads="1"/>
            </p:cNvSpPr>
            <p:nvPr/>
          </p:nvSpPr>
          <p:spPr bwMode="auto">
            <a:xfrm>
              <a:off x="3641970" y="1783080"/>
              <a:ext cx="1097280" cy="731520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(1) Polypeptide Release</a:t>
              </a:r>
            </a:p>
          </p:txBody>
        </p:sp>
        <p:sp>
          <p:nvSpPr>
            <p:cNvPr id="36878" name="Oval 36"/>
            <p:cNvSpPr>
              <a:spLocks noChangeArrowheads="1"/>
            </p:cNvSpPr>
            <p:nvPr/>
          </p:nvSpPr>
          <p:spPr bwMode="auto">
            <a:xfrm>
              <a:off x="4247662" y="5336619"/>
              <a:ext cx="468922" cy="3048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9" name="TextBox 37"/>
            <p:cNvSpPr txBox="1">
              <a:spLocks noChangeArrowheads="1"/>
            </p:cNvSpPr>
            <p:nvPr/>
          </p:nvSpPr>
          <p:spPr bwMode="auto">
            <a:xfrm>
              <a:off x="4257804" y="5360064"/>
              <a:ext cx="4443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GTP</a:t>
              </a:r>
            </a:p>
          </p:txBody>
        </p:sp>
        <p:sp>
          <p:nvSpPr>
            <p:cNvPr id="36880" name="Rounded Rectangle 38"/>
            <p:cNvSpPr>
              <a:spLocks noChangeArrowheads="1"/>
            </p:cNvSpPr>
            <p:nvPr/>
          </p:nvSpPr>
          <p:spPr bwMode="auto">
            <a:xfrm>
              <a:off x="3874477" y="6011484"/>
              <a:ext cx="1295400" cy="74655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81" name="Right Brace 39"/>
            <p:cNvSpPr>
              <a:spLocks/>
            </p:cNvSpPr>
            <p:nvPr/>
          </p:nvSpPr>
          <p:spPr bwMode="auto">
            <a:xfrm>
              <a:off x="4648200" y="585593"/>
              <a:ext cx="196614" cy="6043807"/>
            </a:xfrm>
            <a:prstGeom prst="rightBrace">
              <a:avLst>
                <a:gd name="adj1" fmla="val 8396"/>
                <a:gd name="adj2" fmla="val 50000"/>
              </a:avLst>
            </a:prstGeom>
            <a:noFill/>
            <a:ln w="38100" algn="ctr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7" name="TextBox 25"/>
          <p:cNvSpPr txBox="1">
            <a:spLocks noChangeArrowheads="1"/>
          </p:cNvSpPr>
          <p:nvPr/>
        </p:nvSpPr>
        <p:spPr bwMode="auto">
          <a:xfrm>
            <a:off x="4899025" y="595313"/>
            <a:ext cx="416877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When the ribosome encounters one of the three stop codons—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UAA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UGA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or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UAG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—at the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A-site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, it comes to a grinding halt due to the fact there is no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aa-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counterpart that can base pair with one of these stop codons in mRNA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Such halting signals the loading of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eukaryotic release factors (</a:t>
            </a:r>
            <a:r>
              <a:rPr lang="en-US" altLang="en-US" sz="18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eRFs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such as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eRF1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eRF3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Rli1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—also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called 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ABCE1 </a:t>
            </a: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Upon recognition and confirmation of one of the stop codons at the A-site within the ribosome,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eRF1 triggers the hydrolysis of the ester bond in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peptidyl-</a:t>
            </a:r>
            <a:r>
              <a:rPr lang="en-US" alt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@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P-site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—thereby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releasing the newly synthesized polypeptide 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Upon the cleavage of the ester bond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, GDP-bound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eRF3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loads onto the ribosome to accelerate the release of the cleaved polypeptide</a:t>
            </a:r>
          </a:p>
        </p:txBody>
      </p:sp>
      <p:sp>
        <p:nvSpPr>
          <p:cNvPr id="36868" name="Rectangle 1"/>
          <p:cNvSpPr>
            <a:spLocks noGrp="1" noChangeArrowheads="1"/>
          </p:cNvSpPr>
          <p:nvPr/>
        </p:nvSpPr>
        <p:spPr bwMode="auto">
          <a:xfrm>
            <a:off x="152400" y="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Termination: (1) Polypeptide Release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833813" y="304800"/>
            <a:ext cx="5245100" cy="6453188"/>
            <a:chOff x="3833445" y="381000"/>
            <a:chExt cx="5246075" cy="6453241"/>
          </a:xfrm>
        </p:grpSpPr>
        <p:pic>
          <p:nvPicPr>
            <p:cNvPr id="37893" name="Picture 3" descr="voet4_fig_27_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46" r="23543" b="5370"/>
            <a:stretch>
              <a:fillRect/>
            </a:stretch>
          </p:blipFill>
          <p:spPr bwMode="auto">
            <a:xfrm>
              <a:off x="5005754" y="381000"/>
              <a:ext cx="3909645" cy="645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Rounded Rectangle 4"/>
            <p:cNvSpPr>
              <a:spLocks noChangeArrowheads="1"/>
            </p:cNvSpPr>
            <p:nvPr/>
          </p:nvSpPr>
          <p:spPr bwMode="auto">
            <a:xfrm>
              <a:off x="5005755" y="4191000"/>
              <a:ext cx="2590800" cy="146343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895" name="Rounded Rectangle 5"/>
            <p:cNvSpPr>
              <a:spLocks noChangeArrowheads="1"/>
            </p:cNvSpPr>
            <p:nvPr/>
          </p:nvSpPr>
          <p:spPr bwMode="auto">
            <a:xfrm>
              <a:off x="3833445" y="6088184"/>
              <a:ext cx="1805355" cy="7315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896" name="Rounded Rectangle 6"/>
            <p:cNvSpPr>
              <a:spLocks noChangeArrowheads="1"/>
            </p:cNvSpPr>
            <p:nvPr/>
          </p:nvSpPr>
          <p:spPr bwMode="auto">
            <a:xfrm>
              <a:off x="7770450" y="1517355"/>
              <a:ext cx="1236780" cy="685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37897" name="Group 7"/>
            <p:cNvGrpSpPr>
              <a:grpSpLocks/>
            </p:cNvGrpSpPr>
            <p:nvPr/>
          </p:nvGrpSpPr>
          <p:grpSpPr bwMode="auto">
            <a:xfrm>
              <a:off x="7516801" y="5913897"/>
              <a:ext cx="788999" cy="365760"/>
              <a:chOff x="4469117" y="2637691"/>
              <a:chExt cx="788999" cy="365760"/>
            </a:xfrm>
          </p:grpSpPr>
          <p:sp>
            <p:nvSpPr>
              <p:cNvPr id="37923" name="Oval 33"/>
              <p:cNvSpPr>
                <a:spLocks noChangeArrowheads="1"/>
              </p:cNvSpPr>
              <p:nvPr/>
            </p:nvSpPr>
            <p:spPr bwMode="auto">
              <a:xfrm>
                <a:off x="4509762" y="2637691"/>
                <a:ext cx="731520" cy="3657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24" name="TextBox 34"/>
              <p:cNvSpPr txBox="1">
                <a:spLocks noChangeArrowheads="1"/>
              </p:cNvSpPr>
              <p:nvPr/>
            </p:nvSpPr>
            <p:spPr bwMode="auto">
              <a:xfrm>
                <a:off x="4469117" y="2682071"/>
                <a:ext cx="7889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eRF3.GTP</a:t>
                </a:r>
              </a:p>
            </p:txBody>
          </p:sp>
        </p:grpSp>
        <p:grpSp>
          <p:nvGrpSpPr>
            <p:cNvPr id="37898" name="Group 8"/>
            <p:cNvGrpSpPr>
              <a:grpSpLocks/>
            </p:cNvGrpSpPr>
            <p:nvPr/>
          </p:nvGrpSpPr>
          <p:grpSpPr bwMode="auto">
            <a:xfrm>
              <a:off x="8203805" y="5031544"/>
              <a:ext cx="789146" cy="365760"/>
              <a:chOff x="4469117" y="2637691"/>
              <a:chExt cx="789146" cy="365760"/>
            </a:xfrm>
          </p:grpSpPr>
          <p:sp>
            <p:nvSpPr>
              <p:cNvPr id="37921" name="Oval 31"/>
              <p:cNvSpPr>
                <a:spLocks noChangeArrowheads="1"/>
              </p:cNvSpPr>
              <p:nvPr/>
            </p:nvSpPr>
            <p:spPr bwMode="auto">
              <a:xfrm>
                <a:off x="4509762" y="2637691"/>
                <a:ext cx="731520" cy="3657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22" name="TextBox 32"/>
              <p:cNvSpPr txBox="1">
                <a:spLocks noChangeArrowheads="1"/>
              </p:cNvSpPr>
              <p:nvPr/>
            </p:nvSpPr>
            <p:spPr bwMode="auto">
              <a:xfrm>
                <a:off x="4469117" y="2682071"/>
                <a:ext cx="789146" cy="277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eRF3.GTP</a:t>
                </a:r>
                <a:endParaRPr lang="en-US" altLang="en-US" sz="12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37899" name="Group 9"/>
            <p:cNvGrpSpPr>
              <a:grpSpLocks/>
            </p:cNvGrpSpPr>
            <p:nvPr/>
          </p:nvGrpSpPr>
          <p:grpSpPr bwMode="auto">
            <a:xfrm>
              <a:off x="5220675" y="5328077"/>
              <a:ext cx="494046" cy="304800"/>
              <a:chOff x="4242076" y="1295400"/>
              <a:chExt cx="494046" cy="304800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4267984" y="1295014"/>
                <a:ext cx="468399" cy="30480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" pitchFamily="64" charset="0"/>
                </a:endParaRPr>
              </a:p>
            </p:txBody>
          </p:sp>
          <p:sp>
            <p:nvSpPr>
              <p:cNvPr id="37920" name="TextBox 30"/>
              <p:cNvSpPr txBox="1">
                <a:spLocks noChangeArrowheads="1"/>
              </p:cNvSpPr>
              <p:nvPr/>
            </p:nvSpPr>
            <p:spPr bwMode="auto">
              <a:xfrm>
                <a:off x="4242076" y="1309300"/>
                <a:ext cx="49404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eRF1</a:t>
                </a:r>
              </a:p>
            </p:txBody>
          </p:sp>
        </p:grpSp>
        <p:sp>
          <p:nvSpPr>
            <p:cNvPr id="37900" name="TextBox 10"/>
            <p:cNvSpPr txBox="1">
              <a:spLocks noChangeArrowheads="1"/>
            </p:cNvSpPr>
            <p:nvPr/>
          </p:nvSpPr>
          <p:spPr bwMode="auto">
            <a:xfrm>
              <a:off x="5646615" y="5335110"/>
              <a:ext cx="274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grpSp>
          <p:nvGrpSpPr>
            <p:cNvPr id="37901" name="Group 11"/>
            <p:cNvGrpSpPr>
              <a:grpSpLocks/>
            </p:cNvGrpSpPr>
            <p:nvPr/>
          </p:nvGrpSpPr>
          <p:grpSpPr bwMode="auto">
            <a:xfrm>
              <a:off x="8149580" y="4253520"/>
              <a:ext cx="897566" cy="762001"/>
              <a:chOff x="7344510" y="3063630"/>
              <a:chExt cx="897566" cy="762001"/>
            </a:xfrm>
          </p:grpSpPr>
          <p:sp>
            <p:nvSpPr>
              <p:cNvPr id="37917" name="Oval 27"/>
              <p:cNvSpPr>
                <a:spLocks noChangeArrowheads="1"/>
              </p:cNvSpPr>
              <p:nvPr/>
            </p:nvSpPr>
            <p:spPr bwMode="auto">
              <a:xfrm>
                <a:off x="7344510" y="3063630"/>
                <a:ext cx="897566" cy="762001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18" name="TextBox 28"/>
              <p:cNvSpPr txBox="1">
                <a:spLocks noChangeArrowheads="1"/>
              </p:cNvSpPr>
              <p:nvPr/>
            </p:nvSpPr>
            <p:spPr bwMode="auto">
              <a:xfrm>
                <a:off x="7584742" y="3306130"/>
                <a:ext cx="41710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Rli1</a:t>
                </a:r>
              </a:p>
            </p:txBody>
          </p:sp>
        </p:grpSp>
        <p:grpSp>
          <p:nvGrpSpPr>
            <p:cNvPr id="37902" name="Group 12"/>
            <p:cNvGrpSpPr>
              <a:grpSpLocks/>
            </p:cNvGrpSpPr>
            <p:nvPr/>
          </p:nvGrpSpPr>
          <p:grpSpPr bwMode="auto">
            <a:xfrm>
              <a:off x="7344510" y="3055815"/>
              <a:ext cx="897566" cy="762001"/>
              <a:chOff x="7344510" y="3063630"/>
              <a:chExt cx="897566" cy="762001"/>
            </a:xfrm>
          </p:grpSpPr>
          <p:sp>
            <p:nvSpPr>
              <p:cNvPr id="37915" name="Oval 25"/>
              <p:cNvSpPr>
                <a:spLocks noChangeArrowheads="1"/>
              </p:cNvSpPr>
              <p:nvPr/>
            </p:nvSpPr>
            <p:spPr bwMode="auto">
              <a:xfrm>
                <a:off x="7344510" y="3063630"/>
                <a:ext cx="897566" cy="762001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16" name="TextBox 26"/>
              <p:cNvSpPr txBox="1">
                <a:spLocks noChangeArrowheads="1"/>
              </p:cNvSpPr>
              <p:nvPr/>
            </p:nvSpPr>
            <p:spPr bwMode="auto">
              <a:xfrm>
                <a:off x="7584742" y="3306130"/>
                <a:ext cx="41710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Rli1</a:t>
                </a:r>
              </a:p>
            </p:txBody>
          </p:sp>
        </p:grpSp>
        <p:grpSp>
          <p:nvGrpSpPr>
            <p:cNvPr id="37903" name="Group 13"/>
            <p:cNvGrpSpPr>
              <a:grpSpLocks/>
            </p:cNvGrpSpPr>
            <p:nvPr/>
          </p:nvGrpSpPr>
          <p:grpSpPr bwMode="auto">
            <a:xfrm>
              <a:off x="8181954" y="1790894"/>
              <a:ext cx="897566" cy="762001"/>
              <a:chOff x="7344510" y="3063630"/>
              <a:chExt cx="897566" cy="762001"/>
            </a:xfrm>
          </p:grpSpPr>
          <p:sp>
            <p:nvSpPr>
              <p:cNvPr id="37913" name="Oval 23"/>
              <p:cNvSpPr>
                <a:spLocks noChangeArrowheads="1"/>
              </p:cNvSpPr>
              <p:nvPr/>
            </p:nvSpPr>
            <p:spPr bwMode="auto">
              <a:xfrm>
                <a:off x="7344510" y="3063630"/>
                <a:ext cx="897566" cy="762001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14" name="TextBox 24"/>
              <p:cNvSpPr txBox="1">
                <a:spLocks noChangeArrowheads="1"/>
              </p:cNvSpPr>
              <p:nvPr/>
            </p:nvSpPr>
            <p:spPr bwMode="auto">
              <a:xfrm>
                <a:off x="7584742" y="3306130"/>
                <a:ext cx="41710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 Narrow" pitchFamily="34" charset="0"/>
                  </a:rPr>
                  <a:t>Rli1</a:t>
                </a:r>
              </a:p>
            </p:txBody>
          </p:sp>
        </p:grpSp>
        <p:sp>
          <p:nvSpPr>
            <p:cNvPr id="37904" name="Rounded Rectangle 14"/>
            <p:cNvSpPr>
              <a:spLocks noChangeArrowheads="1"/>
            </p:cNvSpPr>
            <p:nvPr/>
          </p:nvSpPr>
          <p:spPr bwMode="auto">
            <a:xfrm>
              <a:off x="6384361" y="1950160"/>
              <a:ext cx="473639" cy="5132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05" name="Oval 15"/>
            <p:cNvSpPr>
              <a:spLocks noChangeArrowheads="1"/>
            </p:cNvSpPr>
            <p:nvPr/>
          </p:nvSpPr>
          <p:spPr bwMode="auto">
            <a:xfrm>
              <a:off x="7151040" y="609600"/>
              <a:ext cx="998539" cy="365760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06" name="Oval 16"/>
            <p:cNvSpPr>
              <a:spLocks noChangeArrowheads="1"/>
            </p:cNvSpPr>
            <p:nvPr/>
          </p:nvSpPr>
          <p:spPr bwMode="auto">
            <a:xfrm>
              <a:off x="7054212" y="1222327"/>
              <a:ext cx="998539" cy="182880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07" name="TextBox 17"/>
            <p:cNvSpPr txBox="1">
              <a:spLocks noChangeArrowheads="1"/>
            </p:cNvSpPr>
            <p:nvPr/>
          </p:nvSpPr>
          <p:spPr bwMode="auto">
            <a:xfrm>
              <a:off x="7424816" y="653980"/>
              <a:ext cx="457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60S</a:t>
              </a:r>
            </a:p>
          </p:txBody>
        </p:sp>
        <p:sp>
          <p:nvSpPr>
            <p:cNvPr id="37908" name="TextBox 18"/>
            <p:cNvSpPr txBox="1">
              <a:spLocks noChangeArrowheads="1"/>
            </p:cNvSpPr>
            <p:nvPr/>
          </p:nvSpPr>
          <p:spPr bwMode="auto">
            <a:xfrm>
              <a:off x="7315200" y="1170801"/>
              <a:ext cx="457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40S</a:t>
              </a:r>
            </a:p>
          </p:txBody>
        </p:sp>
        <p:sp>
          <p:nvSpPr>
            <p:cNvPr id="37909" name="TextBox 19"/>
            <p:cNvSpPr txBox="1">
              <a:spLocks noChangeArrowheads="1"/>
            </p:cNvSpPr>
            <p:nvPr/>
          </p:nvSpPr>
          <p:spPr bwMode="auto">
            <a:xfrm>
              <a:off x="5211300" y="1478279"/>
              <a:ext cx="1097280" cy="731520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(2) Ribosomal Recycling</a:t>
              </a:r>
            </a:p>
          </p:txBody>
        </p:sp>
        <p:sp>
          <p:nvSpPr>
            <p:cNvPr id="37910" name="Right Brace 20"/>
            <p:cNvSpPr>
              <a:spLocks/>
            </p:cNvSpPr>
            <p:nvPr/>
          </p:nvSpPr>
          <p:spPr bwMode="auto">
            <a:xfrm flipH="1">
              <a:off x="5105400" y="661793"/>
              <a:ext cx="205445" cy="6043807"/>
            </a:xfrm>
            <a:prstGeom prst="rightBrace">
              <a:avLst>
                <a:gd name="adj1" fmla="val 8308"/>
                <a:gd name="adj2" fmla="val 50000"/>
              </a:avLst>
            </a:prstGeom>
            <a:noFill/>
            <a:ln w="38100" algn="ctr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11" name="Oval 21"/>
            <p:cNvSpPr>
              <a:spLocks noChangeArrowheads="1"/>
            </p:cNvSpPr>
            <p:nvPr/>
          </p:nvSpPr>
          <p:spPr bwMode="auto">
            <a:xfrm>
              <a:off x="5863493" y="5326185"/>
              <a:ext cx="468922" cy="3048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12" name="TextBox 22"/>
            <p:cNvSpPr txBox="1">
              <a:spLocks noChangeArrowheads="1"/>
            </p:cNvSpPr>
            <p:nvPr/>
          </p:nvSpPr>
          <p:spPr bwMode="auto">
            <a:xfrm>
              <a:off x="5873635" y="5349630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itchFamily="34" charset="0"/>
                </a:rPr>
                <a:t>GDP</a:t>
              </a:r>
            </a:p>
          </p:txBody>
        </p:sp>
      </p:grpSp>
      <p:sp>
        <p:nvSpPr>
          <p:cNvPr id="37891" name="Rectangle 1"/>
          <p:cNvSpPr>
            <a:spLocks noGrp="1" noChangeArrowheads="1"/>
          </p:cNvSpPr>
          <p:nvPr/>
        </p:nvSpPr>
        <p:spPr bwMode="auto">
          <a:xfrm>
            <a:off x="152400" y="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Translation Termination: (2) Ribosomal Recycling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76200" y="1703487"/>
            <a:ext cx="470058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eRF3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undergoes GDP-GTP exchange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in order to induce a conformational change within the ribosome so as to facilitate the release of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eRF1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Upon the release of eRF1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Rli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loads on to the ribosome and, in so doing, displaces GTP-bound eRF3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Next, </a:t>
            </a:r>
            <a:r>
              <a:rPr lang="en-US" altLang="en-US" sz="18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Rli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facilitates the release of bound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mRNA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deacylated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from the ribosome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The release of mRNA and </a:t>
            </a:r>
            <a:r>
              <a:rPr lang="en-US" altLang="en-US" sz="1800" dirty="0" err="1"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finally triggers the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dissociation of ribosome into constituent 40s and 60s subunits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so that they can be recycled for another round of translation  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This marks the end of termination and the beginning of the first step of initiation—voila!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/>
        </p:nvSpPr>
        <p:spPr bwMode="auto">
          <a:xfrm>
            <a:off x="1143000" y="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mRNA Codon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grpSp>
        <p:nvGrpSpPr>
          <p:cNvPr id="5122" name="Group 17"/>
          <p:cNvGrpSpPr>
            <a:grpSpLocks/>
          </p:cNvGrpSpPr>
          <p:nvPr/>
        </p:nvGrpSpPr>
        <p:grpSpPr bwMode="auto">
          <a:xfrm>
            <a:off x="4702175" y="304800"/>
            <a:ext cx="4365625" cy="4495800"/>
            <a:chOff x="4626705" y="457200"/>
            <a:chExt cx="4364895" cy="4495800"/>
          </a:xfrm>
        </p:grpSpPr>
        <p:grpSp>
          <p:nvGrpSpPr>
            <p:cNvPr id="5125" name="Group 14"/>
            <p:cNvGrpSpPr>
              <a:grpSpLocks/>
            </p:cNvGrpSpPr>
            <p:nvPr/>
          </p:nvGrpSpPr>
          <p:grpSpPr bwMode="auto">
            <a:xfrm>
              <a:off x="4626705" y="457200"/>
              <a:ext cx="4364895" cy="4495800"/>
              <a:chOff x="4626705" y="457200"/>
              <a:chExt cx="4364895" cy="4495800"/>
            </a:xfrm>
          </p:grpSpPr>
          <p:pic>
            <p:nvPicPr>
              <p:cNvPr id="5129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8" t="17676" r="5946" b="4419"/>
              <a:stretch>
                <a:fillRect/>
              </a:stretch>
            </p:blipFill>
            <p:spPr bwMode="auto">
              <a:xfrm>
                <a:off x="5181600" y="457200"/>
                <a:ext cx="3810000" cy="449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0" name="TextBox 3"/>
              <p:cNvSpPr txBox="1">
                <a:spLocks noChangeArrowheads="1"/>
              </p:cNvSpPr>
              <p:nvPr/>
            </p:nvSpPr>
            <p:spPr bwMode="auto">
              <a:xfrm>
                <a:off x="4626705" y="614921"/>
                <a:ext cx="55015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</a:rPr>
                  <a:t>DNA</a:t>
                </a:r>
              </a:p>
            </p:txBody>
          </p:sp>
          <p:sp>
            <p:nvSpPr>
              <p:cNvPr id="5131" name="TextBox 5"/>
              <p:cNvSpPr txBox="1">
                <a:spLocks noChangeArrowheads="1"/>
              </p:cNvSpPr>
              <p:nvPr/>
            </p:nvSpPr>
            <p:spPr bwMode="auto">
              <a:xfrm>
                <a:off x="4626705" y="1927901"/>
                <a:ext cx="69923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</a:rPr>
                  <a:t>mRNA</a:t>
                </a:r>
              </a:p>
            </p:txBody>
          </p:sp>
          <p:sp>
            <p:nvSpPr>
              <p:cNvPr id="5132" name="TextBox 6"/>
              <p:cNvSpPr txBox="1">
                <a:spLocks noChangeArrowheads="1"/>
              </p:cNvSpPr>
              <p:nvPr/>
            </p:nvSpPr>
            <p:spPr bwMode="auto">
              <a:xfrm>
                <a:off x="4626705" y="4474305"/>
                <a:ext cx="118173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</a:rPr>
                  <a:t>Amino acids</a:t>
                </a:r>
              </a:p>
            </p:txBody>
          </p:sp>
          <p:sp>
            <p:nvSpPr>
              <p:cNvPr id="5133" name="TextBox 8"/>
              <p:cNvSpPr txBox="1">
                <a:spLocks noChangeArrowheads="1"/>
              </p:cNvSpPr>
              <p:nvPr/>
            </p:nvSpPr>
            <p:spPr bwMode="auto">
              <a:xfrm>
                <a:off x="5988211" y="2311392"/>
                <a:ext cx="352019" cy="449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9144" rIns="45720" bIns="9144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</a:p>
            </p:txBody>
          </p:sp>
          <p:sp>
            <p:nvSpPr>
              <p:cNvPr id="5134" name="TextBox 9"/>
              <p:cNvSpPr txBox="1">
                <a:spLocks noChangeArrowheads="1"/>
              </p:cNvSpPr>
              <p:nvPr/>
            </p:nvSpPr>
            <p:spPr bwMode="auto">
              <a:xfrm>
                <a:off x="6963510" y="2309445"/>
                <a:ext cx="352019" cy="449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9144" rIns="45720" bIns="9144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</a:p>
            </p:txBody>
          </p:sp>
          <p:sp>
            <p:nvSpPr>
              <p:cNvPr id="5135" name="TextBox 10"/>
              <p:cNvSpPr txBox="1">
                <a:spLocks noChangeArrowheads="1"/>
              </p:cNvSpPr>
              <p:nvPr/>
            </p:nvSpPr>
            <p:spPr bwMode="auto">
              <a:xfrm>
                <a:off x="5974116" y="4508031"/>
                <a:ext cx="380873" cy="26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9144" rIns="45720" bIns="9144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  <a:cs typeface="Arial" pitchFamily="34" charset="0"/>
                  </a:rPr>
                  <a:t>Met</a:t>
                </a:r>
              </a:p>
            </p:txBody>
          </p:sp>
          <p:sp>
            <p:nvSpPr>
              <p:cNvPr id="5136" name="TextBox 11"/>
              <p:cNvSpPr txBox="1">
                <a:spLocks noChangeArrowheads="1"/>
              </p:cNvSpPr>
              <p:nvPr/>
            </p:nvSpPr>
            <p:spPr bwMode="auto">
              <a:xfrm>
                <a:off x="6926512" y="4508031"/>
                <a:ext cx="390492" cy="26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9144" rIns="45720" bIns="9144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  <a:cs typeface="Arial" pitchFamily="34" charset="0"/>
                  </a:rPr>
                  <a:t>Leu</a:t>
                </a:r>
              </a:p>
            </p:txBody>
          </p:sp>
          <p:sp>
            <p:nvSpPr>
              <p:cNvPr id="5137" name="TextBox 12"/>
              <p:cNvSpPr txBox="1">
                <a:spLocks noChangeArrowheads="1"/>
              </p:cNvSpPr>
              <p:nvPr/>
            </p:nvSpPr>
            <p:spPr bwMode="auto">
              <a:xfrm>
                <a:off x="7909170" y="4508031"/>
                <a:ext cx="363241" cy="26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9144" rIns="45720" bIns="9144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  <a:cs typeface="Arial" pitchFamily="34" charset="0"/>
                  </a:rPr>
                  <a:t>Gly</a:t>
                </a:r>
              </a:p>
            </p:txBody>
          </p:sp>
          <p:sp>
            <p:nvSpPr>
              <p:cNvPr id="5138" name="Rounded Rectangle 13"/>
              <p:cNvSpPr>
                <a:spLocks noChangeArrowheads="1"/>
              </p:cNvSpPr>
              <p:nvPr/>
            </p:nvSpPr>
            <p:spPr bwMode="auto">
              <a:xfrm>
                <a:off x="5181600" y="2933700"/>
                <a:ext cx="914400" cy="2667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139" name="Rounded Rectangle 15"/>
              <p:cNvSpPr>
                <a:spLocks noChangeArrowheads="1"/>
              </p:cNvSpPr>
              <p:nvPr/>
            </p:nvSpPr>
            <p:spPr bwMode="auto">
              <a:xfrm>
                <a:off x="6301155" y="3276600"/>
                <a:ext cx="685800" cy="2667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140" name="Rounded Rectangle 16"/>
              <p:cNvSpPr>
                <a:spLocks noChangeArrowheads="1"/>
              </p:cNvSpPr>
              <p:nvPr/>
            </p:nvSpPr>
            <p:spPr bwMode="auto">
              <a:xfrm>
                <a:off x="7375770" y="3542325"/>
                <a:ext cx="517770" cy="9906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5126" name="TextBox 18"/>
            <p:cNvSpPr txBox="1">
              <a:spLocks noChangeArrowheads="1"/>
            </p:cNvSpPr>
            <p:nvPr/>
          </p:nvSpPr>
          <p:spPr bwMode="auto">
            <a:xfrm>
              <a:off x="6131878" y="313140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 Narrow" pitchFamily="34" charset="0"/>
                </a:rPr>
                <a:t>?</a:t>
              </a:r>
            </a:p>
          </p:txBody>
        </p:sp>
        <p:sp>
          <p:nvSpPr>
            <p:cNvPr id="5127" name="TextBox 19"/>
            <p:cNvSpPr txBox="1">
              <a:spLocks noChangeArrowheads="1"/>
            </p:cNvSpPr>
            <p:nvPr/>
          </p:nvSpPr>
          <p:spPr bwMode="auto">
            <a:xfrm>
              <a:off x="7097786" y="313140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 Narrow" pitchFamily="34" charset="0"/>
                </a:rPr>
                <a:t>?</a:t>
              </a:r>
            </a:p>
          </p:txBody>
        </p:sp>
        <p:sp>
          <p:nvSpPr>
            <p:cNvPr id="5128" name="TextBox 20"/>
            <p:cNvSpPr txBox="1">
              <a:spLocks noChangeArrowheads="1"/>
            </p:cNvSpPr>
            <p:nvPr/>
          </p:nvSpPr>
          <p:spPr bwMode="auto">
            <a:xfrm>
              <a:off x="8078621" y="313140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 Narrow" pitchFamily="34" charset="0"/>
                </a:rPr>
                <a:t>?</a:t>
              </a:r>
            </a:p>
          </p:txBody>
        </p:sp>
      </p:grp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" y="381000"/>
            <a:ext cx="89916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order to serve as the link between DNA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and proteins, mRNA harbors a 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“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code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form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its 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nucleotide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sequence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Such a code (or information) is divided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up into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continuous triplet of bases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(or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words) without any punctuations!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Each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triplet of bases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within the contiguous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mRNA sequence is called the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codon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sz="18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Since mRNA is comprised of only four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bases (A/C/G/U),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there is a total of 64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triplets or three-letter genetic codons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8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ie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there is a total of 64 possible variants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made up from 4 distinct letters arranged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3 different ways (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4</a:t>
            </a:r>
            <a:r>
              <a:rPr lang="en-US" altLang="en-US" sz="1800" baseline="30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3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= 64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How many unique 3-digit numerical codes can be obtained using all 10 numerical characters (0-9)?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10</a:t>
            </a:r>
            <a:r>
              <a:rPr lang="en-US" altLang="en-US" sz="1800" baseline="30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3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! How many 3-letter words are possible using all 26 alpha characters?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26</a:t>
            </a:r>
            <a:r>
              <a:rPr lang="en-US" altLang="en-US" sz="1800" baseline="30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3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!</a:t>
            </a:r>
            <a:endParaRPr lang="en-US" altLang="en-US" sz="18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Collectively,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64 codons constitute what has come to be known as the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genetic code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—it is essentially “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Genglish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made up of only 4-letter alphabet, 3-letter words, and 64 words!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Exercise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4.5c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990600" y="2590800"/>
            <a:ext cx="67818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positions and functions of the three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-binding sites in the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ribosome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Which base pairings account for wobble at the third codon–anticodon position?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Summarize the roles of initiation, elongation, and release factors in translation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How does the ribosome catalyze peptide bond formation?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How does the ribosome verify correct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–mRNA pairing?</a:t>
            </a: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87025"/>
            <a:ext cx="88392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Since a polypeptide chain is comprised of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20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amino </a:t>
            </a: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acids, each residue can be specified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by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more </a:t>
            </a: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than one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codon (except for Met and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Trp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)—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ie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genetic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code is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degenerate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!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the 64 codons,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only 61 encode amino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cids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—the other three serve as “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nonsense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or “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stop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codons in that they do not specify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 amino acid but rather signal the end of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polypeptide chain when encountered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by the ribosomal translational machinery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On the other hand, the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AUG codon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serves as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 a “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start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codon or “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translation initiation site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(TIS)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for the synthesis of a polypeptide chain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Multiple codons specifying a unique amino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acid usually only differ at their third base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(the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site of codon degeneracy)—such “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nonrandom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nature of the genetic code is evidence that it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must have evolved to minimize the deleterious effects of mutations!   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How is the genetic code in the form of a contiguous trinucleotide sequence within mRNA decoded into amino acids vis-à-vis the synthesis of a polypeptide chain? Enter 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! </a:t>
            </a: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2245" r="31923" b="2519"/>
          <a:stretch>
            <a:fillRect/>
          </a:stretch>
        </p:blipFill>
        <p:spPr bwMode="auto">
          <a:xfrm>
            <a:off x="4343400" y="381000"/>
            <a:ext cx="472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6815384" y="1549400"/>
            <a:ext cx="797243" cy="4381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778433" y="1549400"/>
            <a:ext cx="797243" cy="21907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782598" y="1768475"/>
            <a:ext cx="797243" cy="21907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67702" y="4112764"/>
            <a:ext cx="797243" cy="21907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6146" name="Rectangle 4"/>
          <p:cNvSpPr>
            <a:spLocks noGrp="1" noChangeArrowheads="1"/>
          </p:cNvSpPr>
          <p:nvPr/>
        </p:nvSpPr>
        <p:spPr bwMode="auto">
          <a:xfrm>
            <a:off x="152400" y="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Codon Degeneracy and </a:t>
            </a:r>
            <a:r>
              <a:rPr lang="en-US" altLang="en-US" sz="2400" b="1" dirty="0" err="1" smtClean="0">
                <a:solidFill>
                  <a:srgbClr val="FF6D09"/>
                </a:solidFill>
                <a:latin typeface="Arial" pitchFamily="34" charset="0"/>
              </a:rPr>
              <a:t>Nonrandomness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2"/>
          <p:cNvGrpSpPr>
            <a:grpSpLocks/>
          </p:cNvGrpSpPr>
          <p:nvPr/>
        </p:nvGrpSpPr>
        <p:grpSpPr bwMode="auto">
          <a:xfrm>
            <a:off x="6083299" y="4419600"/>
            <a:ext cx="2780040" cy="2249488"/>
            <a:chOff x="6082824" y="4419600"/>
            <a:chExt cx="2780306" cy="22488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3" t="4012" r="3635" b="5550"/>
            <a:stretch/>
          </p:blipFill>
          <p:spPr>
            <a:xfrm>
              <a:off x="6082824" y="4419600"/>
              <a:ext cx="2312354" cy="2248878"/>
            </a:xfrm>
            <a:prstGeom prst="rect">
              <a:avLst/>
            </a:prstGeom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sp>
          <p:nvSpPr>
            <p:cNvPr id="7190" name="TextBox 13"/>
            <p:cNvSpPr txBox="1">
              <a:spLocks noChangeArrowheads="1"/>
            </p:cNvSpPr>
            <p:nvPr/>
          </p:nvSpPr>
          <p:spPr bwMode="auto">
            <a:xfrm>
              <a:off x="7772085" y="6019800"/>
              <a:ext cx="10910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Clover leaf</a:t>
              </a:r>
              <a:endParaRPr lang="en-US" altLang="en-U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pic>
        <p:nvPicPr>
          <p:cNvPr id="7174" name="Picture 2" descr="voet4_fig_2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7"/>
          <a:stretch>
            <a:fillRect/>
          </a:stretch>
        </p:blipFill>
        <p:spPr bwMode="auto">
          <a:xfrm>
            <a:off x="5486855" y="152400"/>
            <a:ext cx="3504745" cy="39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7548876" y="1510048"/>
            <a:ext cx="864227" cy="52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 Narrow" pitchFamily="34" charset="0"/>
              </a:rPr>
              <a:t>Acceptor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 Narrow" pitchFamily="34" charset="0"/>
              </a:rPr>
              <a:t>stem</a:t>
            </a:r>
          </a:p>
        </p:txBody>
      </p:sp>
      <p:sp>
        <p:nvSpPr>
          <p:cNvPr id="7177" name="Right Brace 10"/>
          <p:cNvSpPr>
            <a:spLocks/>
          </p:cNvSpPr>
          <p:nvPr/>
        </p:nvSpPr>
        <p:spPr bwMode="auto">
          <a:xfrm>
            <a:off x="7459983" y="1319202"/>
            <a:ext cx="190475" cy="921673"/>
          </a:xfrm>
          <a:prstGeom prst="rightBrace">
            <a:avLst>
              <a:gd name="adj1" fmla="val 833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1"/>
          <p:cNvGrpSpPr/>
          <p:nvPr/>
        </p:nvGrpSpPr>
        <p:grpSpPr>
          <a:xfrm>
            <a:off x="5769216" y="2981467"/>
            <a:ext cx="1030173" cy="921673"/>
            <a:chOff x="5769216" y="2981467"/>
            <a:chExt cx="1030173" cy="921673"/>
          </a:xfrm>
        </p:grpSpPr>
        <p:sp>
          <p:nvSpPr>
            <p:cNvPr id="7175" name="TextBox 8"/>
            <p:cNvSpPr txBox="1">
              <a:spLocks noChangeArrowheads="1"/>
            </p:cNvSpPr>
            <p:nvPr/>
          </p:nvSpPr>
          <p:spPr bwMode="auto">
            <a:xfrm>
              <a:off x="5769216" y="3158130"/>
              <a:ext cx="953983" cy="52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 Narrow" pitchFamily="34" charset="0"/>
                </a:rPr>
                <a:t>Anticodon 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 Narrow" pitchFamily="34" charset="0"/>
                </a:rPr>
                <a:t>arm</a:t>
              </a:r>
            </a:p>
          </p:txBody>
        </p:sp>
        <p:sp>
          <p:nvSpPr>
            <p:cNvPr id="7178" name="Right Brace 11"/>
            <p:cNvSpPr>
              <a:spLocks/>
            </p:cNvSpPr>
            <p:nvPr/>
          </p:nvSpPr>
          <p:spPr bwMode="auto">
            <a:xfrm flipH="1">
              <a:off x="6570819" y="2981467"/>
              <a:ext cx="228570" cy="921673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179" name="Right Brace 12"/>
          <p:cNvSpPr>
            <a:spLocks/>
          </p:cNvSpPr>
          <p:nvPr/>
        </p:nvSpPr>
        <p:spPr bwMode="auto">
          <a:xfrm>
            <a:off x="7682689" y="190180"/>
            <a:ext cx="190475" cy="921673"/>
          </a:xfrm>
          <a:prstGeom prst="rightBrace">
            <a:avLst>
              <a:gd name="adj1" fmla="val 833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TextBox 15"/>
          <p:cNvSpPr txBox="1">
            <a:spLocks noChangeArrowheads="1"/>
          </p:cNvSpPr>
          <p:nvPr/>
        </p:nvSpPr>
        <p:spPr bwMode="auto">
          <a:xfrm>
            <a:off x="5486854" y="956941"/>
            <a:ext cx="606177" cy="3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tRNA</a:t>
            </a:r>
            <a:endParaRPr lang="en-US" altLang="en-US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7181" name="Straight Connector 19"/>
          <p:cNvCxnSpPr>
            <a:cxnSpLocks noChangeShapeType="1"/>
          </p:cNvCxnSpPr>
          <p:nvPr/>
        </p:nvCxnSpPr>
        <p:spPr bwMode="auto">
          <a:xfrm>
            <a:off x="5486846" y="4298950"/>
            <a:ext cx="3428554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2" name="TextBox 24"/>
          <p:cNvSpPr txBox="1">
            <a:spLocks noChangeArrowheads="1"/>
          </p:cNvSpPr>
          <p:nvPr/>
        </p:nvSpPr>
        <p:spPr bwMode="auto">
          <a:xfrm>
            <a:off x="7682689" y="2618892"/>
            <a:ext cx="479556" cy="2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7030A0"/>
                </a:solidFill>
                <a:latin typeface="Arial Narrow" pitchFamily="34" charset="0"/>
              </a:rPr>
              <a:t>stem</a:t>
            </a:r>
          </a:p>
        </p:txBody>
      </p:sp>
      <p:sp>
        <p:nvSpPr>
          <p:cNvPr id="7183" name="TextBox 25"/>
          <p:cNvSpPr txBox="1">
            <a:spLocks noChangeArrowheads="1"/>
          </p:cNvSpPr>
          <p:nvPr/>
        </p:nvSpPr>
        <p:spPr bwMode="auto">
          <a:xfrm>
            <a:off x="8299296" y="2480376"/>
            <a:ext cx="450705" cy="2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7030A0"/>
                </a:solidFill>
                <a:latin typeface="Arial Narrow" pitchFamily="34" charset="0"/>
              </a:rPr>
              <a:t>loop</a:t>
            </a:r>
          </a:p>
        </p:txBody>
      </p:sp>
      <p:sp>
        <p:nvSpPr>
          <p:cNvPr id="7184" name="TextBox 26"/>
          <p:cNvSpPr txBox="1">
            <a:spLocks noChangeArrowheads="1"/>
          </p:cNvSpPr>
          <p:nvPr/>
        </p:nvSpPr>
        <p:spPr bwMode="auto">
          <a:xfrm>
            <a:off x="5734700" y="2447828"/>
            <a:ext cx="450705" cy="2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7030A0"/>
                </a:solidFill>
                <a:latin typeface="Arial Narrow" pitchFamily="34" charset="0"/>
              </a:rPr>
              <a:t>loop</a:t>
            </a:r>
          </a:p>
        </p:txBody>
      </p:sp>
      <p:sp>
        <p:nvSpPr>
          <p:cNvPr id="7185" name="TextBox 27"/>
          <p:cNvSpPr txBox="1">
            <a:spLocks noChangeArrowheads="1"/>
          </p:cNvSpPr>
          <p:nvPr/>
        </p:nvSpPr>
        <p:spPr bwMode="auto">
          <a:xfrm>
            <a:off x="6970207" y="3376626"/>
            <a:ext cx="450705" cy="2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7030A0"/>
                </a:solidFill>
                <a:latin typeface="Arial Narrow" pitchFamily="34" charset="0"/>
              </a:rPr>
              <a:t>loop</a:t>
            </a:r>
          </a:p>
        </p:txBody>
      </p:sp>
      <p:sp>
        <p:nvSpPr>
          <p:cNvPr id="7186" name="TextBox 28"/>
          <p:cNvSpPr txBox="1">
            <a:spLocks noChangeArrowheads="1"/>
          </p:cNvSpPr>
          <p:nvPr/>
        </p:nvSpPr>
        <p:spPr bwMode="auto">
          <a:xfrm>
            <a:off x="6664406" y="2914181"/>
            <a:ext cx="479556" cy="2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7030A0"/>
                </a:solidFill>
                <a:latin typeface="Arial Narrow" pitchFamily="34" charset="0"/>
              </a:rPr>
              <a:t>stem</a:t>
            </a:r>
          </a:p>
        </p:txBody>
      </p:sp>
      <p:sp>
        <p:nvSpPr>
          <p:cNvPr id="7187" name="TextBox 29"/>
          <p:cNvSpPr txBox="1">
            <a:spLocks noChangeArrowheads="1"/>
          </p:cNvSpPr>
          <p:nvPr/>
        </p:nvSpPr>
        <p:spPr bwMode="auto">
          <a:xfrm>
            <a:off x="6313789" y="2243499"/>
            <a:ext cx="479556" cy="2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7030A0"/>
                </a:solidFill>
                <a:latin typeface="Arial Narrow" pitchFamily="34" charset="0"/>
              </a:rPr>
              <a:t>stem</a:t>
            </a:r>
          </a:p>
        </p:txBody>
      </p:sp>
      <p:sp>
        <p:nvSpPr>
          <p:cNvPr id="7188" name="TextBox 30"/>
          <p:cNvSpPr txBox="1">
            <a:spLocks noChangeArrowheads="1"/>
          </p:cNvSpPr>
          <p:nvPr/>
        </p:nvSpPr>
        <p:spPr bwMode="auto">
          <a:xfrm>
            <a:off x="6664406" y="1752789"/>
            <a:ext cx="479556" cy="2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7030A0"/>
                </a:solidFill>
                <a:latin typeface="Arial Narrow" pitchFamily="34" charset="0"/>
              </a:rPr>
              <a:t>stem</a:t>
            </a:r>
          </a:p>
        </p:txBody>
      </p:sp>
      <p:sp>
        <p:nvSpPr>
          <p:cNvPr id="7172" name="Rectangle 4"/>
          <p:cNvSpPr>
            <a:spLocks noGrp="1" noChangeArrowheads="1"/>
          </p:cNvSpPr>
          <p:nvPr/>
        </p:nvSpPr>
        <p:spPr bwMode="auto">
          <a:xfrm>
            <a:off x="2133600" y="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tRNA: 2D Cloverleaf Form 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95491"/>
            <a:ext cx="5486846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is the missing link between mRNA and protein synthesis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is a polymer (~ 80nt long) comprised </a:t>
            </a:r>
          </a:p>
          <a:p>
            <a:pPr marL="171450" indent="0">
              <a:spcBef>
                <a:spcPts val="0"/>
              </a:spcBef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three stem-loops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and a solo stem called the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acceptor stem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—such structural motifs impart upon </a:t>
            </a:r>
            <a:r>
              <a:rPr lang="en-US" altLang="en-US" sz="18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the so-called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cloverleaf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form @ secondary structural level!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One of the three stem-loops within 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harbors a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trinucleotide sequence that is complimentary to one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the mRNA codons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—such a complimentary triplet </a:t>
            </a:r>
          </a:p>
          <a:p>
            <a:pPr marL="171450" indent="0">
              <a:spcBef>
                <a:spcPts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bases within </a:t>
            </a:r>
            <a:r>
              <a:rPr lang="en-US" altLang="en-US" sz="18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is referred to as the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anticodon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”, and the corresponding stem-loop the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anticodon arm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On the other hand,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3’-OH end of the acceptor stem of 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covalently attaches via an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ester linkage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to one of the 20 amino acids in a highly specific manner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For each of the 20 amino acids,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there exists at least one cognate 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harboring an anticodon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to match the corresponding codon in mRNA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26544" y="727029"/>
            <a:ext cx="1875095" cy="533535"/>
            <a:chOff x="7126544" y="727029"/>
            <a:chExt cx="1875095" cy="533535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7126544" y="727029"/>
              <a:ext cx="837027" cy="533535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64" charset="0"/>
              </a:endParaRPr>
            </a:p>
          </p:txBody>
        </p:sp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7898452" y="839907"/>
              <a:ext cx="11031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latin typeface="Arial Narrow" pitchFamily="34" charset="0"/>
                </a:rPr>
                <a:t>Ester linkage</a:t>
              </a:r>
              <a:endParaRPr lang="en-US" altLang="en-US" sz="14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/>
        </p:nvSpPr>
        <p:spPr bwMode="auto">
          <a:xfrm>
            <a:off x="2362200" y="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tRNA: 3D L-Shaped Form 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pic>
        <p:nvPicPr>
          <p:cNvPr id="8195" name="Picture 2" descr="voet4_fig_27_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3"/>
          <a:stretch>
            <a:fillRect/>
          </a:stretch>
        </p:blipFill>
        <p:spPr bwMode="auto">
          <a:xfrm>
            <a:off x="263525" y="649288"/>
            <a:ext cx="3775075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5380672"/>
            <a:ext cx="8382000" cy="145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various secondary structural motifs constituting the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2D cloverleaf form 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fold into a complex 3D structure resembling the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letter L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—such 3D shape is stabilized by extensive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stacking interactions 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as well as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non-Watson-Crick base pairing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between bases in various stems  </a:t>
            </a:r>
            <a:endParaRPr lang="en-US" altLang="en-US" sz="16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3D structure of 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is central to driving a specific pairing between an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amino acid (aa)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and a 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in what is called the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aminoacyl-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(aa-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—vide infra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685800" y="357188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2D Structure of a Typical </a:t>
            </a:r>
            <a:r>
              <a:rPr lang="en-US" alt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tRNA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91000" y="392668"/>
            <a:ext cx="4768850" cy="5017532"/>
            <a:chOff x="4191000" y="392668"/>
            <a:chExt cx="4768850" cy="5017532"/>
          </a:xfrm>
        </p:grpSpPr>
        <p:pic>
          <p:nvPicPr>
            <p:cNvPr id="8196" name="Picture 2" descr="voet4_fig_27_05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11"/>
            <a:stretch>
              <a:fillRect/>
            </a:stretch>
          </p:blipFill>
          <p:spPr bwMode="auto">
            <a:xfrm>
              <a:off x="4800600" y="819150"/>
              <a:ext cx="4159250" cy="459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TextBox 9"/>
            <p:cNvSpPr txBox="1">
              <a:spLocks noChangeArrowheads="1"/>
            </p:cNvSpPr>
            <p:nvPr/>
          </p:nvSpPr>
          <p:spPr bwMode="auto">
            <a:xfrm>
              <a:off x="4800600" y="392668"/>
              <a:ext cx="312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3D Structure of a Typical </a:t>
              </a:r>
              <a:r>
                <a:rPr lang="en-US" altLang="en-US" sz="1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tRNA</a:t>
              </a:r>
              <a:r>
                <a:rPr lang="en-US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 </a:t>
              </a:r>
            </a:p>
          </p:txBody>
        </p:sp>
        <p:cxnSp>
          <p:nvCxnSpPr>
            <p:cNvPr id="8200" name="Straight Arrow Connector 2"/>
            <p:cNvCxnSpPr>
              <a:cxnSpLocks noChangeShapeType="1"/>
            </p:cNvCxnSpPr>
            <p:nvPr/>
          </p:nvCxnSpPr>
          <p:spPr bwMode="auto">
            <a:xfrm>
              <a:off x="4191000" y="3049588"/>
              <a:ext cx="7620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743" r="15640" b="55023"/>
          <a:stretch/>
        </p:blipFill>
        <p:spPr bwMode="auto">
          <a:xfrm>
            <a:off x="158750" y="523014"/>
            <a:ext cx="5632450" cy="276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Grp="1" noChangeArrowheads="1"/>
          </p:cNvSpPr>
          <p:nvPr/>
        </p:nvSpPr>
        <p:spPr bwMode="auto">
          <a:xfrm>
            <a:off x="1524000" y="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</a:rPr>
              <a:t>tRNA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: Translation of mRNA Codons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10188" y="1894613"/>
            <a:ext cx="557212" cy="449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1"/>
          <p:cNvGrpSpPr/>
          <p:nvPr/>
        </p:nvGrpSpPr>
        <p:grpSpPr>
          <a:xfrm>
            <a:off x="119745" y="3266213"/>
            <a:ext cx="5519055" cy="3515587"/>
            <a:chOff x="119745" y="3266213"/>
            <a:chExt cx="5519055" cy="3515587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t="45038" r="22460"/>
            <a:stretch/>
          </p:blipFill>
          <p:spPr bwMode="auto">
            <a:xfrm>
              <a:off x="119745" y="3266213"/>
              <a:ext cx="5168537" cy="351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814888" y="5899876"/>
              <a:ext cx="823912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mRNA</a:t>
              </a:r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638800" y="2659063"/>
            <a:ext cx="3429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mRNA codons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do 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not directly interact with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their 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corresponding amino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acids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Rather,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specific 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—carrying 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cognate amino acid—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base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pairs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via its anticodon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with </a:t>
            </a:r>
            <a:r>
              <a:rPr lang="en-US" altLang="en-US" sz="18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 corresponding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mRNA codon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so doing, 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tRNAs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transfer or transport their cognate amino acids to a nascent polypeptide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chain guided by the ribosomal translational machinery   </a:t>
            </a:r>
            <a:endParaRPr lang="en-US" altLang="en-US" sz="18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/>
          <p:cNvSpPr txBox="1">
            <a:spLocks noChangeArrowheads="1"/>
          </p:cNvSpPr>
          <p:nvPr/>
        </p:nvSpPr>
        <p:spPr bwMode="auto">
          <a:xfrm>
            <a:off x="5715000" y="550545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Arial Narrow" pitchFamily="34" charset="0"/>
              </a:rPr>
              <a:t>Aminoacyl-</a:t>
            </a:r>
            <a:r>
              <a:rPr lang="en-US" altLang="en-US" sz="1800" b="1" u="sng" dirty="0" err="1">
                <a:latin typeface="Arial Narrow" pitchFamily="34" charset="0"/>
              </a:rPr>
              <a:t>tRNA</a:t>
            </a:r>
            <a:r>
              <a:rPr lang="en-US" altLang="en-US" sz="1800" b="1" u="sng" dirty="0">
                <a:latin typeface="Arial Narrow" pitchFamily="34" charset="0"/>
              </a:rPr>
              <a:t> (aa-</a:t>
            </a:r>
            <a:r>
              <a:rPr lang="en-US" altLang="en-US" sz="1800" b="1" u="sng" dirty="0" err="1">
                <a:latin typeface="Arial Narrow" pitchFamily="34" charset="0"/>
              </a:rPr>
              <a:t>tRNA</a:t>
            </a:r>
            <a:r>
              <a:rPr lang="en-US" altLang="en-US" sz="1800" b="1" u="sng" dirty="0">
                <a:latin typeface="Arial Narrow" pitchFamily="34" charset="0"/>
              </a:rPr>
              <a:t>)—</a:t>
            </a:r>
            <a:r>
              <a:rPr lang="en-US" altLang="en-US" sz="1800" b="1" u="sng" dirty="0" err="1">
                <a:latin typeface="Arial Narrow" pitchFamily="34" charset="0"/>
              </a:rPr>
              <a:t>eg</a:t>
            </a:r>
            <a:r>
              <a:rPr lang="en-US" altLang="en-US" sz="1800" b="1" u="sng" dirty="0">
                <a:latin typeface="Arial Narrow" pitchFamily="34" charset="0"/>
              </a:rPr>
              <a:t>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altLang="en-US" sz="1800" dirty="0" err="1">
                <a:solidFill>
                  <a:srgbClr val="00B0F0"/>
                </a:solidFill>
                <a:latin typeface="Arial Narrow" pitchFamily="34" charset="0"/>
              </a:rPr>
              <a:t>A</a:t>
            </a:r>
            <a:r>
              <a:rPr lang="en-US" altLang="en-US" sz="1800" dirty="0" err="1" smtClean="0">
                <a:solidFill>
                  <a:srgbClr val="00B0F0"/>
                </a:solidFill>
                <a:latin typeface="Arial Narrow" pitchFamily="34" charset="0"/>
              </a:rPr>
              <a:t>rginyl-tRNA</a:t>
            </a:r>
            <a:r>
              <a:rPr lang="en-US" altLang="en-US" sz="1800" dirty="0" smtClean="0">
                <a:solidFill>
                  <a:srgbClr val="00B0F0"/>
                </a:solidFill>
                <a:latin typeface="Arial Narrow" pitchFamily="34" charset="0"/>
              </a:rPr>
              <a:t> 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rgbClr val="00B0F0"/>
                </a:solidFill>
                <a:latin typeface="Arial Narrow" pitchFamily="34" charset="0"/>
              </a:rPr>
              <a:t>Glutaminyl-tRNA</a:t>
            </a:r>
            <a:r>
              <a:rPr lang="en-US" altLang="en-US" sz="1800" dirty="0" smtClean="0">
                <a:solidFill>
                  <a:srgbClr val="00B0F0"/>
                </a:solidFill>
                <a:latin typeface="Arial Narrow" pitchFamily="34" charset="0"/>
              </a:rPr>
              <a:t>  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rgbClr val="00B0F0"/>
                </a:solidFill>
                <a:latin typeface="Arial Narrow" pitchFamily="34" charset="0"/>
              </a:rPr>
              <a:t>Tryptophanyl-tRNA</a:t>
            </a:r>
            <a:endParaRPr lang="en-US" altLang="en-US" sz="1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36384" y="457200"/>
            <a:ext cx="3931416" cy="4724400"/>
            <a:chOff x="4824412" y="533400"/>
            <a:chExt cx="3931416" cy="4724400"/>
          </a:xfrm>
        </p:grpSpPr>
        <p:pic>
          <p:nvPicPr>
            <p:cNvPr id="10246" name="Picture 2" descr="voet4_fig_27_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59"/>
            <a:stretch>
              <a:fillRect/>
            </a:stretch>
          </p:blipFill>
          <p:spPr bwMode="auto">
            <a:xfrm>
              <a:off x="4824412" y="533400"/>
              <a:ext cx="3931416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Box 9"/>
            <p:cNvSpPr txBox="1">
              <a:spLocks noChangeArrowheads="1"/>
            </p:cNvSpPr>
            <p:nvPr/>
          </p:nvSpPr>
          <p:spPr bwMode="auto">
            <a:xfrm>
              <a:off x="7823310" y="4208580"/>
              <a:ext cx="4824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Arial Narrow" pitchFamily="34" charset="0"/>
                </a:rPr>
                <a:t>aa</a:t>
              </a:r>
              <a:endParaRPr lang="en-US" altLang="en-US" sz="1800" b="1" dirty="0">
                <a:latin typeface="Arial Narrow" pitchFamily="34" charset="0"/>
              </a:endParaRPr>
            </a:p>
          </p:txBody>
        </p:sp>
        <p:sp>
          <p:nvSpPr>
            <p:cNvPr id="10248" name="Right Brace 10"/>
            <p:cNvSpPr>
              <a:spLocks/>
            </p:cNvSpPr>
            <p:nvPr/>
          </p:nvSpPr>
          <p:spPr bwMode="auto">
            <a:xfrm>
              <a:off x="7567375" y="3695132"/>
              <a:ext cx="304774" cy="1410268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244" name="Rectangle 4"/>
          <p:cNvSpPr>
            <a:spLocks noGrp="1" noChangeArrowheads="1"/>
          </p:cNvSpPr>
          <p:nvPr/>
        </p:nvSpPr>
        <p:spPr bwMode="auto">
          <a:xfrm>
            <a:off x="2133600" y="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tRNA: Aminoacyl-tRNA (aa-tRNA)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6690108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covalent attachment or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esterification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of a</a:t>
            </a: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 err="1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with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 specific amino acid (aa) for which it harbors </a:t>
            </a: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anticodon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generates the corresponding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aminoacyl-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(aa-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</a:t>
            </a:r>
          </a:p>
          <a:p>
            <a:pPr marL="0" indent="171450">
              <a:spcBef>
                <a:spcPts val="0"/>
              </a:spcBef>
              <a:buFontTx/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conjugate in a process referred to as “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aminoacylation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How should the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attached to the following amino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acids be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nomenclatured</a:t>
            </a: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(or named)? </a:t>
            </a:r>
            <a:r>
              <a:rPr lang="en-US" altLang="en-US" sz="1700" dirty="0" err="1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Arg</a:t>
            </a:r>
            <a:r>
              <a:rPr lang="en-US" altLang="en-US" sz="17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</a:t>
            </a:r>
            <a:r>
              <a:rPr lang="en-US" altLang="en-US" sz="1700" dirty="0" err="1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Glu</a:t>
            </a:r>
            <a:r>
              <a:rPr lang="en-US" altLang="en-US" sz="17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and </a:t>
            </a:r>
            <a:r>
              <a:rPr lang="en-US" altLang="en-US" sz="1700" dirty="0" err="1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Trp</a:t>
            </a:r>
            <a:endParaRPr lang="en-US" altLang="en-US" sz="1700" dirty="0" smtClean="0">
              <a:solidFill>
                <a:srgbClr val="00B0F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On the other hand,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cognates for corresponding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amino acids are usually post-superscripted with the </a:t>
            </a: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three-letter amino acid code—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 err="1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baseline="30000" dirty="0" err="1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Arg</a:t>
            </a:r>
            <a:r>
              <a:rPr lang="en-US" altLang="en-US" sz="17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</a:t>
            </a:r>
            <a:r>
              <a:rPr lang="en-US" altLang="en-US" sz="1700" dirty="0" err="1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baseline="30000" dirty="0" err="1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Glu</a:t>
            </a:r>
            <a:r>
              <a:rPr lang="en-US" altLang="en-US" sz="17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</a:t>
            </a:r>
            <a:r>
              <a:rPr lang="en-US" altLang="en-US" sz="1700" dirty="0" err="1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baseline="30000" dirty="0" err="1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Trp</a:t>
            </a:r>
            <a:r>
              <a:rPr lang="en-US" altLang="en-US" sz="1700" dirty="0" smtClean="0">
                <a:solidFill>
                  <a:srgbClr val="00B0F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What is the difference between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baseline="300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Arg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and </a:t>
            </a:r>
            <a:r>
              <a:rPr lang="en-US" altLang="en-US" sz="1700" dirty="0" err="1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rginyl-tRNA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?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baseline="300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Arg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is the uncharged (free)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that has the capacity to bind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Arg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whereas </a:t>
            </a:r>
            <a:r>
              <a:rPr lang="en-US" altLang="en-US" sz="1700" dirty="0" err="1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rginyl-tRNA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is the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baseline="300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Arg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in which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Arg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is covalently attached to its 3’-OH group—strictly,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Arginyl-tRNA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should be written as “</a:t>
            </a:r>
            <a:r>
              <a:rPr lang="en-US" altLang="en-US" sz="17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rginyl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- 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baseline="300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</a:t>
            </a:r>
            <a:r>
              <a:rPr lang="en-US" altLang="en-US" sz="1700" baseline="300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    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Each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aa-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conjugate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enables amino acid to </a:t>
            </a: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be added to a nascent polypeptide chain within the ribosomal translational machinery in an ordered manner as specified by the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mRNA codon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How is the synthesis of aa-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directed to ensure that only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he correct amino acid attaches to a specific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harboring </a:t>
            </a:r>
          </a:p>
          <a:p>
            <a:pPr marL="0" indent="171450">
              <a:spcBef>
                <a:spcPts val="0"/>
              </a:spcBef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its anticodon? Enter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aminoacyl-</a:t>
            </a:r>
            <a:r>
              <a:rPr lang="en-US" altLang="en-US" sz="17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tRNA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synthetase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aaRS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4972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32668</TotalTime>
  <Words>4156</Words>
  <Application>Microsoft Office PowerPoint</Application>
  <PresentationFormat>On-screen Show (4:3)</PresentationFormat>
  <Paragraphs>634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Narrow</vt:lpstr>
      <vt:lpstr>Calibri</vt:lpstr>
      <vt:lpstr>Cambria</vt:lpstr>
      <vt:lpstr>Symbol</vt:lpstr>
      <vt:lpstr>Times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</dc:title>
  <dc:creator>Voet et al.</dc:creator>
  <cp:lastModifiedBy>Ad</cp:lastModifiedBy>
  <cp:revision>1016</cp:revision>
  <cp:lastPrinted>2015-12-10T22:04:21Z</cp:lastPrinted>
  <dcterms:created xsi:type="dcterms:W3CDTF">2002-12-24T01:08:46Z</dcterms:created>
  <dcterms:modified xsi:type="dcterms:W3CDTF">2019-03-22T20:45:34Z</dcterms:modified>
</cp:coreProperties>
</file>