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5"/>
  </p:notesMasterIdLst>
  <p:sldIdLst>
    <p:sldId id="448" r:id="rId2"/>
    <p:sldId id="432" r:id="rId3"/>
    <p:sldId id="433" r:id="rId4"/>
    <p:sldId id="434" r:id="rId5"/>
    <p:sldId id="435" r:id="rId6"/>
    <p:sldId id="436" r:id="rId7"/>
    <p:sldId id="437" r:id="rId8"/>
    <p:sldId id="438" r:id="rId9"/>
    <p:sldId id="439" r:id="rId10"/>
    <p:sldId id="440" r:id="rId11"/>
    <p:sldId id="446" r:id="rId12"/>
    <p:sldId id="447" r:id="rId13"/>
    <p:sldId id="441" r:id="rId14"/>
    <p:sldId id="442" r:id="rId15"/>
    <p:sldId id="445" r:id="rId16"/>
    <p:sldId id="421" r:id="rId17"/>
    <p:sldId id="422" r:id="rId18"/>
    <p:sldId id="423" r:id="rId19"/>
    <p:sldId id="424" r:id="rId20"/>
    <p:sldId id="425" r:id="rId21"/>
    <p:sldId id="426" r:id="rId22"/>
    <p:sldId id="427" r:id="rId23"/>
    <p:sldId id="428" r:id="rId24"/>
    <p:sldId id="429" r:id="rId25"/>
    <p:sldId id="430" r:id="rId26"/>
    <p:sldId id="431" r:id="rId27"/>
    <p:sldId id="327" r:id="rId28"/>
    <p:sldId id="314" r:id="rId29"/>
    <p:sldId id="382" r:id="rId30"/>
    <p:sldId id="419" r:id="rId31"/>
    <p:sldId id="384" r:id="rId32"/>
    <p:sldId id="386" r:id="rId33"/>
    <p:sldId id="398" r:id="rId34"/>
    <p:sldId id="388" r:id="rId35"/>
    <p:sldId id="403" r:id="rId36"/>
    <p:sldId id="420" r:id="rId37"/>
    <p:sldId id="390" r:id="rId38"/>
    <p:sldId id="404" r:id="rId39"/>
    <p:sldId id="406" r:id="rId40"/>
    <p:sldId id="411" r:id="rId41"/>
    <p:sldId id="409" r:id="rId42"/>
    <p:sldId id="410" r:id="rId43"/>
    <p:sldId id="319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009900"/>
    <a:srgbClr val="008000"/>
    <a:srgbClr val="427037"/>
    <a:srgbClr val="CC6600"/>
    <a:srgbClr val="1D5629"/>
    <a:srgbClr val="EDE5AC"/>
    <a:srgbClr val="72A1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0401" autoAdjust="0"/>
    <p:restoredTop sz="90909" autoAdjust="0"/>
  </p:normalViewPr>
  <p:slideViewPr>
    <p:cSldViewPr>
      <p:cViewPr varScale="1">
        <p:scale>
          <a:sx n="107" d="100"/>
          <a:sy n="107" d="100"/>
        </p:scale>
        <p:origin x="171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charset="0"/>
              </a:defRPr>
            </a:lvl1pPr>
          </a:lstStyle>
          <a:p>
            <a:pPr>
              <a:defRPr/>
            </a:pPr>
            <a:fld id="{E050FD31-5071-4352-89E5-B31DF9DE00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9726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DC40B2AF-A9E7-4069-9AA8-E80A7EEA0540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9981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88F023B8-6B68-43C2-986C-CDE1EC8B3B2E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9323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8EEC7EF0-C6DA-430E-939E-CE2CEA3990E6}" type="slidenum">
              <a:rPr lang="en-US" altLang="en-US" smtClean="0"/>
              <a:pPr>
                <a:spcBef>
                  <a:spcPct val="0"/>
                </a:spcBef>
              </a:pPr>
              <a:t>14</a:t>
            </a:fld>
            <a:endParaRPr lang="en-US" alt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5777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CB9EE17E-D9CA-44DA-A2B8-9DD0CECA95A9}" type="slidenum">
              <a:rPr lang="en-US" altLang="en-US" smtClean="0"/>
              <a:pPr>
                <a:spcBef>
                  <a:spcPct val="0"/>
                </a:spcBef>
              </a:pPr>
              <a:t>18</a:t>
            </a:fld>
            <a:endParaRPr lang="en-US" alt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6850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001E5C5B-845F-42D5-87EF-564703EC0522}" type="slidenum">
              <a:rPr lang="en-US" altLang="en-US" smtClean="0"/>
              <a:pPr>
                <a:spcBef>
                  <a:spcPct val="0"/>
                </a:spcBef>
              </a:pPr>
              <a:t>19</a:t>
            </a:fld>
            <a:endParaRPr lang="en-US" alt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7875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FB1E7B9E-5512-474D-9A80-CA698A2003E5}" type="slidenum">
              <a:rPr lang="en-US" altLang="en-US" smtClean="0"/>
              <a:pPr>
                <a:spcBef>
                  <a:spcPct val="0"/>
                </a:spcBef>
              </a:pPr>
              <a:t>20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6924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D7BC8F70-A74E-41D6-86F5-CC919057B409}" type="slidenum">
              <a:rPr lang="en-US" altLang="en-US" smtClean="0"/>
              <a:pPr>
                <a:spcBef>
                  <a:spcPct val="0"/>
                </a:spcBef>
              </a:pPr>
              <a:t>21</a:t>
            </a:fld>
            <a:endParaRPr lang="en-US" alt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1001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0C7F0889-2866-4AA0-A262-AC1A9B5D3A1A}" type="slidenum">
              <a:rPr lang="en-US" altLang="en-US" smtClean="0"/>
              <a:pPr>
                <a:spcBef>
                  <a:spcPct val="0"/>
                </a:spcBef>
              </a:pPr>
              <a:t>22</a:t>
            </a:fld>
            <a:endParaRPr lang="en-US" alt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8731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60439189-81AA-4CE8-82FF-6A5249C31EB6}" type="slidenum">
              <a:rPr lang="en-US" altLang="en-US" smtClean="0"/>
              <a:pPr>
                <a:spcBef>
                  <a:spcPct val="0"/>
                </a:spcBef>
              </a:pPr>
              <a:t>23</a:t>
            </a:fld>
            <a:endParaRPr lang="en-US" alt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0792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69E5E355-3BA3-403C-BB8E-EDE205A1CFDD}" type="slidenum">
              <a:rPr lang="en-US" altLang="en-US" smtClean="0"/>
              <a:pPr>
                <a:spcBef>
                  <a:spcPct val="0"/>
                </a:spcBef>
              </a:pPr>
              <a:t>24</a:t>
            </a:fld>
            <a:endParaRPr lang="en-US" alt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2139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6EC99701-9BCE-4E68-90E1-F851DD8DA451}" type="slidenum">
              <a:rPr lang="en-US" altLang="en-US" smtClean="0"/>
              <a:pPr>
                <a:spcBef>
                  <a:spcPct val="0"/>
                </a:spcBef>
              </a:pPr>
              <a:t>25</a:t>
            </a:fld>
            <a:endParaRPr lang="en-US" alt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565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A3497F29-701E-4E82-A02C-D60F719DD498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8652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4E763228-099D-4FB6-A29C-84AC05DB9215}" type="slidenum">
              <a:rPr lang="en-US" altLang="en-US" smtClean="0"/>
              <a:pPr>
                <a:spcBef>
                  <a:spcPct val="0"/>
                </a:spcBef>
              </a:pPr>
              <a:t>29</a:t>
            </a:fld>
            <a:endParaRPr lang="en-US" alt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796A7236-58FD-40F1-BF00-9E0E0953A5BC}" type="slidenum">
              <a:rPr lang="en-US" altLang="en-US" smtClean="0"/>
              <a:pPr>
                <a:spcBef>
                  <a:spcPct val="0"/>
                </a:spcBef>
              </a:pPr>
              <a:t>31</a:t>
            </a:fld>
            <a:endParaRPr lang="en-US" alt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0A91DAAC-C226-42CF-A459-ADCB2D08843D}" type="slidenum">
              <a:rPr lang="en-US" altLang="en-US" smtClean="0"/>
              <a:pPr>
                <a:spcBef>
                  <a:spcPct val="0"/>
                </a:spcBef>
              </a:pPr>
              <a:t>32</a:t>
            </a:fld>
            <a:endParaRPr lang="en-US" alt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DBD8FE2A-18EF-47AD-B2D9-B579F7E07AB5}" type="slidenum">
              <a:rPr lang="en-US" altLang="en-US" smtClean="0"/>
              <a:pPr>
                <a:spcBef>
                  <a:spcPct val="0"/>
                </a:spcBef>
              </a:pPr>
              <a:t>33</a:t>
            </a:fld>
            <a:endParaRPr lang="en-US" alt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0CE75E52-A91E-4B8C-9A3C-A9917FC7B376}" type="slidenum">
              <a:rPr lang="en-US" altLang="en-US" smtClean="0"/>
              <a:pPr>
                <a:spcBef>
                  <a:spcPct val="0"/>
                </a:spcBef>
              </a:pPr>
              <a:t>34</a:t>
            </a:fld>
            <a:endParaRPr lang="en-US" alt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644EB2BF-BAF6-47FE-B26F-E9D531A8C501}" type="slidenum">
              <a:rPr lang="en-US" altLang="en-US" smtClean="0"/>
              <a:pPr>
                <a:spcBef>
                  <a:spcPct val="0"/>
                </a:spcBef>
              </a:pPr>
              <a:t>35</a:t>
            </a:fld>
            <a:endParaRPr lang="en-US" alt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5661A0AA-8DC0-4770-B115-D1B0818D1F24}" type="slidenum">
              <a:rPr lang="en-US" altLang="en-US" smtClean="0"/>
              <a:pPr>
                <a:spcBef>
                  <a:spcPct val="0"/>
                </a:spcBef>
              </a:pPr>
              <a:t>37</a:t>
            </a:fld>
            <a:endParaRPr lang="en-US" alt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5383598F-4B40-4304-AFD6-F4FFE34E0AE8}" type="slidenum">
              <a:rPr lang="en-US" altLang="en-US" smtClean="0"/>
              <a:pPr>
                <a:spcBef>
                  <a:spcPct val="0"/>
                </a:spcBef>
              </a:pPr>
              <a:t>38</a:t>
            </a:fld>
            <a:endParaRPr lang="en-US" alt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89843035-203E-4E85-BE13-4789FBA05055}" type="slidenum">
              <a:rPr lang="en-US" altLang="en-US" smtClean="0"/>
              <a:pPr>
                <a:spcBef>
                  <a:spcPct val="0"/>
                </a:spcBef>
              </a:pPr>
              <a:t>39</a:t>
            </a:fld>
            <a:endParaRPr lang="en-US" alt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54F23D03-6FFA-4A92-91E6-20B368E95215}" type="slidenum">
              <a:rPr lang="en-US" altLang="en-US" smtClean="0"/>
              <a:pPr>
                <a:spcBef>
                  <a:spcPct val="0"/>
                </a:spcBef>
              </a:pPr>
              <a:t>40</a:t>
            </a:fld>
            <a:endParaRPr lang="en-US" alt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4B6D0652-25B2-45D4-8856-FA7C7901251F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8261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EE6033E1-1306-4593-BA96-F15E5E7BAE2B}" type="slidenum">
              <a:rPr lang="en-US" altLang="en-US" smtClean="0"/>
              <a:pPr>
                <a:spcBef>
                  <a:spcPct val="0"/>
                </a:spcBef>
              </a:pPr>
              <a:t>41</a:t>
            </a:fld>
            <a:endParaRPr lang="en-US" alt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C1AADE7F-5B6C-4AC0-89F1-4964DDC7AEDB}" type="slidenum">
              <a:rPr lang="en-US" altLang="en-US" smtClean="0"/>
              <a:pPr>
                <a:spcBef>
                  <a:spcPct val="0"/>
                </a:spcBef>
              </a:pPr>
              <a:t>42</a:t>
            </a:fld>
            <a:endParaRPr lang="en-US" alt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F57DEFEC-0D8D-439A-B760-8C2E21919B5B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984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0A49840B-C503-4876-869B-5690C0A83504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4362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CD0E9C36-6F8F-474C-85D4-92AF6313A068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6542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534E6630-E8EC-4FD6-8E28-E71C54346024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5575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51494" indent="-2890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56145" indent="-2312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18602" indent="-2312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81060" indent="-2312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43518" indent="-2312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3005976" indent="-2312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68434" indent="-2312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930891" indent="-2312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23CE0802-EB77-47E6-8090-775897B83806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4181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B6A1B6-5C34-49BE-BED7-B175347415D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1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74D8A-E480-47FD-A6BC-67D2B2C7E2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195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EC1D8-15A8-429D-9E73-A2EE363B3E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681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38718-B088-4201-A48D-03BAF26075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303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4BE09-8062-4F63-87C0-52E4C9C823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157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26FA9-6252-4DCB-8944-4FAF9AF25A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079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6F0E7-8574-44B3-8CEB-0436D2B23A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965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D03AA-69C5-4A72-8983-13EB2B434B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096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78A7E-9BF1-4FDE-97D7-D5F4043CCF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756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4D994-31AF-406D-8CFB-252DBA19B4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513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A50E9-2D2C-448F-85A4-C3AC9EC35C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24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1D7A4-AB18-4BD9-BFF2-5387B2322F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086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" charset="0"/>
              </a:defRPr>
            </a:lvl1pPr>
          </a:lstStyle>
          <a:p>
            <a:pPr>
              <a:defRPr/>
            </a:pPr>
            <a:fld id="{150F3E9D-4393-4857-86A5-7322A2C7F0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3"/>
          <p:cNvSpPr txBox="1">
            <a:spLocks noChangeArrowheads="1"/>
          </p:cNvSpPr>
          <p:nvPr/>
        </p:nvSpPr>
        <p:spPr bwMode="auto">
          <a:xfrm>
            <a:off x="1295400" y="3505200"/>
            <a:ext cx="63246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altLang="en-US" sz="3000" dirty="0" smtClean="0">
                <a:solidFill>
                  <a:schemeClr val="accent2"/>
                </a:solidFill>
                <a:latin typeface="Arial" panose="020B0604020202020204" pitchFamily="34" charset="0"/>
                <a:ea typeface="Cambria" pitchFamily="18" charset="0"/>
                <a:cs typeface="Arial" panose="020B0604020202020204" pitchFamily="34" charset="0"/>
              </a:rPr>
              <a:t>§</a:t>
            </a:r>
            <a:r>
              <a:rPr lang="en-US" altLang="en-US" sz="3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4.1   </a:t>
            </a:r>
            <a:r>
              <a:rPr lang="en-US" altLang="en-US" sz="30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Nucleotides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3000" dirty="0">
                <a:solidFill>
                  <a:srgbClr val="FF6600"/>
                </a:solidFill>
                <a:latin typeface="Arial" panose="020B0604020202020204" pitchFamily="34" charset="0"/>
                <a:ea typeface="Cambria" pitchFamily="18" charset="0"/>
                <a:cs typeface="Arial" panose="020B0604020202020204" pitchFamily="34" charset="0"/>
              </a:rPr>
              <a:t>	§</a:t>
            </a:r>
            <a:r>
              <a:rPr lang="en-US" altLang="en-US" sz="3000" dirty="0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4.1a Nomenclature	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3000" dirty="0">
                <a:solidFill>
                  <a:srgbClr val="FF6600"/>
                </a:solidFill>
                <a:latin typeface="Arial" panose="020B0604020202020204" pitchFamily="34" charset="0"/>
                <a:ea typeface="Cambria" pitchFamily="18" charset="0"/>
                <a:cs typeface="Arial" panose="020B0604020202020204" pitchFamily="34" charset="0"/>
              </a:rPr>
              <a:t>	§</a:t>
            </a:r>
            <a:r>
              <a:rPr lang="en-US" altLang="en-US" sz="3000" dirty="0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4.1b Functions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000" dirty="0">
                <a:solidFill>
                  <a:srgbClr val="FF6600"/>
                </a:solidFill>
                <a:latin typeface="Arial" panose="020B0604020202020204" pitchFamily="34" charset="0"/>
                <a:ea typeface="Cambria" pitchFamily="18" charset="0"/>
                <a:cs typeface="Arial" panose="020B0604020202020204" pitchFamily="34" charset="0"/>
              </a:rPr>
              <a:t>	§</a:t>
            </a:r>
            <a:r>
              <a:rPr lang="en-US" altLang="en-US" sz="3000" dirty="0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4.1c </a:t>
            </a:r>
            <a:r>
              <a:rPr lang="en-US" altLang="en-US" sz="3000" dirty="0" smtClean="0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Biosynthesis</a:t>
            </a:r>
            <a:endParaRPr lang="en-US" altLang="en-US" sz="3000" dirty="0">
              <a:solidFill>
                <a:srgbClr val="FF6D0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371600" y="1828800"/>
            <a:ext cx="6320118" cy="553998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IV. NUCLEAR BIOCHEMISTRY</a:t>
            </a:r>
            <a:endParaRPr lang="en-US" altLang="en-US" sz="3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32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0" y="147638"/>
            <a:ext cx="8686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Relationship Between Nucleosides and Nucleotides</a:t>
            </a:r>
          </a:p>
        </p:txBody>
      </p:sp>
      <p:pic>
        <p:nvPicPr>
          <p:cNvPr id="1126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838200"/>
            <a:ext cx="8764587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Box 2"/>
          <p:cNvSpPr txBox="1">
            <a:spLocks noChangeArrowheads="1"/>
          </p:cNvSpPr>
          <p:nvPr/>
        </p:nvSpPr>
        <p:spPr bwMode="auto">
          <a:xfrm>
            <a:off x="466725" y="5289550"/>
            <a:ext cx="82962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Nucleosides</a:t>
            </a:r>
            <a:r>
              <a:rPr lang="en-US" altLang="en-US" sz="1800" dirty="0">
                <a:latin typeface="Calibri" pitchFamily="34" charset="0"/>
                <a:cs typeface="Calibri" pitchFamily="34" charset="0"/>
              </a:rPr>
              <a:t> are solely comprised of a sugar (ribose or deoxyribose) bonded to a nitrogenous base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n-US" altLang="en-US" sz="1800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 nucleotides</a:t>
            </a:r>
            <a:r>
              <a:rPr lang="en-US" altLang="en-US" sz="1800" dirty="0">
                <a:latin typeface="Calibri" pitchFamily="34" charset="0"/>
                <a:cs typeface="Calibri" pitchFamily="34" charset="0"/>
              </a:rPr>
              <a:t>, one or more phosphate group is attached to either the 5’-O atom or the 3’-O atom of ribose or deoxyribose  </a:t>
            </a:r>
          </a:p>
        </p:txBody>
      </p:sp>
    </p:spTree>
    <p:extLst>
      <p:ext uri="{BB962C8B-B14F-4D97-AF65-F5344CB8AC3E}">
        <p14:creationId xmlns:p14="http://schemas.microsoft.com/office/powerpoint/2010/main" val="3747348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1"/>
          <p:cNvSpPr txBox="1">
            <a:spLocks noChangeArrowheads="1"/>
          </p:cNvSpPr>
          <p:nvPr/>
        </p:nvSpPr>
        <p:spPr bwMode="auto">
          <a:xfrm>
            <a:off x="2438400" y="10588"/>
            <a:ext cx="44401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Phosphorus Compounds</a:t>
            </a:r>
            <a:endParaRPr lang="en-US" altLang="en-US" sz="2400" b="1" dirty="0">
              <a:solidFill>
                <a:srgbClr val="FF6D09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4038600" y="609600"/>
            <a:ext cx="0" cy="5867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" name="Group 5"/>
          <p:cNvGrpSpPr/>
          <p:nvPr/>
        </p:nvGrpSpPr>
        <p:grpSpPr>
          <a:xfrm>
            <a:off x="203200" y="3962401"/>
            <a:ext cx="3005218" cy="1066799"/>
            <a:chOff x="203200" y="3405555"/>
            <a:chExt cx="3005218" cy="1066799"/>
          </a:xfrm>
        </p:grpSpPr>
        <p:sp>
          <p:nvSpPr>
            <p:cNvPr id="18" name="TextBox 17"/>
            <p:cNvSpPr txBox="1"/>
            <p:nvPr/>
          </p:nvSpPr>
          <p:spPr>
            <a:xfrm>
              <a:off x="203200" y="3744330"/>
              <a:ext cx="1270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00B050"/>
                  </a:solidFill>
                  <a:latin typeface="Arial Narrow" panose="020B0606020202030204" pitchFamily="34" charset="0"/>
                </a:rPr>
                <a:t>Phosphoryl </a:t>
              </a:r>
            </a:p>
            <a:p>
              <a:pPr algn="ctr"/>
              <a:r>
                <a:rPr lang="en-US" sz="1600" dirty="0" smtClean="0">
                  <a:solidFill>
                    <a:srgbClr val="00B050"/>
                  </a:solidFill>
                  <a:latin typeface="Arial Narrow" panose="020B0606020202030204" pitchFamily="34" charset="0"/>
                </a:rPr>
                <a:t>group</a:t>
              </a: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1371600" y="3429000"/>
              <a:ext cx="1829003" cy="990600"/>
              <a:chOff x="1745752" y="5106988"/>
              <a:chExt cx="1829003" cy="990600"/>
            </a:xfrm>
          </p:grpSpPr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53320" y="5106988"/>
                <a:ext cx="1121435" cy="990600"/>
              </a:xfrm>
              <a:prstGeom prst="rect">
                <a:avLst/>
              </a:prstGeom>
              <a:ln w="12700">
                <a:noFill/>
              </a:ln>
            </p:spPr>
          </p:pic>
          <p:sp>
            <p:nvSpPr>
              <p:cNvPr id="41" name="Rounded Rectangle 40"/>
              <p:cNvSpPr/>
              <p:nvPr/>
            </p:nvSpPr>
            <p:spPr bwMode="auto">
              <a:xfrm>
                <a:off x="2437234" y="5615664"/>
                <a:ext cx="152400" cy="160764"/>
              </a:xfrm>
              <a:prstGeom prst="round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1745752" y="5593807"/>
                <a:ext cx="6346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</a:p>
            </p:txBody>
          </p:sp>
          <p:cxnSp>
            <p:nvCxnSpPr>
              <p:cNvPr id="43" name="Straight Connector 42"/>
              <p:cNvCxnSpPr/>
              <p:nvPr/>
            </p:nvCxnSpPr>
            <p:spPr bwMode="auto">
              <a:xfrm>
                <a:off x="2178084" y="5800133"/>
                <a:ext cx="365760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4" name="Rounded Rectangle 23"/>
            <p:cNvSpPr/>
            <p:nvPr/>
          </p:nvSpPr>
          <p:spPr bwMode="auto">
            <a:xfrm>
              <a:off x="2450726" y="3405555"/>
              <a:ext cx="757692" cy="1066799"/>
            </a:xfrm>
            <a:prstGeom prst="roundRect">
              <a:avLst/>
            </a:prstGeom>
            <a:noFill/>
            <a:ln w="127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03200" y="5562601"/>
            <a:ext cx="3008522" cy="1066799"/>
            <a:chOff x="203200" y="4839676"/>
            <a:chExt cx="3008522" cy="1066799"/>
          </a:xfrm>
        </p:grpSpPr>
        <p:sp>
          <p:nvSpPr>
            <p:cNvPr id="19" name="TextBox 18"/>
            <p:cNvSpPr txBox="1"/>
            <p:nvPr/>
          </p:nvSpPr>
          <p:spPr>
            <a:xfrm>
              <a:off x="203200" y="5241152"/>
              <a:ext cx="1270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00B050"/>
                  </a:solidFill>
                  <a:latin typeface="Arial Narrow" panose="020B0606020202030204" pitchFamily="34" charset="0"/>
                </a:rPr>
                <a:t>Phosphate </a:t>
              </a:r>
            </a:p>
            <a:p>
              <a:pPr algn="ctr"/>
              <a:r>
                <a:rPr lang="en-US" sz="1600" dirty="0" smtClean="0">
                  <a:solidFill>
                    <a:srgbClr val="00B050"/>
                  </a:solidFill>
                  <a:latin typeface="Arial Narrow" panose="020B0606020202030204" pitchFamily="34" charset="0"/>
                </a:rPr>
                <a:t>group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371600" y="4864100"/>
              <a:ext cx="1829003" cy="990600"/>
              <a:chOff x="1745752" y="5106988"/>
              <a:chExt cx="1829003" cy="990600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53320" y="5106988"/>
                <a:ext cx="1121435" cy="990600"/>
              </a:xfrm>
              <a:prstGeom prst="rect">
                <a:avLst/>
              </a:prstGeom>
              <a:ln w="12700">
                <a:noFill/>
              </a:ln>
            </p:spPr>
          </p:pic>
          <p:sp>
            <p:nvSpPr>
              <p:cNvPr id="28" name="Rounded Rectangle 27"/>
              <p:cNvSpPr/>
              <p:nvPr/>
            </p:nvSpPr>
            <p:spPr bwMode="auto">
              <a:xfrm>
                <a:off x="2437234" y="5615664"/>
                <a:ext cx="152400" cy="160764"/>
              </a:xfrm>
              <a:prstGeom prst="round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1745752" y="5593807"/>
                <a:ext cx="6346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</a:p>
            </p:txBody>
          </p:sp>
          <p:cxnSp>
            <p:nvCxnSpPr>
              <p:cNvPr id="37" name="Straight Connector 36"/>
              <p:cNvCxnSpPr/>
              <p:nvPr/>
            </p:nvCxnSpPr>
            <p:spPr bwMode="auto">
              <a:xfrm>
                <a:off x="2178084" y="5800133"/>
                <a:ext cx="365760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46" name="Rounded Rectangle 45"/>
            <p:cNvSpPr/>
            <p:nvPr/>
          </p:nvSpPr>
          <p:spPr bwMode="auto">
            <a:xfrm>
              <a:off x="2021846" y="4839676"/>
              <a:ext cx="1189876" cy="1066799"/>
            </a:xfrm>
            <a:prstGeom prst="roundRect">
              <a:avLst/>
            </a:prstGeom>
            <a:noFill/>
            <a:ln w="127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03584" y="2280805"/>
            <a:ext cx="2997019" cy="1071995"/>
            <a:chOff x="203584" y="1981200"/>
            <a:chExt cx="2997019" cy="1071995"/>
          </a:xfrm>
        </p:grpSpPr>
        <p:sp>
          <p:nvSpPr>
            <p:cNvPr id="17" name="TextBox 16"/>
            <p:cNvSpPr txBox="1"/>
            <p:nvPr/>
          </p:nvSpPr>
          <p:spPr>
            <a:xfrm>
              <a:off x="203584" y="2061001"/>
              <a:ext cx="126923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00B050"/>
                  </a:solidFill>
                  <a:latin typeface="Arial Narrow" panose="020B0606020202030204" pitchFamily="34" charset="0"/>
                </a:rPr>
                <a:t>Hydrogen </a:t>
              </a:r>
            </a:p>
            <a:p>
              <a:pPr algn="ctr"/>
              <a:r>
                <a:rPr lang="en-US" sz="1600" dirty="0" smtClean="0">
                  <a:solidFill>
                    <a:srgbClr val="00B050"/>
                  </a:solidFill>
                  <a:latin typeface="Arial Narrow" panose="020B0606020202030204" pitchFamily="34" charset="0"/>
                </a:rPr>
                <a:t>phosphate </a:t>
              </a:r>
            </a:p>
            <a:p>
              <a:pPr algn="ctr"/>
              <a:r>
                <a:rPr lang="en-US" sz="1600" dirty="0" smtClean="0">
                  <a:solidFill>
                    <a:srgbClr val="00B050"/>
                  </a:solidFill>
                  <a:latin typeface="Arial Narrow" panose="020B0606020202030204" pitchFamily="34" charset="0"/>
                </a:rPr>
                <a:t>(HPO</a:t>
              </a:r>
              <a:r>
                <a:rPr lang="en-US" sz="1600" baseline="-25000" dirty="0" smtClean="0">
                  <a:solidFill>
                    <a:srgbClr val="00B050"/>
                  </a:solidFill>
                  <a:latin typeface="Arial Narrow" panose="020B0606020202030204" pitchFamily="34" charset="0"/>
                </a:rPr>
                <a:t>4</a:t>
              </a:r>
              <a:r>
                <a:rPr lang="en-US" sz="1600" baseline="30000" dirty="0" smtClean="0">
                  <a:solidFill>
                    <a:srgbClr val="00B050"/>
                  </a:solidFill>
                  <a:latin typeface="Arial Narrow" panose="020B0606020202030204" pitchFamily="34" charset="0"/>
                </a:rPr>
                <a:t>2-</a:t>
              </a:r>
              <a:r>
                <a:rPr lang="en-US" sz="1600" dirty="0" smtClean="0">
                  <a:solidFill>
                    <a:srgbClr val="00B050"/>
                  </a:solidFill>
                  <a:latin typeface="Arial Narrow" panose="020B0606020202030204" pitchFamily="34" charset="0"/>
                </a:rPr>
                <a:t>)</a:t>
              </a:r>
              <a:endParaRPr lang="en-US" sz="1600" dirty="0">
                <a:solidFill>
                  <a:srgbClr val="00B050"/>
                </a:solidFill>
                <a:latin typeface="Arial Narrow" panose="020B0606020202030204" pitchFamily="34" charset="0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808294" y="1981200"/>
              <a:ext cx="1392309" cy="990600"/>
              <a:chOff x="1938926" y="2369344"/>
              <a:chExt cx="1392309" cy="990600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09800" y="2369344"/>
                <a:ext cx="1121435" cy="990600"/>
              </a:xfrm>
              <a:prstGeom prst="rect">
                <a:avLst/>
              </a:prstGeom>
              <a:ln w="12700">
                <a:noFill/>
              </a:ln>
            </p:spPr>
          </p:pic>
          <p:sp>
            <p:nvSpPr>
              <p:cNvPr id="2" name="Rounded Rectangle 1"/>
              <p:cNvSpPr/>
              <p:nvPr/>
            </p:nvSpPr>
            <p:spPr bwMode="auto">
              <a:xfrm>
                <a:off x="2193714" y="2878020"/>
                <a:ext cx="152400" cy="160764"/>
              </a:xfrm>
              <a:prstGeom prst="round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938926" y="2858910"/>
                <a:ext cx="6346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7" name="Rounded Rectangle 46"/>
            <p:cNvSpPr/>
            <p:nvPr/>
          </p:nvSpPr>
          <p:spPr bwMode="auto">
            <a:xfrm>
              <a:off x="2005815" y="1986396"/>
              <a:ext cx="1189876" cy="1066799"/>
            </a:xfrm>
            <a:prstGeom prst="roundRect">
              <a:avLst/>
            </a:prstGeom>
            <a:noFill/>
            <a:ln w="127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03200" y="609600"/>
            <a:ext cx="2997403" cy="1066799"/>
            <a:chOff x="203200" y="609600"/>
            <a:chExt cx="2997403" cy="1066799"/>
          </a:xfrm>
        </p:grpSpPr>
        <p:sp>
          <p:nvSpPr>
            <p:cNvPr id="12" name="TextBox 11"/>
            <p:cNvSpPr txBox="1"/>
            <p:nvPr/>
          </p:nvSpPr>
          <p:spPr>
            <a:xfrm>
              <a:off x="203200" y="806326"/>
              <a:ext cx="1270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00B050"/>
                  </a:solidFill>
                  <a:latin typeface="Arial Narrow" panose="020B0606020202030204" pitchFamily="34" charset="0"/>
                </a:rPr>
                <a:t>Inorganic </a:t>
              </a:r>
            </a:p>
            <a:p>
              <a:pPr algn="ctr"/>
              <a:r>
                <a:rPr lang="en-US" sz="1600" dirty="0" smtClean="0">
                  <a:solidFill>
                    <a:srgbClr val="00B050"/>
                  </a:solidFill>
                  <a:latin typeface="Arial Narrow" panose="020B0606020202030204" pitchFamily="34" charset="0"/>
                </a:rPr>
                <a:t>phosphate </a:t>
              </a:r>
            </a:p>
            <a:p>
              <a:pPr algn="ctr"/>
              <a:r>
                <a:rPr lang="en-US" sz="1600" dirty="0" smtClean="0">
                  <a:solidFill>
                    <a:srgbClr val="00B050"/>
                  </a:solidFill>
                  <a:latin typeface="Arial Narrow" panose="020B0606020202030204" pitchFamily="34" charset="0"/>
                </a:rPr>
                <a:t>(PO</a:t>
              </a:r>
              <a:r>
                <a:rPr lang="en-US" sz="1600" baseline="-25000" dirty="0" smtClean="0">
                  <a:solidFill>
                    <a:srgbClr val="00B050"/>
                  </a:solidFill>
                  <a:latin typeface="Arial Narrow" panose="020B0606020202030204" pitchFamily="34" charset="0"/>
                </a:rPr>
                <a:t>4</a:t>
              </a:r>
              <a:r>
                <a:rPr lang="en-US" sz="1600" baseline="30000" dirty="0" smtClean="0">
                  <a:solidFill>
                    <a:srgbClr val="00B050"/>
                  </a:solidFill>
                  <a:latin typeface="Arial Narrow" panose="020B0606020202030204" pitchFamily="34" charset="0"/>
                </a:rPr>
                <a:t>3-</a:t>
              </a:r>
              <a:r>
                <a:rPr lang="en-US" sz="1600" dirty="0" smtClean="0">
                  <a:solidFill>
                    <a:srgbClr val="00B050"/>
                  </a:solidFill>
                  <a:latin typeface="Arial Narrow" panose="020B0606020202030204" pitchFamily="34" charset="0"/>
                </a:rPr>
                <a:t>)</a:t>
              </a:r>
              <a:endParaRPr lang="en-US" sz="1600" dirty="0">
                <a:solidFill>
                  <a:srgbClr val="00B05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9168" y="646723"/>
              <a:ext cx="1121435" cy="990600"/>
            </a:xfrm>
            <a:prstGeom prst="rect">
              <a:avLst/>
            </a:prstGeom>
            <a:ln w="12700">
              <a:noFill/>
            </a:ln>
          </p:spPr>
        </p:pic>
        <p:sp>
          <p:nvSpPr>
            <p:cNvPr id="48" name="Rounded Rectangle 47"/>
            <p:cNvSpPr/>
            <p:nvPr/>
          </p:nvSpPr>
          <p:spPr bwMode="auto">
            <a:xfrm>
              <a:off x="2010524" y="609600"/>
              <a:ext cx="1189876" cy="1066799"/>
            </a:xfrm>
            <a:prstGeom prst="roundRect">
              <a:avLst/>
            </a:prstGeom>
            <a:noFill/>
            <a:ln w="127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419600" y="2590800"/>
            <a:ext cx="4470019" cy="4038600"/>
            <a:chOff x="4419600" y="2590800"/>
            <a:chExt cx="4470019" cy="4038600"/>
          </a:xfrm>
        </p:grpSpPr>
        <p:sp>
          <p:nvSpPr>
            <p:cNvPr id="23558" name="TextBox 5"/>
            <p:cNvSpPr txBox="1">
              <a:spLocks noChangeArrowheads="1"/>
            </p:cNvSpPr>
            <p:nvPr/>
          </p:nvSpPr>
          <p:spPr bwMode="auto">
            <a:xfrm>
              <a:off x="4419600" y="4875074"/>
              <a:ext cx="4470019" cy="1754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  <a:defRPr/>
              </a:pPr>
              <a:r>
                <a:rPr lang="en-US" altLang="en-US" sz="1800" dirty="0" smtClean="0">
                  <a:solidFill>
                    <a:schemeClr val="accent2"/>
                  </a:solidFill>
                  <a:latin typeface="Calibri" pitchFamily="34" charset="0"/>
                  <a:cs typeface="Calibri" pitchFamily="34" charset="0"/>
                </a:rPr>
                <a:t>Under physiological conditions (pH ~ 7), inorganic phosphate (</a:t>
              </a:r>
              <a:r>
                <a:rPr lang="en-US" sz="1800" dirty="0" smtClean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PO</a:t>
              </a:r>
              <a:r>
                <a:rPr lang="en-US" sz="1800" baseline="-25000" dirty="0" smtClean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r>
                <a:rPr lang="en-US" sz="1800" baseline="30000" dirty="0" smtClean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3-</a:t>
              </a:r>
              <a:r>
                <a:rPr lang="en-US" sz="1800" dirty="0" smtClean="0">
                  <a:solidFill>
                    <a:schemeClr val="accent2"/>
                  </a:solidFill>
                  <a:latin typeface="Calibri" pitchFamily="34" charset="0"/>
                  <a:cs typeface="Calibri" pitchFamily="34" charset="0"/>
                </a:rPr>
                <a:t>), often denoted as P</a:t>
              </a:r>
              <a:r>
                <a:rPr lang="en-US" sz="1800" baseline="-25000" dirty="0" smtClean="0">
                  <a:solidFill>
                    <a:schemeClr val="accent2"/>
                  </a:solidFill>
                  <a:latin typeface="Calibri" pitchFamily="34" charset="0"/>
                  <a:cs typeface="Calibri" pitchFamily="34" charset="0"/>
                </a:rPr>
                <a:t>i</a:t>
              </a:r>
              <a:r>
                <a:rPr lang="en-US" sz="1800" dirty="0" smtClean="0">
                  <a:solidFill>
                    <a:schemeClr val="accent2"/>
                  </a:solidFill>
                  <a:latin typeface="Calibri" pitchFamily="34" charset="0"/>
                  <a:cs typeface="Calibri" pitchFamily="34" charset="0"/>
                </a:rPr>
                <a:t> in textbooks, only exists in the protonated form called hydrogen phosphate (HPO</a:t>
              </a:r>
              <a:r>
                <a:rPr lang="en-US" sz="1800" baseline="-25000" dirty="0" smtClean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r>
                <a:rPr lang="en-US" sz="1800" baseline="30000" dirty="0" smtClean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2-</a:t>
              </a:r>
              <a:r>
                <a:rPr lang="en-US" sz="1800" dirty="0" smtClean="0">
                  <a:solidFill>
                    <a:schemeClr val="accent2"/>
                  </a:solidFill>
                  <a:latin typeface="Calibri" pitchFamily="34" charset="0"/>
                  <a:cs typeface="Calibri" pitchFamily="34" charset="0"/>
                </a:rPr>
                <a:t>)—</a:t>
              </a:r>
              <a:r>
                <a:rPr lang="en-US" sz="1800" dirty="0" err="1" smtClean="0">
                  <a:solidFill>
                    <a:schemeClr val="accent2"/>
                  </a:solidFill>
                  <a:latin typeface="Calibri" pitchFamily="34" charset="0"/>
                  <a:cs typeface="Calibri" pitchFamily="34" charset="0"/>
                </a:rPr>
                <a:t>ie</a:t>
              </a:r>
              <a:r>
                <a:rPr lang="en-US" sz="1800" dirty="0" smtClean="0">
                  <a:solidFill>
                    <a:schemeClr val="accent2"/>
                  </a:solidFill>
                  <a:latin typeface="Calibri" pitchFamily="34" charset="0"/>
                  <a:cs typeface="Calibri" pitchFamily="34" charset="0"/>
                </a:rPr>
                <a:t> if a textbook calls for P</a:t>
              </a:r>
              <a:r>
                <a:rPr lang="en-US" sz="1800" baseline="-25000" dirty="0" smtClean="0">
                  <a:solidFill>
                    <a:schemeClr val="accent2"/>
                  </a:solidFill>
                  <a:latin typeface="Calibri" pitchFamily="34" charset="0"/>
                  <a:cs typeface="Calibri" pitchFamily="34" charset="0"/>
                </a:rPr>
                <a:t>i</a:t>
              </a:r>
              <a:r>
                <a:rPr lang="en-US" sz="1800" dirty="0" smtClean="0">
                  <a:solidFill>
                    <a:schemeClr val="accent2"/>
                  </a:solidFill>
                  <a:latin typeface="Calibri" pitchFamily="34" charset="0"/>
                  <a:cs typeface="Calibri" pitchFamily="34" charset="0"/>
                </a:rPr>
                <a:t> as one of the reactants, it has to be in its protonated form! </a:t>
              </a:r>
              <a:r>
                <a:rPr lang="en-US" altLang="en-US" sz="1800" dirty="0" smtClean="0">
                  <a:solidFill>
                    <a:schemeClr val="accent2"/>
                  </a:solidFill>
                  <a:latin typeface="Calibri" pitchFamily="34" charset="0"/>
                  <a:cs typeface="Calibri" pitchFamily="34" charset="0"/>
                </a:rPr>
                <a:t> 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2800246"/>
              <a:ext cx="1600200" cy="630195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4598168" y="2915288"/>
              <a:ext cx="10406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00B050"/>
                  </a:solidFill>
                  <a:latin typeface="Arial Narrow" panose="020B0606020202030204" pitchFamily="34" charset="0"/>
                </a:rPr>
                <a:t>HPO</a:t>
              </a:r>
              <a:r>
                <a:rPr lang="en-US" sz="2000" baseline="-25000" dirty="0" smtClean="0">
                  <a:solidFill>
                    <a:srgbClr val="00B050"/>
                  </a:solidFill>
                  <a:latin typeface="Arial Narrow" panose="020B0606020202030204" pitchFamily="34" charset="0"/>
                </a:rPr>
                <a:t>4</a:t>
              </a:r>
              <a:r>
                <a:rPr lang="en-US" sz="2000" baseline="30000" dirty="0" smtClean="0">
                  <a:solidFill>
                    <a:srgbClr val="00B050"/>
                  </a:solidFill>
                  <a:latin typeface="Arial Narrow" panose="020B0606020202030204" pitchFamily="34" charset="0"/>
                </a:rPr>
                <a:t>2-</a:t>
              </a:r>
              <a:endParaRPr lang="en-US" sz="2000" dirty="0">
                <a:solidFill>
                  <a:srgbClr val="00B05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239000" y="2915288"/>
              <a:ext cx="1600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00B050"/>
                  </a:solidFill>
                  <a:latin typeface="Arial Narrow" panose="020B0606020202030204" pitchFamily="34" charset="0"/>
                </a:rPr>
                <a:t>PO</a:t>
              </a:r>
              <a:r>
                <a:rPr lang="en-US" sz="2000" baseline="-25000" dirty="0" smtClean="0">
                  <a:solidFill>
                    <a:srgbClr val="00B050"/>
                  </a:solidFill>
                  <a:latin typeface="Arial Narrow" panose="020B0606020202030204" pitchFamily="34" charset="0"/>
                </a:rPr>
                <a:t>4</a:t>
              </a:r>
              <a:r>
                <a:rPr lang="en-US" sz="2000" baseline="30000" dirty="0" smtClean="0">
                  <a:solidFill>
                    <a:srgbClr val="00B050"/>
                  </a:solidFill>
                  <a:latin typeface="Arial Narrow" panose="020B0606020202030204" pitchFamily="34" charset="0"/>
                </a:rPr>
                <a:t>3-</a:t>
              </a:r>
              <a:r>
                <a:rPr lang="en-US" sz="2000" dirty="0">
                  <a:solidFill>
                    <a:srgbClr val="00B050"/>
                  </a:solidFill>
                  <a:latin typeface="Arial Narrow" panose="020B0606020202030204" pitchFamily="34" charset="0"/>
                </a:rPr>
                <a:t>  + H</a:t>
              </a:r>
              <a:r>
                <a:rPr lang="en-US" sz="2000" baseline="30000" dirty="0" smtClean="0">
                  <a:solidFill>
                    <a:srgbClr val="00B050"/>
                  </a:solidFill>
                  <a:latin typeface="Arial Narrow" panose="020B0606020202030204" pitchFamily="34" charset="0"/>
                </a:rPr>
                <a:t>+</a:t>
              </a:r>
              <a:endParaRPr lang="en-US" sz="2000" dirty="0">
                <a:solidFill>
                  <a:srgbClr val="00B05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968764" y="2590800"/>
              <a:ext cx="91563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 err="1" smtClean="0">
                  <a:solidFill>
                    <a:srgbClr val="FF0000"/>
                  </a:solidFill>
                  <a:latin typeface="Arial Narrow" panose="020B0606020202030204" pitchFamily="34" charset="0"/>
                </a:rPr>
                <a:t>pK</a:t>
              </a:r>
              <a:r>
                <a:rPr lang="en-US" sz="2000" dirty="0" smtClean="0">
                  <a:solidFill>
                    <a:srgbClr val="FF0000"/>
                  </a:solidFill>
                  <a:latin typeface="Arial Narrow" panose="020B0606020202030204" pitchFamily="34" charset="0"/>
                </a:rPr>
                <a:t> = 12</a:t>
              </a:r>
              <a:endParaRPr lang="en-US" sz="2000" dirty="0">
                <a:solidFill>
                  <a:srgbClr val="FF0000"/>
                </a:solidFill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526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495800" y="152400"/>
            <a:ext cx="4429125" cy="1363663"/>
            <a:chOff x="4495800" y="152400"/>
            <a:chExt cx="4429125" cy="1363663"/>
          </a:xfrm>
        </p:grpSpPr>
        <p:grpSp>
          <p:nvGrpSpPr>
            <p:cNvPr id="7172" name="Group 14"/>
            <p:cNvGrpSpPr>
              <a:grpSpLocks/>
            </p:cNvGrpSpPr>
            <p:nvPr/>
          </p:nvGrpSpPr>
          <p:grpSpPr bwMode="auto">
            <a:xfrm>
              <a:off x="6594475" y="152400"/>
              <a:ext cx="2330450" cy="1363663"/>
              <a:chOff x="2590800" y="2819400"/>
              <a:chExt cx="2329484" cy="1363581"/>
            </a:xfrm>
          </p:grpSpPr>
          <p:sp>
            <p:nvSpPr>
              <p:cNvPr id="7204" name="Freeform 9"/>
              <p:cNvSpPr>
                <a:spLocks/>
              </p:cNvSpPr>
              <p:nvPr/>
            </p:nvSpPr>
            <p:spPr bwMode="auto">
              <a:xfrm>
                <a:off x="3283010" y="2819400"/>
                <a:ext cx="1119367" cy="875201"/>
              </a:xfrm>
              <a:custGeom>
                <a:avLst/>
                <a:gdLst>
                  <a:gd name="T0" fmla="*/ 29422 w 1119367"/>
                  <a:gd name="T1" fmla="*/ 147094 h 875201"/>
                  <a:gd name="T2" fmla="*/ 29422 w 1119367"/>
                  <a:gd name="T3" fmla="*/ 373517 h 875201"/>
                  <a:gd name="T4" fmla="*/ 72965 w 1119367"/>
                  <a:gd name="T5" fmla="*/ 808946 h 875201"/>
                  <a:gd name="T6" fmla="*/ 430016 w 1119367"/>
                  <a:gd name="T7" fmla="*/ 869906 h 875201"/>
                  <a:gd name="T8" fmla="*/ 996074 w 1119367"/>
                  <a:gd name="T9" fmla="*/ 861197 h 875201"/>
                  <a:gd name="T10" fmla="*/ 1100576 w 1119367"/>
                  <a:gd name="T11" fmla="*/ 774111 h 875201"/>
                  <a:gd name="T12" fmla="*/ 1117994 w 1119367"/>
                  <a:gd name="T13" fmla="*/ 434477 h 875201"/>
                  <a:gd name="T14" fmla="*/ 1083159 w 1119367"/>
                  <a:gd name="T15" fmla="*/ 42591 h 875201"/>
                  <a:gd name="T16" fmla="*/ 821902 w 1119367"/>
                  <a:gd name="T17" fmla="*/ 25174 h 875201"/>
                  <a:gd name="T18" fmla="*/ 769651 w 1119367"/>
                  <a:gd name="T19" fmla="*/ 173220 h 875201"/>
                  <a:gd name="T20" fmla="*/ 787068 w 1119367"/>
                  <a:gd name="T21" fmla="*/ 582523 h 875201"/>
                  <a:gd name="T22" fmla="*/ 438725 w 1119367"/>
                  <a:gd name="T23" fmla="*/ 582523 h 875201"/>
                  <a:gd name="T24" fmla="*/ 412599 w 1119367"/>
                  <a:gd name="T25" fmla="*/ 486728 h 875201"/>
                  <a:gd name="T26" fmla="*/ 403891 w 1119367"/>
                  <a:gd name="T27" fmla="*/ 103551 h 875201"/>
                  <a:gd name="T28" fmla="*/ 29422 w 1119367"/>
                  <a:gd name="T29" fmla="*/ 147094 h 87520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119367" h="875201">
                    <a:moveTo>
                      <a:pt x="29422" y="147094"/>
                    </a:moveTo>
                    <a:cubicBezTo>
                      <a:pt x="-32989" y="192088"/>
                      <a:pt x="22165" y="263208"/>
                      <a:pt x="29422" y="373517"/>
                    </a:cubicBezTo>
                    <a:cubicBezTo>
                      <a:pt x="36679" y="483826"/>
                      <a:pt x="6199" y="726215"/>
                      <a:pt x="72965" y="808946"/>
                    </a:cubicBezTo>
                    <a:cubicBezTo>
                      <a:pt x="139731" y="891677"/>
                      <a:pt x="276165" y="861198"/>
                      <a:pt x="430016" y="869906"/>
                    </a:cubicBezTo>
                    <a:cubicBezTo>
                      <a:pt x="583867" y="878614"/>
                      <a:pt x="884314" y="877163"/>
                      <a:pt x="996074" y="861197"/>
                    </a:cubicBezTo>
                    <a:cubicBezTo>
                      <a:pt x="1107834" y="845231"/>
                      <a:pt x="1080256" y="845231"/>
                      <a:pt x="1100576" y="774111"/>
                    </a:cubicBezTo>
                    <a:cubicBezTo>
                      <a:pt x="1120896" y="702991"/>
                      <a:pt x="1120897" y="556397"/>
                      <a:pt x="1117994" y="434477"/>
                    </a:cubicBezTo>
                    <a:cubicBezTo>
                      <a:pt x="1115091" y="312557"/>
                      <a:pt x="1132508" y="110808"/>
                      <a:pt x="1083159" y="42591"/>
                    </a:cubicBezTo>
                    <a:cubicBezTo>
                      <a:pt x="1033810" y="-25626"/>
                      <a:pt x="874153" y="3402"/>
                      <a:pt x="821902" y="25174"/>
                    </a:cubicBezTo>
                    <a:cubicBezTo>
                      <a:pt x="769651" y="46946"/>
                      <a:pt x="775457" y="80328"/>
                      <a:pt x="769651" y="173220"/>
                    </a:cubicBezTo>
                    <a:cubicBezTo>
                      <a:pt x="763845" y="266112"/>
                      <a:pt x="842222" y="514306"/>
                      <a:pt x="787068" y="582523"/>
                    </a:cubicBezTo>
                    <a:cubicBezTo>
                      <a:pt x="731914" y="650740"/>
                      <a:pt x="501136" y="598489"/>
                      <a:pt x="438725" y="582523"/>
                    </a:cubicBezTo>
                    <a:cubicBezTo>
                      <a:pt x="376314" y="566557"/>
                      <a:pt x="418405" y="566557"/>
                      <a:pt x="412599" y="486728"/>
                    </a:cubicBezTo>
                    <a:cubicBezTo>
                      <a:pt x="406793" y="406899"/>
                      <a:pt x="467754" y="161608"/>
                      <a:pt x="403891" y="103551"/>
                    </a:cubicBezTo>
                    <a:cubicBezTo>
                      <a:pt x="340028" y="45494"/>
                      <a:pt x="91833" y="102100"/>
                      <a:pt x="29422" y="147094"/>
                    </a:cubicBezTo>
                    <a:close/>
                  </a:path>
                </a:pathLst>
              </a:custGeom>
              <a:solidFill>
                <a:srgbClr val="FFFF00">
                  <a:alpha val="25098"/>
                </a:srgbClr>
              </a:solidFill>
              <a:ln w="9525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5" name="TextBox 12"/>
              <p:cNvSpPr txBox="1">
                <a:spLocks noChangeArrowheads="1"/>
              </p:cNvSpPr>
              <p:nvPr/>
            </p:nvSpPr>
            <p:spPr bwMode="auto">
              <a:xfrm>
                <a:off x="2590800" y="2859542"/>
                <a:ext cx="2329484" cy="1323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b="1">
                    <a:latin typeface="Arial" pitchFamily="34" charset="0"/>
                    <a:cs typeface="Arial" pitchFamily="34" charset="0"/>
                  </a:rPr>
                  <a:t>              O         O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b="1">
                    <a:latin typeface="Arial" pitchFamily="34" charset="0"/>
                    <a:cs typeface="Arial" pitchFamily="34" charset="0"/>
                  </a:rPr>
                  <a:t>              ||          ||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b="1">
                    <a:latin typeface="Arial" pitchFamily="34" charset="0"/>
                    <a:cs typeface="Arial" pitchFamily="34" charset="0"/>
                  </a:rPr>
                  <a:t>      R1—C—O—C—R2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b="1">
                    <a:latin typeface="Arial" pitchFamily="34" charset="0"/>
                    <a:cs typeface="Arial" pitchFamily="34" charset="0"/>
                  </a:rPr>
                  <a:t>               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b="1">
                    <a:latin typeface="Arial" pitchFamily="34" charset="0"/>
                    <a:cs typeface="Arial" pitchFamily="34" charset="0"/>
                  </a:rPr>
                  <a:t>              </a:t>
                </a:r>
                <a:r>
                  <a:rPr lang="en-US" altLang="en-US" sz="1600" b="1" baseline="3000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altLang="en-US" sz="1600" b="1">
                    <a:latin typeface="Arial" pitchFamily="34" charset="0"/>
                    <a:cs typeface="Arial" pitchFamily="34" charset="0"/>
                  </a:rPr>
                  <a:t>  </a:t>
                </a: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4495800" y="477838"/>
              <a:ext cx="2166938" cy="9233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chemeClr val="accent6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Anhydride</a:t>
              </a:r>
            </a:p>
            <a:p>
              <a:pPr>
                <a:defRPr/>
              </a:pPr>
              <a:r>
                <a:rPr lang="en-US" sz="1200" b="1" dirty="0">
                  <a:solidFill>
                    <a:schemeClr val="accent6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[</a:t>
              </a:r>
              <a:r>
                <a:rPr lang="en-US" sz="1200" b="1" dirty="0" smtClean="0">
                  <a:solidFill>
                    <a:schemeClr val="accent6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without hydride(H</a:t>
              </a:r>
              <a:r>
                <a:rPr lang="en-US" sz="1200" b="1" baseline="30000" dirty="0" smtClean="0">
                  <a:solidFill>
                    <a:schemeClr val="accent6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-</a:t>
              </a:r>
              <a:r>
                <a:rPr lang="en-US" sz="1200" b="1" dirty="0" smtClean="0">
                  <a:solidFill>
                    <a:schemeClr val="accent6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)—two </a:t>
              </a:r>
              <a:r>
                <a:rPr lang="en-US" sz="1200" b="1" dirty="0">
                  <a:solidFill>
                    <a:schemeClr val="accent6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acyl groups bonded together via an O </a:t>
              </a:r>
              <a:r>
                <a:rPr lang="en-US" sz="1200" b="1" dirty="0" smtClean="0">
                  <a:solidFill>
                    <a:schemeClr val="accent6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atom]</a:t>
              </a:r>
              <a:endParaRPr lang="en-US" sz="1200" b="1" dirty="0">
                <a:solidFill>
                  <a:schemeClr val="accent6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174" name="TextBox 1"/>
          <p:cNvSpPr txBox="1">
            <a:spLocks noChangeArrowheads="1"/>
          </p:cNvSpPr>
          <p:nvPr/>
        </p:nvSpPr>
        <p:spPr bwMode="auto">
          <a:xfrm>
            <a:off x="0" y="-4763"/>
            <a:ext cx="5045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Comparison of Complex Bonds</a:t>
            </a: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3962400" y="457200"/>
            <a:ext cx="0" cy="6248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" name="Group 1"/>
          <p:cNvGrpSpPr/>
          <p:nvPr/>
        </p:nvGrpSpPr>
        <p:grpSpPr>
          <a:xfrm>
            <a:off x="155575" y="609600"/>
            <a:ext cx="3610188" cy="1077218"/>
            <a:chOff x="155575" y="609600"/>
            <a:chExt cx="3610188" cy="1077218"/>
          </a:xfrm>
        </p:grpSpPr>
        <p:grpSp>
          <p:nvGrpSpPr>
            <p:cNvPr id="7175" name="Group 5"/>
            <p:cNvGrpSpPr>
              <a:grpSpLocks/>
            </p:cNvGrpSpPr>
            <p:nvPr/>
          </p:nvGrpSpPr>
          <p:grpSpPr bwMode="auto">
            <a:xfrm>
              <a:off x="2135188" y="609600"/>
              <a:ext cx="1630575" cy="1077218"/>
              <a:chOff x="1016136" y="848756"/>
              <a:chExt cx="1630788" cy="1302958"/>
            </a:xfrm>
          </p:grpSpPr>
          <p:sp>
            <p:nvSpPr>
              <p:cNvPr id="7202" name="TextBox 3"/>
              <p:cNvSpPr txBox="1">
                <a:spLocks noChangeArrowheads="1"/>
              </p:cNvSpPr>
              <p:nvPr/>
            </p:nvSpPr>
            <p:spPr bwMode="auto">
              <a:xfrm>
                <a:off x="1016136" y="848756"/>
                <a:ext cx="1630788" cy="13029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b="1" dirty="0">
                    <a:latin typeface="Arial" pitchFamily="34" charset="0"/>
                    <a:cs typeface="Arial" pitchFamily="34" charset="0"/>
                  </a:rPr>
                  <a:t>        O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b="1" dirty="0">
                    <a:latin typeface="Arial" pitchFamily="34" charset="0"/>
                    <a:cs typeface="Arial" pitchFamily="34" charset="0"/>
                  </a:rPr>
                  <a:t>        ||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b="1" dirty="0" smtClean="0">
                    <a:latin typeface="Arial" pitchFamily="34" charset="0"/>
                    <a:cs typeface="Arial" pitchFamily="34" charset="0"/>
                  </a:rPr>
                  <a:t>R2—C—O—R1</a:t>
                </a:r>
                <a:endParaRPr lang="en-US" altLang="en-US" sz="1600" b="1" dirty="0">
                  <a:latin typeface="Arial" pitchFamily="34" charset="0"/>
                  <a:cs typeface="Arial" pitchFamily="34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6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203" name="Rounded Rectangle 4"/>
              <p:cNvSpPr>
                <a:spLocks noChangeArrowheads="1"/>
              </p:cNvSpPr>
              <p:nvPr/>
            </p:nvSpPr>
            <p:spPr bwMode="auto">
              <a:xfrm>
                <a:off x="1447800" y="940191"/>
                <a:ext cx="721277" cy="829991"/>
              </a:xfrm>
              <a:prstGeom prst="roundRect">
                <a:avLst>
                  <a:gd name="adj" fmla="val 16667"/>
                </a:avLst>
              </a:prstGeom>
              <a:solidFill>
                <a:srgbClr val="FFFF00">
                  <a:alpha val="25098"/>
                </a:srgbClr>
              </a:solidFill>
              <a:ln w="12700" algn="ctr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155575" y="862013"/>
              <a:ext cx="1901825" cy="7381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chemeClr val="accent6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Ester</a:t>
              </a:r>
            </a:p>
            <a:p>
              <a:pPr>
                <a:defRPr/>
              </a:pPr>
              <a:r>
                <a:rPr lang="en-US" sz="1200" b="1" dirty="0">
                  <a:solidFill>
                    <a:schemeClr val="accent6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[</a:t>
              </a:r>
              <a:r>
                <a:rPr lang="en-US" sz="1200" b="1" dirty="0" smtClean="0">
                  <a:solidFill>
                    <a:schemeClr val="accent6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acyl </a:t>
              </a:r>
              <a:r>
                <a:rPr lang="en-US" sz="1200" b="1" dirty="0">
                  <a:solidFill>
                    <a:schemeClr val="accent6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group bonded to an R moiety via an O </a:t>
              </a:r>
              <a:r>
                <a:rPr lang="en-US" sz="1200" b="1" dirty="0" smtClean="0">
                  <a:solidFill>
                    <a:schemeClr val="accent6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atom]</a:t>
              </a:r>
              <a:endParaRPr lang="en-US" sz="1200" b="1" dirty="0">
                <a:solidFill>
                  <a:schemeClr val="accent6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31775" y="3783013"/>
            <a:ext cx="3591045" cy="1323439"/>
            <a:chOff x="231775" y="3783013"/>
            <a:chExt cx="3591045" cy="1323439"/>
          </a:xfrm>
        </p:grpSpPr>
        <p:grpSp>
          <p:nvGrpSpPr>
            <p:cNvPr id="7181" name="Group 25"/>
            <p:cNvGrpSpPr>
              <a:grpSpLocks/>
            </p:cNvGrpSpPr>
            <p:nvPr/>
          </p:nvGrpSpPr>
          <p:grpSpPr bwMode="auto">
            <a:xfrm>
              <a:off x="2201863" y="3783013"/>
              <a:ext cx="1620957" cy="1323439"/>
              <a:chOff x="1021998" y="2117114"/>
              <a:chExt cx="1621304" cy="1601309"/>
            </a:xfrm>
          </p:grpSpPr>
          <p:sp>
            <p:nvSpPr>
              <p:cNvPr id="7198" name="TextBox 26"/>
              <p:cNvSpPr txBox="1">
                <a:spLocks noChangeArrowheads="1"/>
              </p:cNvSpPr>
              <p:nvPr/>
            </p:nvSpPr>
            <p:spPr bwMode="auto">
              <a:xfrm>
                <a:off x="1021998" y="2117114"/>
                <a:ext cx="1621304" cy="1601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b="1" dirty="0">
                    <a:latin typeface="Arial" pitchFamily="34" charset="0"/>
                    <a:cs typeface="Arial" pitchFamily="34" charset="0"/>
                  </a:rPr>
                  <a:t>        O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b="1" dirty="0">
                    <a:latin typeface="Arial" pitchFamily="34" charset="0"/>
                    <a:cs typeface="Arial" pitchFamily="34" charset="0"/>
                  </a:rPr>
                  <a:t>        ||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altLang="en-US" sz="1600" b="1" baseline="30000" dirty="0">
                    <a:latin typeface="Arial" pitchFamily="34" charset="0"/>
                    <a:cs typeface="Arial" pitchFamily="34" charset="0"/>
                  </a:rPr>
                  <a:t>-</a:t>
                </a:r>
                <a:r>
                  <a:rPr lang="en-US" altLang="en-US" sz="1600" b="1" dirty="0" smtClean="0">
                    <a:latin typeface="Arial" pitchFamily="34" charset="0"/>
                    <a:cs typeface="Arial" pitchFamily="34" charset="0"/>
                  </a:rPr>
                  <a:t>O—P—O—R1</a:t>
                </a:r>
                <a:endParaRPr lang="en-US" altLang="en-US" sz="1600" b="1" dirty="0">
                  <a:latin typeface="Arial" pitchFamily="34" charset="0"/>
                  <a:cs typeface="Arial" pitchFamily="34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b="1" dirty="0">
                    <a:latin typeface="Arial" pitchFamily="34" charset="0"/>
                    <a:cs typeface="Arial" pitchFamily="34" charset="0"/>
                  </a:rPr>
                  <a:t>         |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b="1" dirty="0">
                    <a:latin typeface="Arial" pitchFamily="34" charset="0"/>
                    <a:cs typeface="Arial" pitchFamily="34" charset="0"/>
                  </a:rPr>
                  <a:t>        O</a:t>
                </a:r>
                <a:r>
                  <a:rPr lang="en-US" altLang="en-US" sz="1600" b="1" baseline="30000" dirty="0">
                    <a:latin typeface="Arial" pitchFamily="34" charset="0"/>
                    <a:cs typeface="Arial" pitchFamily="34" charset="0"/>
                  </a:rPr>
                  <a:t>-</a:t>
                </a:r>
                <a:r>
                  <a:rPr lang="en-US" altLang="en-US" sz="1600" b="1" dirty="0">
                    <a:latin typeface="Arial" pitchFamily="34" charset="0"/>
                    <a:cs typeface="Arial" pitchFamily="34" charset="0"/>
                  </a:rPr>
                  <a:t> </a:t>
                </a:r>
              </a:p>
            </p:txBody>
          </p:sp>
          <p:sp>
            <p:nvSpPr>
              <p:cNvPr id="7199" name="Rounded Rectangle 27"/>
              <p:cNvSpPr>
                <a:spLocks noChangeArrowheads="1"/>
              </p:cNvSpPr>
              <p:nvPr/>
            </p:nvSpPr>
            <p:spPr bwMode="auto">
              <a:xfrm>
                <a:off x="1427953" y="2241904"/>
                <a:ext cx="721277" cy="829991"/>
              </a:xfrm>
              <a:prstGeom prst="roundRect">
                <a:avLst>
                  <a:gd name="adj" fmla="val 16667"/>
                </a:avLst>
              </a:prstGeom>
              <a:solidFill>
                <a:srgbClr val="FFFF00">
                  <a:alpha val="25098"/>
                </a:srgbClr>
              </a:solidFill>
              <a:ln w="12700" algn="ctr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231775" y="4062413"/>
              <a:ext cx="2058988" cy="7381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800" b="1" dirty="0" err="1">
                  <a:solidFill>
                    <a:schemeClr val="accent6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Phosphoester</a:t>
              </a:r>
              <a:endParaRPr lang="en-US" sz="1800" b="1" dirty="0">
                <a:solidFill>
                  <a:schemeClr val="accent6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  <a:p>
              <a:pPr>
                <a:defRPr/>
              </a:pPr>
              <a:r>
                <a:rPr lang="en-US" sz="1200" b="1" dirty="0">
                  <a:solidFill>
                    <a:schemeClr val="accent6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[</a:t>
              </a:r>
              <a:r>
                <a:rPr lang="en-US" sz="1200" b="1" dirty="0" smtClean="0">
                  <a:solidFill>
                    <a:schemeClr val="accent6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phosphoryl </a:t>
              </a:r>
              <a:r>
                <a:rPr lang="en-US" sz="1200" b="1" dirty="0">
                  <a:solidFill>
                    <a:schemeClr val="accent6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group bonded to an R moiety via an O </a:t>
              </a:r>
              <a:r>
                <a:rPr lang="en-US" sz="1200" b="1" dirty="0" smtClean="0">
                  <a:solidFill>
                    <a:schemeClr val="accent6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atom]</a:t>
              </a:r>
              <a:endParaRPr lang="en-US" sz="1200" b="1" dirty="0">
                <a:solidFill>
                  <a:schemeClr val="accent6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96850" y="1905000"/>
            <a:ext cx="3573458" cy="1323439"/>
            <a:chOff x="196850" y="1905000"/>
            <a:chExt cx="3573458" cy="1323439"/>
          </a:xfrm>
        </p:grpSpPr>
        <p:sp>
          <p:nvSpPr>
            <p:cNvPr id="24" name="TextBox 23"/>
            <p:cNvSpPr txBox="1"/>
            <p:nvPr/>
          </p:nvSpPr>
          <p:spPr>
            <a:xfrm>
              <a:off x="196850" y="2157413"/>
              <a:ext cx="1860550" cy="7381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chemeClr val="accent6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Thioester</a:t>
              </a:r>
            </a:p>
            <a:p>
              <a:pPr>
                <a:defRPr/>
              </a:pPr>
              <a:r>
                <a:rPr lang="en-US" sz="1200" b="1" dirty="0">
                  <a:solidFill>
                    <a:schemeClr val="accent6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[</a:t>
              </a:r>
              <a:r>
                <a:rPr lang="en-US" sz="1200" b="1" dirty="0" smtClean="0">
                  <a:solidFill>
                    <a:schemeClr val="accent6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acyl </a:t>
              </a:r>
              <a:r>
                <a:rPr lang="en-US" sz="1200" b="1" dirty="0">
                  <a:solidFill>
                    <a:schemeClr val="accent6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group bonded to an R via an S </a:t>
              </a:r>
              <a:r>
                <a:rPr lang="en-US" sz="1200" b="1" dirty="0" smtClean="0">
                  <a:solidFill>
                    <a:schemeClr val="accent6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atom]</a:t>
              </a:r>
              <a:endParaRPr lang="en-US" sz="1200" b="1" dirty="0">
                <a:solidFill>
                  <a:schemeClr val="accent6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183" name="Group 31"/>
            <p:cNvGrpSpPr>
              <a:grpSpLocks/>
            </p:cNvGrpSpPr>
            <p:nvPr/>
          </p:nvGrpSpPr>
          <p:grpSpPr bwMode="auto">
            <a:xfrm>
              <a:off x="2162175" y="1905000"/>
              <a:ext cx="1608133" cy="1323439"/>
              <a:chOff x="2541822" y="1800761"/>
              <a:chExt cx="1608128" cy="1601307"/>
            </a:xfrm>
          </p:grpSpPr>
          <p:sp>
            <p:nvSpPr>
              <p:cNvPr id="7196" name="TextBox 32"/>
              <p:cNvSpPr txBox="1">
                <a:spLocks noChangeArrowheads="1"/>
              </p:cNvSpPr>
              <p:nvPr/>
            </p:nvSpPr>
            <p:spPr bwMode="auto">
              <a:xfrm>
                <a:off x="2541822" y="1800761"/>
                <a:ext cx="1608128" cy="160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b="1" dirty="0">
                    <a:latin typeface="Arial" pitchFamily="34" charset="0"/>
                    <a:cs typeface="Arial" pitchFamily="34" charset="0"/>
                  </a:rPr>
                  <a:t>        O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b="1" dirty="0">
                    <a:latin typeface="Arial" pitchFamily="34" charset="0"/>
                    <a:cs typeface="Arial" pitchFamily="34" charset="0"/>
                  </a:rPr>
                  <a:t>        ||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altLang="en-US" sz="1600" b="1" baseline="30000" dirty="0">
                    <a:latin typeface="Arial" pitchFamily="34" charset="0"/>
                    <a:cs typeface="Arial" pitchFamily="34" charset="0"/>
                  </a:rPr>
                  <a:t>-</a:t>
                </a:r>
                <a:r>
                  <a:rPr lang="en-US" altLang="en-US" sz="1600" b="1" dirty="0" smtClean="0">
                    <a:latin typeface="Arial" pitchFamily="34" charset="0"/>
                    <a:cs typeface="Arial" pitchFamily="34" charset="0"/>
                  </a:rPr>
                  <a:t>O—C—S—R1</a:t>
                </a:r>
                <a:endParaRPr lang="en-US" altLang="en-US" sz="1600" b="1" dirty="0">
                  <a:latin typeface="Arial" pitchFamily="34" charset="0"/>
                  <a:cs typeface="Arial" pitchFamily="34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b="1" dirty="0">
                    <a:latin typeface="Arial" pitchFamily="34" charset="0"/>
                    <a:cs typeface="Arial" pitchFamily="34" charset="0"/>
                  </a:rPr>
                  <a:t>         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b="1" dirty="0">
                    <a:latin typeface="Arial" pitchFamily="34" charset="0"/>
                    <a:cs typeface="Arial" pitchFamily="34" charset="0"/>
                  </a:rPr>
                  <a:t>        </a:t>
                </a:r>
                <a:r>
                  <a:rPr lang="en-US" altLang="en-US" sz="16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en-US" altLang="en-US" sz="16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197" name="Rounded Rectangle 33"/>
              <p:cNvSpPr>
                <a:spLocks noChangeArrowheads="1"/>
              </p:cNvSpPr>
              <p:nvPr/>
            </p:nvSpPr>
            <p:spPr bwMode="auto">
              <a:xfrm>
                <a:off x="2947777" y="1925551"/>
                <a:ext cx="721277" cy="829991"/>
              </a:xfrm>
              <a:prstGeom prst="roundRect">
                <a:avLst>
                  <a:gd name="adj" fmla="val 16667"/>
                </a:avLst>
              </a:prstGeom>
              <a:solidFill>
                <a:srgbClr val="FFFF00">
                  <a:alpha val="25098"/>
                </a:srgbClr>
              </a:solidFill>
              <a:ln w="12700" algn="ctr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4495800" y="1295400"/>
            <a:ext cx="4495800" cy="1363663"/>
            <a:chOff x="4495800" y="1295400"/>
            <a:chExt cx="4495800" cy="1363663"/>
          </a:xfrm>
        </p:grpSpPr>
        <p:grpSp>
          <p:nvGrpSpPr>
            <p:cNvPr id="7170" name="Group 13"/>
            <p:cNvGrpSpPr>
              <a:grpSpLocks/>
            </p:cNvGrpSpPr>
            <p:nvPr/>
          </p:nvGrpSpPr>
          <p:grpSpPr bwMode="auto">
            <a:xfrm>
              <a:off x="6591300" y="1295400"/>
              <a:ext cx="2400300" cy="1363663"/>
              <a:chOff x="2587625" y="4808083"/>
              <a:chExt cx="2400016" cy="1363581"/>
            </a:xfrm>
          </p:grpSpPr>
          <p:sp>
            <p:nvSpPr>
              <p:cNvPr id="7206" name="Freeform 8"/>
              <p:cNvSpPr>
                <a:spLocks/>
              </p:cNvSpPr>
              <p:nvPr/>
            </p:nvSpPr>
            <p:spPr bwMode="auto">
              <a:xfrm>
                <a:off x="3279835" y="4808083"/>
                <a:ext cx="1119367" cy="875201"/>
              </a:xfrm>
              <a:custGeom>
                <a:avLst/>
                <a:gdLst>
                  <a:gd name="T0" fmla="*/ 29422 w 1119367"/>
                  <a:gd name="T1" fmla="*/ 147094 h 875201"/>
                  <a:gd name="T2" fmla="*/ 29422 w 1119367"/>
                  <a:gd name="T3" fmla="*/ 373517 h 875201"/>
                  <a:gd name="T4" fmla="*/ 72965 w 1119367"/>
                  <a:gd name="T5" fmla="*/ 808946 h 875201"/>
                  <a:gd name="T6" fmla="*/ 430016 w 1119367"/>
                  <a:gd name="T7" fmla="*/ 869906 h 875201"/>
                  <a:gd name="T8" fmla="*/ 996074 w 1119367"/>
                  <a:gd name="T9" fmla="*/ 861197 h 875201"/>
                  <a:gd name="T10" fmla="*/ 1100576 w 1119367"/>
                  <a:gd name="T11" fmla="*/ 774111 h 875201"/>
                  <a:gd name="T12" fmla="*/ 1117994 w 1119367"/>
                  <a:gd name="T13" fmla="*/ 434477 h 875201"/>
                  <a:gd name="T14" fmla="*/ 1083159 w 1119367"/>
                  <a:gd name="T15" fmla="*/ 42591 h 875201"/>
                  <a:gd name="T16" fmla="*/ 821902 w 1119367"/>
                  <a:gd name="T17" fmla="*/ 25174 h 875201"/>
                  <a:gd name="T18" fmla="*/ 769651 w 1119367"/>
                  <a:gd name="T19" fmla="*/ 173220 h 875201"/>
                  <a:gd name="T20" fmla="*/ 787068 w 1119367"/>
                  <a:gd name="T21" fmla="*/ 582523 h 875201"/>
                  <a:gd name="T22" fmla="*/ 438725 w 1119367"/>
                  <a:gd name="T23" fmla="*/ 582523 h 875201"/>
                  <a:gd name="T24" fmla="*/ 412599 w 1119367"/>
                  <a:gd name="T25" fmla="*/ 486728 h 875201"/>
                  <a:gd name="T26" fmla="*/ 403891 w 1119367"/>
                  <a:gd name="T27" fmla="*/ 103551 h 875201"/>
                  <a:gd name="T28" fmla="*/ 29422 w 1119367"/>
                  <a:gd name="T29" fmla="*/ 147094 h 87520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119367" h="875201">
                    <a:moveTo>
                      <a:pt x="29422" y="147094"/>
                    </a:moveTo>
                    <a:cubicBezTo>
                      <a:pt x="-32989" y="192088"/>
                      <a:pt x="22165" y="263208"/>
                      <a:pt x="29422" y="373517"/>
                    </a:cubicBezTo>
                    <a:cubicBezTo>
                      <a:pt x="36679" y="483826"/>
                      <a:pt x="6199" y="726215"/>
                      <a:pt x="72965" y="808946"/>
                    </a:cubicBezTo>
                    <a:cubicBezTo>
                      <a:pt x="139731" y="891677"/>
                      <a:pt x="276165" y="861198"/>
                      <a:pt x="430016" y="869906"/>
                    </a:cubicBezTo>
                    <a:cubicBezTo>
                      <a:pt x="583867" y="878614"/>
                      <a:pt x="884314" y="877163"/>
                      <a:pt x="996074" y="861197"/>
                    </a:cubicBezTo>
                    <a:cubicBezTo>
                      <a:pt x="1107834" y="845231"/>
                      <a:pt x="1080256" y="845231"/>
                      <a:pt x="1100576" y="774111"/>
                    </a:cubicBezTo>
                    <a:cubicBezTo>
                      <a:pt x="1120896" y="702991"/>
                      <a:pt x="1120897" y="556397"/>
                      <a:pt x="1117994" y="434477"/>
                    </a:cubicBezTo>
                    <a:cubicBezTo>
                      <a:pt x="1115091" y="312557"/>
                      <a:pt x="1132508" y="110808"/>
                      <a:pt x="1083159" y="42591"/>
                    </a:cubicBezTo>
                    <a:cubicBezTo>
                      <a:pt x="1033810" y="-25626"/>
                      <a:pt x="874153" y="3402"/>
                      <a:pt x="821902" y="25174"/>
                    </a:cubicBezTo>
                    <a:cubicBezTo>
                      <a:pt x="769651" y="46946"/>
                      <a:pt x="775457" y="80328"/>
                      <a:pt x="769651" y="173220"/>
                    </a:cubicBezTo>
                    <a:cubicBezTo>
                      <a:pt x="763845" y="266112"/>
                      <a:pt x="842222" y="514306"/>
                      <a:pt x="787068" y="582523"/>
                    </a:cubicBezTo>
                    <a:cubicBezTo>
                      <a:pt x="731914" y="650740"/>
                      <a:pt x="501136" y="598489"/>
                      <a:pt x="438725" y="582523"/>
                    </a:cubicBezTo>
                    <a:cubicBezTo>
                      <a:pt x="376314" y="566557"/>
                      <a:pt x="418405" y="566557"/>
                      <a:pt x="412599" y="486728"/>
                    </a:cubicBezTo>
                    <a:cubicBezTo>
                      <a:pt x="406793" y="406899"/>
                      <a:pt x="467754" y="161608"/>
                      <a:pt x="403891" y="103551"/>
                    </a:cubicBezTo>
                    <a:cubicBezTo>
                      <a:pt x="340028" y="45494"/>
                      <a:pt x="91833" y="102100"/>
                      <a:pt x="29422" y="147094"/>
                    </a:cubicBezTo>
                    <a:close/>
                  </a:path>
                </a:pathLst>
              </a:custGeom>
              <a:solidFill>
                <a:srgbClr val="FFFF00">
                  <a:alpha val="25098"/>
                </a:srgbClr>
              </a:solidFill>
              <a:ln w="9525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7" name="TextBox 12"/>
              <p:cNvSpPr txBox="1">
                <a:spLocks noChangeArrowheads="1"/>
              </p:cNvSpPr>
              <p:nvPr/>
            </p:nvSpPr>
            <p:spPr bwMode="auto">
              <a:xfrm>
                <a:off x="2587625" y="4848225"/>
                <a:ext cx="2400016" cy="1323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b="1" dirty="0">
                    <a:latin typeface="Arial" pitchFamily="34" charset="0"/>
                    <a:cs typeface="Arial" pitchFamily="34" charset="0"/>
                  </a:rPr>
                  <a:t>              O         </a:t>
                </a:r>
                <a:r>
                  <a:rPr lang="en-US" altLang="en-US" sz="1600" b="1" dirty="0" err="1">
                    <a:latin typeface="Arial" pitchFamily="34" charset="0"/>
                    <a:cs typeface="Arial" pitchFamily="34" charset="0"/>
                  </a:rPr>
                  <a:t>O</a:t>
                </a:r>
                <a:endParaRPr lang="en-US" altLang="en-US" sz="1600" b="1" dirty="0">
                  <a:latin typeface="Arial" pitchFamily="34" charset="0"/>
                  <a:cs typeface="Arial" pitchFamily="34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b="1" dirty="0">
                    <a:latin typeface="Arial" pitchFamily="34" charset="0"/>
                    <a:cs typeface="Arial" pitchFamily="34" charset="0"/>
                  </a:rPr>
                  <a:t>              ||          ||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b="1" dirty="0">
                    <a:latin typeface="Arial" pitchFamily="34" charset="0"/>
                    <a:cs typeface="Arial" pitchFamily="34" charset="0"/>
                  </a:rPr>
                  <a:t>    —O—P—O—P—O—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b="1" dirty="0">
                    <a:latin typeface="Arial" pitchFamily="34" charset="0"/>
                    <a:cs typeface="Arial" pitchFamily="34" charset="0"/>
                  </a:rPr>
                  <a:t>               |           |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b="1" dirty="0">
                    <a:latin typeface="Arial" pitchFamily="34" charset="0"/>
                    <a:cs typeface="Arial" pitchFamily="34" charset="0"/>
                  </a:rPr>
                  <a:t>              O</a:t>
                </a:r>
                <a:r>
                  <a:rPr lang="en-US" altLang="en-US" sz="1600" b="1" baseline="30000" dirty="0">
                    <a:latin typeface="Arial" pitchFamily="34" charset="0"/>
                    <a:cs typeface="Arial" pitchFamily="34" charset="0"/>
                  </a:rPr>
                  <a:t>-             </a:t>
                </a:r>
                <a:r>
                  <a:rPr lang="en-US" altLang="en-US" sz="1600" b="1" dirty="0">
                    <a:latin typeface="Arial" pitchFamily="34" charset="0"/>
                    <a:cs typeface="Arial" pitchFamily="34" charset="0"/>
                  </a:rPr>
                  <a:t>O</a:t>
                </a:r>
                <a:r>
                  <a:rPr lang="en-US" altLang="en-US" sz="1600" b="1" baseline="30000" dirty="0">
                    <a:latin typeface="Arial" pitchFamily="34" charset="0"/>
                    <a:cs typeface="Arial" pitchFamily="34" charset="0"/>
                  </a:rPr>
                  <a:t>- </a:t>
                </a:r>
                <a:r>
                  <a:rPr lang="en-US" altLang="en-US" sz="1600" b="1" dirty="0">
                    <a:latin typeface="Arial" pitchFamily="34" charset="0"/>
                    <a:cs typeface="Arial" pitchFamily="34" charset="0"/>
                  </a:rPr>
                  <a:t>  </a:t>
                </a: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4495800" y="1704975"/>
              <a:ext cx="2166938" cy="7397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800" b="1" dirty="0" err="1">
                  <a:solidFill>
                    <a:schemeClr val="accent6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Phosphoanhydride</a:t>
              </a:r>
              <a:endParaRPr lang="en-US" sz="1800" b="1" dirty="0">
                <a:solidFill>
                  <a:schemeClr val="accent6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  <a:p>
              <a:pPr>
                <a:defRPr/>
              </a:pPr>
              <a:r>
                <a:rPr lang="en-US" sz="1200" b="1" dirty="0">
                  <a:solidFill>
                    <a:schemeClr val="accent6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[</a:t>
              </a:r>
              <a:r>
                <a:rPr lang="en-US" sz="1200" b="1" dirty="0" smtClean="0">
                  <a:solidFill>
                    <a:schemeClr val="accent6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two </a:t>
              </a:r>
              <a:r>
                <a:rPr lang="en-US" sz="1200" b="1" dirty="0">
                  <a:solidFill>
                    <a:schemeClr val="accent6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phosphoryl groups bonded together via an O </a:t>
              </a:r>
              <a:r>
                <a:rPr lang="en-US" sz="1200" b="1" dirty="0" smtClean="0">
                  <a:solidFill>
                    <a:schemeClr val="accent6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atom]</a:t>
              </a:r>
              <a:endParaRPr lang="en-US" sz="1200" b="1" dirty="0">
                <a:solidFill>
                  <a:schemeClr val="accent6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191000" y="2667000"/>
            <a:ext cx="4800600" cy="4038600"/>
            <a:chOff x="4191000" y="2667000"/>
            <a:chExt cx="4800600" cy="4038600"/>
          </a:xfrm>
        </p:grpSpPr>
        <p:grpSp>
          <p:nvGrpSpPr>
            <p:cNvPr id="9" name="Group 8"/>
            <p:cNvGrpSpPr/>
            <p:nvPr/>
          </p:nvGrpSpPr>
          <p:grpSpPr>
            <a:xfrm>
              <a:off x="4191000" y="2895600"/>
              <a:ext cx="4800600" cy="3810000"/>
              <a:chOff x="4191000" y="2895600"/>
              <a:chExt cx="4800600" cy="3810000"/>
            </a:xfrm>
          </p:grpSpPr>
          <p:grpSp>
            <p:nvGrpSpPr>
              <p:cNvPr id="7184" name="Group 44"/>
              <p:cNvGrpSpPr>
                <a:grpSpLocks/>
              </p:cNvGrpSpPr>
              <p:nvPr/>
            </p:nvGrpSpPr>
            <p:grpSpPr bwMode="auto">
              <a:xfrm>
                <a:off x="4191000" y="2895600"/>
                <a:ext cx="4770438" cy="3276600"/>
                <a:chOff x="4144774" y="2590800"/>
                <a:chExt cx="4770626" cy="3276600"/>
              </a:xfrm>
            </p:grpSpPr>
            <p:pic>
              <p:nvPicPr>
                <p:cNvPr id="7188" name="Picture 2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44774" y="2590800"/>
                  <a:ext cx="4770626" cy="3276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189" name="Freeform 36"/>
                <p:cNvSpPr>
                  <a:spLocks/>
                </p:cNvSpPr>
                <p:nvPr/>
              </p:nvSpPr>
              <p:spPr bwMode="auto">
                <a:xfrm>
                  <a:off x="4590729" y="3834427"/>
                  <a:ext cx="2025340" cy="796912"/>
                </a:xfrm>
                <a:custGeom>
                  <a:avLst/>
                  <a:gdLst>
                    <a:gd name="T0" fmla="*/ 4717 w 2025340"/>
                    <a:gd name="T1" fmla="*/ 127973 h 796912"/>
                    <a:gd name="T2" fmla="*/ 12533 w 2025340"/>
                    <a:gd name="T3" fmla="*/ 323358 h 796912"/>
                    <a:gd name="T4" fmla="*/ 43794 w 2025340"/>
                    <a:gd name="T5" fmla="*/ 729758 h 796912"/>
                    <a:gd name="T6" fmla="*/ 137579 w 2025340"/>
                    <a:gd name="T7" fmla="*/ 792281 h 796912"/>
                    <a:gd name="T8" fmla="*/ 598686 w 2025340"/>
                    <a:gd name="T9" fmla="*/ 792281 h 796912"/>
                    <a:gd name="T10" fmla="*/ 1216102 w 2025340"/>
                    <a:gd name="T11" fmla="*/ 784465 h 796912"/>
                    <a:gd name="T12" fmla="*/ 1864779 w 2025340"/>
                    <a:gd name="T13" fmla="*/ 784465 h 796912"/>
                    <a:gd name="T14" fmla="*/ 2005456 w 2025340"/>
                    <a:gd name="T15" fmla="*/ 745388 h 796912"/>
                    <a:gd name="T16" fmla="*/ 2021086 w 2025340"/>
                    <a:gd name="T17" fmla="*/ 346804 h 796912"/>
                    <a:gd name="T18" fmla="*/ 1974194 w 2025340"/>
                    <a:gd name="T19" fmla="*/ 42004 h 796912"/>
                    <a:gd name="T20" fmla="*/ 1685025 w 2025340"/>
                    <a:gd name="T21" fmla="*/ 34188 h 796912"/>
                    <a:gd name="T22" fmla="*/ 1591240 w 2025340"/>
                    <a:gd name="T23" fmla="*/ 96711 h 796912"/>
                    <a:gd name="T24" fmla="*/ 1591240 w 2025340"/>
                    <a:gd name="T25" fmla="*/ 417142 h 796912"/>
                    <a:gd name="T26" fmla="*/ 1216102 w 2025340"/>
                    <a:gd name="T27" fmla="*/ 456219 h 796912"/>
                    <a:gd name="T28" fmla="*/ 1122317 w 2025340"/>
                    <a:gd name="T29" fmla="*/ 49819 h 796912"/>
                    <a:gd name="T30" fmla="*/ 864409 w 2025340"/>
                    <a:gd name="T31" fmla="*/ 49819 h 796912"/>
                    <a:gd name="T32" fmla="*/ 786256 w 2025340"/>
                    <a:gd name="T33" fmla="*/ 206127 h 796912"/>
                    <a:gd name="T34" fmla="*/ 794071 w 2025340"/>
                    <a:gd name="T35" fmla="*/ 417142 h 796912"/>
                    <a:gd name="T36" fmla="*/ 434563 w 2025340"/>
                    <a:gd name="T37" fmla="*/ 456219 h 796912"/>
                    <a:gd name="T38" fmla="*/ 348594 w 2025340"/>
                    <a:gd name="T39" fmla="*/ 42004 h 796912"/>
                    <a:gd name="T40" fmla="*/ 82871 w 2025340"/>
                    <a:gd name="T41" fmla="*/ 26373 h 796912"/>
                    <a:gd name="T42" fmla="*/ 4717 w 2025340"/>
                    <a:gd name="T43" fmla="*/ 127973 h 796912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2025340" h="796912">
                      <a:moveTo>
                        <a:pt x="4717" y="127973"/>
                      </a:moveTo>
                      <a:cubicBezTo>
                        <a:pt x="-7006" y="177471"/>
                        <a:pt x="6020" y="223061"/>
                        <a:pt x="12533" y="323358"/>
                      </a:cubicBezTo>
                      <a:cubicBezTo>
                        <a:pt x="19046" y="423656"/>
                        <a:pt x="22953" y="651604"/>
                        <a:pt x="43794" y="729758"/>
                      </a:cubicBezTo>
                      <a:cubicBezTo>
                        <a:pt x="64635" y="807912"/>
                        <a:pt x="45097" y="781860"/>
                        <a:pt x="137579" y="792281"/>
                      </a:cubicBezTo>
                      <a:cubicBezTo>
                        <a:pt x="230061" y="802702"/>
                        <a:pt x="598686" y="792281"/>
                        <a:pt x="598686" y="792281"/>
                      </a:cubicBezTo>
                      <a:lnTo>
                        <a:pt x="1216102" y="784465"/>
                      </a:lnTo>
                      <a:cubicBezTo>
                        <a:pt x="1427117" y="783162"/>
                        <a:pt x="1733220" y="790978"/>
                        <a:pt x="1864779" y="784465"/>
                      </a:cubicBezTo>
                      <a:cubicBezTo>
                        <a:pt x="1996338" y="777952"/>
                        <a:pt x="1979405" y="818331"/>
                        <a:pt x="2005456" y="745388"/>
                      </a:cubicBezTo>
                      <a:cubicBezTo>
                        <a:pt x="2031507" y="672445"/>
                        <a:pt x="2026296" y="464035"/>
                        <a:pt x="2021086" y="346804"/>
                      </a:cubicBezTo>
                      <a:cubicBezTo>
                        <a:pt x="2015876" y="229573"/>
                        <a:pt x="2030204" y="94107"/>
                        <a:pt x="1974194" y="42004"/>
                      </a:cubicBezTo>
                      <a:cubicBezTo>
                        <a:pt x="1918184" y="-10099"/>
                        <a:pt x="1748851" y="25070"/>
                        <a:pt x="1685025" y="34188"/>
                      </a:cubicBezTo>
                      <a:cubicBezTo>
                        <a:pt x="1621199" y="43306"/>
                        <a:pt x="1606871" y="32885"/>
                        <a:pt x="1591240" y="96711"/>
                      </a:cubicBezTo>
                      <a:cubicBezTo>
                        <a:pt x="1575609" y="160537"/>
                        <a:pt x="1653763" y="357224"/>
                        <a:pt x="1591240" y="417142"/>
                      </a:cubicBezTo>
                      <a:cubicBezTo>
                        <a:pt x="1528717" y="477060"/>
                        <a:pt x="1294256" y="517439"/>
                        <a:pt x="1216102" y="456219"/>
                      </a:cubicBezTo>
                      <a:cubicBezTo>
                        <a:pt x="1137948" y="394999"/>
                        <a:pt x="1180932" y="117552"/>
                        <a:pt x="1122317" y="49819"/>
                      </a:cubicBezTo>
                      <a:cubicBezTo>
                        <a:pt x="1063702" y="-17914"/>
                        <a:pt x="920419" y="23768"/>
                        <a:pt x="864409" y="49819"/>
                      </a:cubicBezTo>
                      <a:cubicBezTo>
                        <a:pt x="808399" y="75870"/>
                        <a:pt x="797979" y="144907"/>
                        <a:pt x="786256" y="206127"/>
                      </a:cubicBezTo>
                      <a:cubicBezTo>
                        <a:pt x="774533" y="267348"/>
                        <a:pt x="852686" y="375460"/>
                        <a:pt x="794071" y="417142"/>
                      </a:cubicBezTo>
                      <a:cubicBezTo>
                        <a:pt x="735456" y="458824"/>
                        <a:pt x="508809" y="518742"/>
                        <a:pt x="434563" y="456219"/>
                      </a:cubicBezTo>
                      <a:cubicBezTo>
                        <a:pt x="360317" y="393696"/>
                        <a:pt x="407209" y="113645"/>
                        <a:pt x="348594" y="42004"/>
                      </a:cubicBezTo>
                      <a:cubicBezTo>
                        <a:pt x="289979" y="-29637"/>
                        <a:pt x="140184" y="8137"/>
                        <a:pt x="82871" y="26373"/>
                      </a:cubicBezTo>
                      <a:cubicBezTo>
                        <a:pt x="25558" y="44609"/>
                        <a:pt x="16440" y="78475"/>
                        <a:pt x="4717" y="127973"/>
                      </a:cubicBezTo>
                      <a:close/>
                    </a:path>
                  </a:pathLst>
                </a:custGeom>
                <a:solidFill>
                  <a:srgbClr val="FFFF00">
                    <a:alpha val="25098"/>
                  </a:srgbClr>
                </a:solidFill>
                <a:ln w="9525" cap="flat" cmpd="sng" algn="ctr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0" name="Freeform 37"/>
                <p:cNvSpPr>
                  <a:spLocks/>
                </p:cNvSpPr>
                <p:nvPr/>
              </p:nvSpPr>
              <p:spPr bwMode="auto">
                <a:xfrm>
                  <a:off x="6186362" y="3706405"/>
                  <a:ext cx="713186" cy="928462"/>
                </a:xfrm>
                <a:custGeom>
                  <a:avLst/>
                  <a:gdLst>
                    <a:gd name="T0" fmla="*/ 3423 w 713186"/>
                    <a:gd name="T1" fmla="*/ 150229 h 832252"/>
                    <a:gd name="T2" fmla="*/ 3423 w 713186"/>
                    <a:gd name="T3" fmla="*/ 393399 h 832252"/>
                    <a:gd name="T4" fmla="*/ 11238 w 713186"/>
                    <a:gd name="T5" fmla="*/ 724109 h 832252"/>
                    <a:gd name="T6" fmla="*/ 50315 w 713186"/>
                    <a:gd name="T7" fmla="*/ 1015912 h 832252"/>
                    <a:gd name="T8" fmla="*/ 448900 w 713186"/>
                    <a:gd name="T9" fmla="*/ 1006186 h 832252"/>
                    <a:gd name="T10" fmla="*/ 691176 w 713186"/>
                    <a:gd name="T11" fmla="*/ 977005 h 832252"/>
                    <a:gd name="T12" fmla="*/ 683361 w 713186"/>
                    <a:gd name="T13" fmla="*/ 646295 h 832252"/>
                    <a:gd name="T14" fmla="*/ 527053 w 713186"/>
                    <a:gd name="T15" fmla="*/ 626841 h 832252"/>
                    <a:gd name="T16" fmla="*/ 370746 w 713186"/>
                    <a:gd name="T17" fmla="*/ 626841 h 832252"/>
                    <a:gd name="T18" fmla="*/ 331669 w 713186"/>
                    <a:gd name="T19" fmla="*/ 208590 h 832252"/>
                    <a:gd name="T20" fmla="*/ 269146 w 713186"/>
                    <a:gd name="T21" fmla="*/ 14054 h 832252"/>
                    <a:gd name="T22" fmla="*/ 26869 w 713186"/>
                    <a:gd name="T23" fmla="*/ 33507 h 832252"/>
                    <a:gd name="T24" fmla="*/ 3423 w 713186"/>
                    <a:gd name="T25" fmla="*/ 150229 h 83225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713186" h="832252">
                      <a:moveTo>
                        <a:pt x="3423" y="120708"/>
                      </a:moveTo>
                      <a:cubicBezTo>
                        <a:pt x="-485" y="168903"/>
                        <a:pt x="2120" y="239242"/>
                        <a:pt x="3423" y="316093"/>
                      </a:cubicBezTo>
                      <a:cubicBezTo>
                        <a:pt x="4726" y="392944"/>
                        <a:pt x="3423" y="498452"/>
                        <a:pt x="11238" y="581816"/>
                      </a:cubicBezTo>
                      <a:cubicBezTo>
                        <a:pt x="19053" y="665180"/>
                        <a:pt x="-22629" y="778503"/>
                        <a:pt x="50315" y="816277"/>
                      </a:cubicBezTo>
                      <a:cubicBezTo>
                        <a:pt x="123259" y="854051"/>
                        <a:pt x="342090" y="813672"/>
                        <a:pt x="448900" y="808462"/>
                      </a:cubicBezTo>
                      <a:cubicBezTo>
                        <a:pt x="555710" y="803252"/>
                        <a:pt x="652099" y="833211"/>
                        <a:pt x="691176" y="785016"/>
                      </a:cubicBezTo>
                      <a:cubicBezTo>
                        <a:pt x="730253" y="736821"/>
                        <a:pt x="710715" y="566185"/>
                        <a:pt x="683361" y="519293"/>
                      </a:cubicBezTo>
                      <a:cubicBezTo>
                        <a:pt x="656007" y="472401"/>
                        <a:pt x="579155" y="506267"/>
                        <a:pt x="527053" y="503662"/>
                      </a:cubicBezTo>
                      <a:cubicBezTo>
                        <a:pt x="474951" y="501057"/>
                        <a:pt x="403310" y="559672"/>
                        <a:pt x="370746" y="503662"/>
                      </a:cubicBezTo>
                      <a:cubicBezTo>
                        <a:pt x="338182" y="447652"/>
                        <a:pt x="348602" y="249662"/>
                        <a:pt x="331669" y="167600"/>
                      </a:cubicBezTo>
                      <a:cubicBezTo>
                        <a:pt x="314736" y="85538"/>
                        <a:pt x="319946" y="34739"/>
                        <a:pt x="269146" y="11293"/>
                      </a:cubicBezTo>
                      <a:cubicBezTo>
                        <a:pt x="218346" y="-12153"/>
                        <a:pt x="71156" y="4780"/>
                        <a:pt x="26869" y="26923"/>
                      </a:cubicBezTo>
                      <a:cubicBezTo>
                        <a:pt x="-17418" y="49066"/>
                        <a:pt x="7331" y="72513"/>
                        <a:pt x="3423" y="120708"/>
                      </a:cubicBezTo>
                      <a:close/>
                    </a:path>
                  </a:pathLst>
                </a:custGeom>
                <a:solidFill>
                  <a:srgbClr val="00B050">
                    <a:alpha val="25098"/>
                  </a:srgbClr>
                </a:solidFill>
                <a:ln w="9525" cap="flat" cmpd="sng" algn="ctr">
                  <a:solidFill>
                    <a:srgbClr val="FF0000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1" name="Freeform 38"/>
                <p:cNvSpPr>
                  <a:spLocks/>
                </p:cNvSpPr>
                <p:nvPr/>
              </p:nvSpPr>
              <p:spPr bwMode="auto">
                <a:xfrm>
                  <a:off x="8176168" y="3779637"/>
                  <a:ext cx="386729" cy="1241236"/>
                </a:xfrm>
                <a:custGeom>
                  <a:avLst/>
                  <a:gdLst>
                    <a:gd name="T0" fmla="*/ 6540 w 386729"/>
                    <a:gd name="T1" fmla="*/ 73348 h 1241236"/>
                    <a:gd name="T2" fmla="*/ 14355 w 386729"/>
                    <a:gd name="T3" fmla="*/ 448486 h 1241236"/>
                    <a:gd name="T4" fmla="*/ 29986 w 386729"/>
                    <a:gd name="T5" fmla="*/ 917409 h 1241236"/>
                    <a:gd name="T6" fmla="*/ 61247 w 386729"/>
                    <a:gd name="T7" fmla="*/ 1190948 h 1241236"/>
                    <a:gd name="T8" fmla="*/ 319155 w 386729"/>
                    <a:gd name="T9" fmla="*/ 1214394 h 1241236"/>
                    <a:gd name="T10" fmla="*/ 381678 w 386729"/>
                    <a:gd name="T11" fmla="*/ 901778 h 1241236"/>
                    <a:gd name="T12" fmla="*/ 373863 w 386729"/>
                    <a:gd name="T13" fmla="*/ 354701 h 1241236"/>
                    <a:gd name="T14" fmla="*/ 366047 w 386729"/>
                    <a:gd name="T15" fmla="*/ 57717 h 1241236"/>
                    <a:gd name="T16" fmla="*/ 115955 w 386729"/>
                    <a:gd name="T17" fmla="*/ 3009 h 1241236"/>
                    <a:gd name="T18" fmla="*/ 6540 w 386729"/>
                    <a:gd name="T19" fmla="*/ 73348 h 12412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86729" h="1241236">
                      <a:moveTo>
                        <a:pt x="6540" y="73348"/>
                      </a:moveTo>
                      <a:cubicBezTo>
                        <a:pt x="-10393" y="147594"/>
                        <a:pt x="10447" y="307809"/>
                        <a:pt x="14355" y="448486"/>
                      </a:cubicBezTo>
                      <a:cubicBezTo>
                        <a:pt x="18263" y="589163"/>
                        <a:pt x="22171" y="793665"/>
                        <a:pt x="29986" y="917409"/>
                      </a:cubicBezTo>
                      <a:cubicBezTo>
                        <a:pt x="37801" y="1041153"/>
                        <a:pt x="13052" y="1141451"/>
                        <a:pt x="61247" y="1190948"/>
                      </a:cubicBezTo>
                      <a:cubicBezTo>
                        <a:pt x="109442" y="1240445"/>
                        <a:pt x="265750" y="1262589"/>
                        <a:pt x="319155" y="1214394"/>
                      </a:cubicBezTo>
                      <a:cubicBezTo>
                        <a:pt x="372560" y="1166199"/>
                        <a:pt x="372560" y="1045060"/>
                        <a:pt x="381678" y="901778"/>
                      </a:cubicBezTo>
                      <a:cubicBezTo>
                        <a:pt x="390796" y="758496"/>
                        <a:pt x="376468" y="495378"/>
                        <a:pt x="373863" y="354701"/>
                      </a:cubicBezTo>
                      <a:cubicBezTo>
                        <a:pt x="371258" y="214024"/>
                        <a:pt x="409032" y="116332"/>
                        <a:pt x="366047" y="57717"/>
                      </a:cubicBezTo>
                      <a:cubicBezTo>
                        <a:pt x="323062" y="-898"/>
                        <a:pt x="175873" y="-4806"/>
                        <a:pt x="115955" y="3009"/>
                      </a:cubicBezTo>
                      <a:cubicBezTo>
                        <a:pt x="56037" y="10824"/>
                        <a:pt x="23473" y="-898"/>
                        <a:pt x="6540" y="73348"/>
                      </a:cubicBezTo>
                      <a:close/>
                    </a:path>
                  </a:pathLst>
                </a:custGeom>
                <a:solidFill>
                  <a:srgbClr val="7030A0">
                    <a:alpha val="25000"/>
                  </a:srgbClr>
                </a:solidFill>
                <a:ln w="9525" cap="flat" cmpd="sng" algn="ctr">
                  <a:solidFill>
                    <a:srgbClr val="FF0000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4952844" y="3968750"/>
                  <a:ext cx="415941" cy="36830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800" b="1" dirty="0">
                      <a:solidFill>
                        <a:schemeClr val="accent6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rPr>
                    <a:t>(1)</a:t>
                  </a:r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5756151" y="3962400"/>
                  <a:ext cx="415941" cy="369888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800" b="1" dirty="0">
                      <a:solidFill>
                        <a:schemeClr val="accent6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rPr>
                    <a:t>(2)</a:t>
                  </a:r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>
                <a:xfrm>
                  <a:off x="6127640" y="3375025"/>
                  <a:ext cx="414353" cy="36830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800" b="1" dirty="0">
                      <a:solidFill>
                        <a:schemeClr val="accent6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rPr>
                    <a:t>(3)</a:t>
                  </a:r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8499459" y="4173538"/>
                  <a:ext cx="415941" cy="369887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800" b="1" dirty="0">
                      <a:solidFill>
                        <a:schemeClr val="accent6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rPr>
                    <a:t>(4)</a:t>
                  </a:r>
                </a:p>
              </p:txBody>
            </p:sp>
          </p:grpSp>
          <p:sp>
            <p:nvSpPr>
              <p:cNvPr id="44" name="TextBox 43"/>
              <p:cNvSpPr txBox="1"/>
              <p:nvPr/>
            </p:nvSpPr>
            <p:spPr>
              <a:xfrm>
                <a:off x="4267200" y="5410200"/>
                <a:ext cx="2246313" cy="120015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342900" indent="-342900">
                  <a:buFontTx/>
                  <a:buAutoNum type="arabicParenBoth"/>
                  <a:defRPr/>
                </a:pPr>
                <a:r>
                  <a:rPr lang="en-US" sz="1800" b="1" dirty="0" err="1">
                    <a:solidFill>
                      <a:schemeClr val="accent6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Phosphoanhydride</a:t>
                </a:r>
                <a:endParaRPr lang="en-US" sz="1800" b="1" dirty="0">
                  <a:solidFill>
                    <a:schemeClr val="accent6"/>
                  </a:solidFill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Tx/>
                  <a:buAutoNum type="arabicParenBoth"/>
                  <a:defRPr/>
                </a:pPr>
                <a:r>
                  <a:rPr lang="en-US" sz="1800" b="1" dirty="0" err="1">
                    <a:solidFill>
                      <a:schemeClr val="accent6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Phosphoanhydride</a:t>
                </a:r>
                <a:endParaRPr lang="en-US" sz="1800" b="1" dirty="0">
                  <a:solidFill>
                    <a:schemeClr val="accent6"/>
                  </a:solidFill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Tx/>
                  <a:buAutoNum type="arabicParenBoth"/>
                  <a:defRPr/>
                </a:pPr>
                <a:r>
                  <a:rPr lang="en-US" sz="1800" b="1" dirty="0" err="1">
                    <a:solidFill>
                      <a:schemeClr val="accent6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Phosphoester</a:t>
                </a:r>
                <a:endParaRPr lang="en-US" sz="1800" b="1" dirty="0">
                  <a:solidFill>
                    <a:schemeClr val="accent6"/>
                  </a:solidFill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Tx/>
                  <a:buAutoNum type="arabicParenBoth"/>
                  <a:defRPr/>
                </a:pPr>
                <a:r>
                  <a:rPr lang="en-US" sz="1800" b="1" dirty="0" smtClean="0">
                    <a:solidFill>
                      <a:schemeClr val="accent6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N-</a:t>
                </a:r>
                <a:r>
                  <a:rPr lang="en-US" sz="1800" b="1" dirty="0" err="1">
                    <a:solidFill>
                      <a:schemeClr val="accent6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g</a:t>
                </a:r>
                <a:r>
                  <a:rPr lang="en-US" sz="1800" b="1" dirty="0" err="1" smtClean="0">
                    <a:solidFill>
                      <a:schemeClr val="accent6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lycosidic</a:t>
                </a:r>
                <a:endParaRPr lang="en-US" sz="1800" b="1" dirty="0">
                  <a:solidFill>
                    <a:schemeClr val="accent6"/>
                  </a:solidFill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86" name="Rounded Rectangle 45"/>
              <p:cNvSpPr>
                <a:spLocks noChangeArrowheads="1"/>
              </p:cNvSpPr>
              <p:nvPr/>
            </p:nvSpPr>
            <p:spPr bwMode="auto">
              <a:xfrm>
                <a:off x="4191000" y="2995613"/>
                <a:ext cx="4800600" cy="3709987"/>
              </a:xfrm>
              <a:prstGeom prst="roundRect">
                <a:avLst>
                  <a:gd name="adj" fmla="val 16667"/>
                </a:avLst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6248400" y="2667000"/>
              <a:ext cx="549275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chemeClr val="accent6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ATP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36538" y="5459413"/>
            <a:ext cx="3610439" cy="1323439"/>
            <a:chOff x="236538" y="5459413"/>
            <a:chExt cx="3610439" cy="1323439"/>
          </a:xfrm>
        </p:grpSpPr>
        <p:grpSp>
          <p:nvGrpSpPr>
            <p:cNvPr id="7176" name="Group 8"/>
            <p:cNvGrpSpPr>
              <a:grpSpLocks/>
            </p:cNvGrpSpPr>
            <p:nvPr/>
          </p:nvGrpSpPr>
          <p:grpSpPr bwMode="auto">
            <a:xfrm>
              <a:off x="1862138" y="5459413"/>
              <a:ext cx="1984839" cy="1323439"/>
              <a:chOff x="638908" y="3810000"/>
              <a:chExt cx="1985303" cy="1601309"/>
            </a:xfrm>
          </p:grpSpPr>
          <p:sp>
            <p:nvSpPr>
              <p:cNvPr id="7200" name="TextBox 12"/>
              <p:cNvSpPr txBox="1">
                <a:spLocks noChangeArrowheads="1"/>
              </p:cNvSpPr>
              <p:nvPr/>
            </p:nvSpPr>
            <p:spPr bwMode="auto">
              <a:xfrm>
                <a:off x="638908" y="3810000"/>
                <a:ext cx="1985303" cy="1601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b="1" dirty="0">
                    <a:latin typeface="Arial" pitchFamily="34" charset="0"/>
                    <a:cs typeface="Arial" pitchFamily="34" charset="0"/>
                  </a:rPr>
                  <a:t>              O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b="1" dirty="0">
                    <a:latin typeface="Arial" pitchFamily="34" charset="0"/>
                    <a:cs typeface="Arial" pitchFamily="34" charset="0"/>
                  </a:rPr>
                  <a:t>              ||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b="1" dirty="0" smtClean="0">
                    <a:latin typeface="Arial" pitchFamily="34" charset="0"/>
                    <a:cs typeface="Arial" pitchFamily="34" charset="0"/>
                  </a:rPr>
                  <a:t>R2—O—P—O—R1</a:t>
                </a:r>
                <a:endParaRPr lang="en-US" altLang="en-US" sz="1600" b="1" dirty="0">
                  <a:latin typeface="Arial" pitchFamily="34" charset="0"/>
                  <a:cs typeface="Arial" pitchFamily="34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b="1" dirty="0">
                    <a:latin typeface="Arial" pitchFamily="34" charset="0"/>
                    <a:cs typeface="Arial" pitchFamily="34" charset="0"/>
                  </a:rPr>
                  <a:t>               |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altLang="en-US" sz="1600" b="1" dirty="0" smtClean="0">
                    <a:latin typeface="Arial" pitchFamily="34" charset="0"/>
                    <a:cs typeface="Arial" pitchFamily="34" charset="0"/>
                  </a:rPr>
                  <a:t>             </a:t>
                </a:r>
                <a:r>
                  <a:rPr lang="en-US" altLang="en-US" sz="1600" b="1" dirty="0">
                    <a:latin typeface="Arial" pitchFamily="34" charset="0"/>
                    <a:cs typeface="Arial" pitchFamily="34" charset="0"/>
                  </a:rPr>
                  <a:t>O</a:t>
                </a:r>
                <a:r>
                  <a:rPr lang="en-US" altLang="en-US" sz="1600" b="1" baseline="30000" dirty="0">
                    <a:latin typeface="Arial" pitchFamily="34" charset="0"/>
                    <a:cs typeface="Arial" pitchFamily="34" charset="0"/>
                  </a:rPr>
                  <a:t>-</a:t>
                </a:r>
                <a:r>
                  <a:rPr lang="en-US" altLang="en-US" sz="1600" b="1" dirty="0">
                    <a:latin typeface="Arial" pitchFamily="34" charset="0"/>
                    <a:cs typeface="Arial" pitchFamily="34" charset="0"/>
                  </a:rPr>
                  <a:t> </a:t>
                </a:r>
              </a:p>
            </p:txBody>
          </p:sp>
          <p:sp>
            <p:nvSpPr>
              <p:cNvPr id="7201" name="Rounded Rectangle 15"/>
              <p:cNvSpPr>
                <a:spLocks noChangeArrowheads="1"/>
              </p:cNvSpPr>
              <p:nvPr/>
            </p:nvSpPr>
            <p:spPr bwMode="auto">
              <a:xfrm>
                <a:off x="1066801" y="3915885"/>
                <a:ext cx="1066800" cy="829991"/>
              </a:xfrm>
              <a:prstGeom prst="roundRect">
                <a:avLst>
                  <a:gd name="adj" fmla="val 16667"/>
                </a:avLst>
              </a:prstGeom>
              <a:solidFill>
                <a:srgbClr val="FFFF00">
                  <a:alpha val="25098"/>
                </a:srgbClr>
              </a:solidFill>
              <a:ln w="12700" algn="ctr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236538" y="5891213"/>
              <a:ext cx="2054225" cy="7381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800" b="1" dirty="0" err="1">
                  <a:solidFill>
                    <a:schemeClr val="accent6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Phosphodiester</a:t>
              </a:r>
              <a:endParaRPr lang="en-US" sz="1800" b="1" dirty="0">
                <a:solidFill>
                  <a:schemeClr val="accent6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  <a:p>
              <a:pPr>
                <a:defRPr/>
              </a:pPr>
              <a:r>
                <a:rPr lang="en-US" sz="1200" b="1" dirty="0">
                  <a:solidFill>
                    <a:schemeClr val="accent6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[</a:t>
              </a:r>
              <a:r>
                <a:rPr lang="en-US" sz="1200" b="1" dirty="0" smtClean="0">
                  <a:solidFill>
                    <a:schemeClr val="accent6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phosphoryl </a:t>
              </a:r>
              <a:r>
                <a:rPr lang="en-US" sz="1200" b="1" dirty="0">
                  <a:solidFill>
                    <a:schemeClr val="accent6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group bonded to two R moieties via O </a:t>
              </a:r>
              <a:r>
                <a:rPr lang="en-US" sz="1200" b="1" dirty="0" smtClean="0">
                  <a:solidFill>
                    <a:schemeClr val="accent6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atoms]</a:t>
              </a:r>
              <a:endParaRPr lang="en-US" sz="1200" b="1" dirty="0">
                <a:solidFill>
                  <a:schemeClr val="accent6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157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1066800" y="84138"/>
            <a:ext cx="7315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Bases—Ribonucleosides—Ribonucleotides</a:t>
            </a:r>
          </a:p>
        </p:txBody>
      </p:sp>
      <p:pic>
        <p:nvPicPr>
          <p:cNvPr id="12292" name="Picture 2" descr="voet4_tab_03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7" b="60141"/>
          <a:stretch>
            <a:fillRect/>
          </a:stretch>
        </p:blipFill>
        <p:spPr bwMode="auto">
          <a:xfrm>
            <a:off x="304678" y="544513"/>
            <a:ext cx="8528172" cy="2351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2" descr="voet4_tab_03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20" b="14963"/>
          <a:stretch>
            <a:fillRect/>
          </a:stretch>
        </p:blipFill>
        <p:spPr bwMode="auto">
          <a:xfrm>
            <a:off x="304678" y="3802155"/>
            <a:ext cx="8528172" cy="2936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2" descr="voet4_tab_03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28" b="60141"/>
          <a:stretch>
            <a:fillRect/>
          </a:stretch>
        </p:blipFill>
        <p:spPr bwMode="auto">
          <a:xfrm>
            <a:off x="304678" y="2871663"/>
            <a:ext cx="8528172" cy="963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Oval 1"/>
          <p:cNvSpPr>
            <a:spLocks noChangeArrowheads="1"/>
          </p:cNvSpPr>
          <p:nvPr/>
        </p:nvSpPr>
        <p:spPr bwMode="auto">
          <a:xfrm>
            <a:off x="296863" y="3343361"/>
            <a:ext cx="457207" cy="277106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2302" name="Oval 13"/>
          <p:cNvSpPr>
            <a:spLocks noChangeArrowheads="1"/>
          </p:cNvSpPr>
          <p:nvPr/>
        </p:nvSpPr>
        <p:spPr bwMode="auto">
          <a:xfrm>
            <a:off x="5218673" y="799139"/>
            <a:ext cx="91441" cy="9144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2303" name="Oval 14"/>
          <p:cNvSpPr>
            <a:spLocks noChangeArrowheads="1"/>
          </p:cNvSpPr>
          <p:nvPr/>
        </p:nvSpPr>
        <p:spPr bwMode="auto">
          <a:xfrm>
            <a:off x="8130335" y="791713"/>
            <a:ext cx="91441" cy="9144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2304" name="Oval 15"/>
          <p:cNvSpPr>
            <a:spLocks noChangeArrowheads="1"/>
          </p:cNvSpPr>
          <p:nvPr/>
        </p:nvSpPr>
        <p:spPr bwMode="auto">
          <a:xfrm>
            <a:off x="7795830" y="638915"/>
            <a:ext cx="91441" cy="9144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2305" name="Rectangle 6"/>
          <p:cNvSpPr>
            <a:spLocks noChangeArrowheads="1"/>
          </p:cNvSpPr>
          <p:nvPr/>
        </p:nvSpPr>
        <p:spPr bwMode="auto">
          <a:xfrm>
            <a:off x="609482" y="6492952"/>
            <a:ext cx="152402" cy="15240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2438309" y="799139"/>
            <a:ext cx="6248489" cy="15240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1" name="TextBox 10"/>
          <p:cNvSpPr txBox="1">
            <a:spLocks noChangeArrowheads="1"/>
          </p:cNvSpPr>
          <p:nvPr/>
        </p:nvSpPr>
        <p:spPr bwMode="auto">
          <a:xfrm>
            <a:off x="2559050" y="744538"/>
            <a:ext cx="6175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200" b="1" dirty="0" smtClean="0">
                <a:solidFill>
                  <a:schemeClr val="accent6"/>
                </a:solidFill>
                <a:latin typeface="Arial Narrow" panose="020B0606020202030204" pitchFamily="34" charset="0"/>
                <a:cs typeface="Arial" charset="0"/>
                <a:sym typeface="Wingdings" pitchFamily="2" charset="2"/>
              </a:rPr>
              <a:t>if X = H</a:t>
            </a:r>
          </a:p>
        </p:txBody>
      </p:sp>
      <p:sp>
        <p:nvSpPr>
          <p:cNvPr id="22" name="TextBox 10"/>
          <p:cNvSpPr txBox="1">
            <a:spLocks noChangeArrowheads="1"/>
          </p:cNvSpPr>
          <p:nvPr/>
        </p:nvSpPr>
        <p:spPr bwMode="auto">
          <a:xfrm>
            <a:off x="4440238" y="744538"/>
            <a:ext cx="904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200" b="1" dirty="0" smtClean="0">
                <a:solidFill>
                  <a:schemeClr val="accent6"/>
                </a:solidFill>
                <a:latin typeface="Arial Narrow" panose="020B0606020202030204" pitchFamily="34" charset="0"/>
                <a:cs typeface="Arial" charset="0"/>
                <a:sym typeface="Wingdings" pitchFamily="2" charset="2"/>
              </a:rPr>
              <a:t>if X = ribose</a:t>
            </a:r>
          </a:p>
        </p:txBody>
      </p:sp>
      <p:sp>
        <p:nvSpPr>
          <p:cNvPr id="23" name="TextBox 10"/>
          <p:cNvSpPr txBox="1">
            <a:spLocks noChangeArrowheads="1"/>
          </p:cNvSpPr>
          <p:nvPr/>
        </p:nvSpPr>
        <p:spPr bwMode="auto">
          <a:xfrm>
            <a:off x="6608763" y="744538"/>
            <a:ext cx="16208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200" b="1" dirty="0" smtClean="0">
                <a:solidFill>
                  <a:schemeClr val="accent6"/>
                </a:solidFill>
                <a:latin typeface="Arial Narrow" panose="020B0606020202030204" pitchFamily="34" charset="0"/>
                <a:cs typeface="Arial" charset="0"/>
                <a:sym typeface="Wingdings" pitchFamily="2" charset="2"/>
              </a:rPr>
              <a:t>if X = ribose phosphate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438309" y="1022350"/>
            <a:ext cx="6219916" cy="8826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2438400" y="1066800"/>
            <a:ext cx="6303961" cy="762041"/>
            <a:chOff x="2459038" y="1066828"/>
            <a:chExt cx="6303961" cy="762041"/>
          </a:xfrm>
        </p:grpSpPr>
        <p:sp>
          <p:nvSpPr>
            <p:cNvPr id="53" name="Rectangle 2"/>
            <p:cNvSpPr>
              <a:spLocks noChangeArrowheads="1"/>
            </p:cNvSpPr>
            <p:nvPr/>
          </p:nvSpPr>
          <p:spPr bwMode="auto">
            <a:xfrm>
              <a:off x="2514510" y="1066828"/>
              <a:ext cx="6248489" cy="762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4" name="TextBox 10"/>
            <p:cNvSpPr txBox="1">
              <a:spLocks noChangeArrowheads="1"/>
            </p:cNvSpPr>
            <p:nvPr/>
          </p:nvSpPr>
          <p:spPr bwMode="auto">
            <a:xfrm>
              <a:off x="2459038" y="1350963"/>
              <a:ext cx="893762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200" b="1" dirty="0" smtClean="0">
                  <a:solidFill>
                    <a:schemeClr val="accent6"/>
                  </a:solidFill>
                  <a:latin typeface="Arial Narrow" panose="020B0606020202030204" pitchFamily="34" charset="0"/>
                  <a:cs typeface="Arial" charset="0"/>
                  <a:sym typeface="Wingdings" pitchFamily="2" charset="2"/>
                </a:rPr>
                <a:t>Adenine (A)</a:t>
              </a:r>
            </a:p>
          </p:txBody>
        </p:sp>
        <p:sp>
          <p:nvSpPr>
            <p:cNvPr id="55" name="TextBox 10"/>
            <p:cNvSpPr txBox="1">
              <a:spLocks noChangeArrowheads="1"/>
            </p:cNvSpPr>
            <p:nvPr/>
          </p:nvSpPr>
          <p:spPr bwMode="auto">
            <a:xfrm>
              <a:off x="4368800" y="1350963"/>
              <a:ext cx="1041400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200" b="1" dirty="0" smtClean="0">
                  <a:solidFill>
                    <a:schemeClr val="accent6"/>
                  </a:solidFill>
                  <a:latin typeface="Arial Narrow" panose="020B0606020202030204" pitchFamily="34" charset="0"/>
                  <a:cs typeface="Arial" charset="0"/>
                  <a:sym typeface="Wingdings" pitchFamily="2" charset="2"/>
                </a:rPr>
                <a:t>Adenosine (A)</a:t>
              </a:r>
            </a:p>
          </p:txBody>
        </p:sp>
        <p:sp>
          <p:nvSpPr>
            <p:cNvPr id="56" name="TextBox 10"/>
            <p:cNvSpPr txBox="1">
              <a:spLocks noChangeArrowheads="1"/>
            </p:cNvSpPr>
            <p:nvPr/>
          </p:nvSpPr>
          <p:spPr bwMode="auto">
            <a:xfrm>
              <a:off x="6397625" y="1350963"/>
              <a:ext cx="2289175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200" b="1" dirty="0" smtClean="0">
                  <a:solidFill>
                    <a:schemeClr val="accent6"/>
                  </a:solidFill>
                  <a:latin typeface="Arial Narrow" panose="020B0606020202030204" pitchFamily="34" charset="0"/>
                  <a:cs typeface="Arial" charset="0"/>
                  <a:sym typeface="Wingdings" pitchFamily="2" charset="2"/>
                </a:rPr>
                <a:t>Adenosine monophosphate (AMP)</a:t>
              </a:r>
            </a:p>
          </p:txBody>
        </p:sp>
      </p:grpSp>
      <p:sp>
        <p:nvSpPr>
          <p:cNvPr id="57" name="Rectangle 56"/>
          <p:cNvSpPr/>
          <p:nvPr/>
        </p:nvSpPr>
        <p:spPr bwMode="auto">
          <a:xfrm>
            <a:off x="2523309" y="5806255"/>
            <a:ext cx="6219916" cy="8826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2303754" y="4858984"/>
            <a:ext cx="6219916" cy="8826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2338170" y="3859566"/>
            <a:ext cx="6219916" cy="8826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2314484" y="2922234"/>
            <a:ext cx="6219916" cy="8826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2362200" y="1981200"/>
            <a:ext cx="6219916" cy="8826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2459038" y="2057482"/>
            <a:ext cx="6303961" cy="762041"/>
            <a:chOff x="2459038" y="2057482"/>
            <a:chExt cx="6303961" cy="762041"/>
          </a:xfrm>
        </p:grpSpPr>
        <p:sp>
          <p:nvSpPr>
            <p:cNvPr id="63" name="Rectangle 8"/>
            <p:cNvSpPr>
              <a:spLocks noChangeArrowheads="1"/>
            </p:cNvSpPr>
            <p:nvPr/>
          </p:nvSpPr>
          <p:spPr bwMode="auto">
            <a:xfrm>
              <a:off x="2514510" y="2057482"/>
              <a:ext cx="6248489" cy="762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64" name="TextBox 10"/>
            <p:cNvSpPr txBox="1">
              <a:spLocks noChangeArrowheads="1"/>
            </p:cNvSpPr>
            <p:nvPr/>
          </p:nvSpPr>
          <p:spPr bwMode="auto">
            <a:xfrm>
              <a:off x="2459038" y="2238375"/>
              <a:ext cx="906462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200" b="1" dirty="0" smtClean="0">
                  <a:solidFill>
                    <a:schemeClr val="accent6"/>
                  </a:solidFill>
                  <a:latin typeface="Arial Narrow" panose="020B0606020202030204" pitchFamily="34" charset="0"/>
                  <a:cs typeface="Arial" charset="0"/>
                  <a:sym typeface="Wingdings" pitchFamily="2" charset="2"/>
                </a:rPr>
                <a:t>Guanine (G)</a:t>
              </a:r>
            </a:p>
          </p:txBody>
        </p:sp>
        <p:sp>
          <p:nvSpPr>
            <p:cNvPr id="65" name="TextBox 10"/>
            <p:cNvSpPr txBox="1">
              <a:spLocks noChangeArrowheads="1"/>
            </p:cNvSpPr>
            <p:nvPr/>
          </p:nvSpPr>
          <p:spPr bwMode="auto">
            <a:xfrm>
              <a:off x="4368800" y="2238375"/>
              <a:ext cx="10541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200" b="1" dirty="0" smtClean="0">
                  <a:solidFill>
                    <a:schemeClr val="accent6"/>
                  </a:solidFill>
                  <a:latin typeface="Arial Narrow" panose="020B0606020202030204" pitchFamily="34" charset="0"/>
                  <a:cs typeface="Arial" charset="0"/>
                  <a:sym typeface="Wingdings" pitchFamily="2" charset="2"/>
                </a:rPr>
                <a:t>Guanosine (G)</a:t>
              </a:r>
            </a:p>
          </p:txBody>
        </p:sp>
        <p:sp>
          <p:nvSpPr>
            <p:cNvPr id="66" name="TextBox 10"/>
            <p:cNvSpPr txBox="1">
              <a:spLocks noChangeArrowheads="1"/>
            </p:cNvSpPr>
            <p:nvPr/>
          </p:nvSpPr>
          <p:spPr bwMode="auto">
            <a:xfrm>
              <a:off x="6397625" y="2238375"/>
              <a:ext cx="22606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200" b="1" dirty="0" smtClean="0">
                  <a:solidFill>
                    <a:schemeClr val="accent6"/>
                  </a:solidFill>
                  <a:latin typeface="Arial Narrow" panose="020B0606020202030204" pitchFamily="34" charset="0"/>
                  <a:cs typeface="Arial" charset="0"/>
                  <a:sym typeface="Wingdings" pitchFamily="2" charset="2"/>
                </a:rPr>
                <a:t>Guanosine monophosphate (GMP)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2459038" y="2971931"/>
            <a:ext cx="6303961" cy="762041"/>
            <a:chOff x="2459038" y="2971931"/>
            <a:chExt cx="6303961" cy="762041"/>
          </a:xfrm>
        </p:grpSpPr>
        <p:sp>
          <p:nvSpPr>
            <p:cNvPr id="68" name="Rectangle 9"/>
            <p:cNvSpPr>
              <a:spLocks noChangeArrowheads="1"/>
            </p:cNvSpPr>
            <p:nvPr/>
          </p:nvSpPr>
          <p:spPr bwMode="auto">
            <a:xfrm>
              <a:off x="2514510" y="2971931"/>
              <a:ext cx="6248489" cy="762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69" name="TextBox 10"/>
            <p:cNvSpPr txBox="1">
              <a:spLocks noChangeArrowheads="1"/>
            </p:cNvSpPr>
            <p:nvPr/>
          </p:nvSpPr>
          <p:spPr bwMode="auto">
            <a:xfrm>
              <a:off x="2459038" y="3200400"/>
              <a:ext cx="1174750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200" b="1" dirty="0" smtClean="0">
                  <a:solidFill>
                    <a:schemeClr val="accent6"/>
                  </a:solidFill>
                  <a:latin typeface="Arial Narrow" panose="020B0606020202030204" pitchFamily="34" charset="0"/>
                  <a:cs typeface="Arial" charset="0"/>
                  <a:sym typeface="Wingdings" pitchFamily="2" charset="2"/>
                </a:rPr>
                <a:t>Hypoxanthine (I)</a:t>
              </a:r>
            </a:p>
          </p:txBody>
        </p:sp>
        <p:sp>
          <p:nvSpPr>
            <p:cNvPr id="70" name="TextBox 10"/>
            <p:cNvSpPr txBox="1">
              <a:spLocks noChangeArrowheads="1"/>
            </p:cNvSpPr>
            <p:nvPr/>
          </p:nvSpPr>
          <p:spPr bwMode="auto">
            <a:xfrm>
              <a:off x="4368800" y="3200400"/>
              <a:ext cx="781050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200" b="1" dirty="0" smtClean="0">
                  <a:solidFill>
                    <a:schemeClr val="accent6"/>
                  </a:solidFill>
                  <a:latin typeface="Arial Narrow" panose="020B0606020202030204" pitchFamily="34" charset="0"/>
                  <a:cs typeface="Arial" charset="0"/>
                  <a:sym typeface="Wingdings" pitchFamily="2" charset="2"/>
                </a:rPr>
                <a:t>Inosine (I)</a:t>
              </a:r>
            </a:p>
          </p:txBody>
        </p:sp>
        <p:sp>
          <p:nvSpPr>
            <p:cNvPr id="71" name="TextBox 10"/>
            <p:cNvSpPr txBox="1">
              <a:spLocks noChangeArrowheads="1"/>
            </p:cNvSpPr>
            <p:nvPr/>
          </p:nvSpPr>
          <p:spPr bwMode="auto">
            <a:xfrm>
              <a:off x="6397625" y="3200400"/>
              <a:ext cx="1987550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200" b="1" dirty="0" smtClean="0">
                  <a:solidFill>
                    <a:schemeClr val="accent6"/>
                  </a:solidFill>
                  <a:latin typeface="Arial Narrow" panose="020B0606020202030204" pitchFamily="34" charset="0"/>
                  <a:cs typeface="Arial" charset="0"/>
                  <a:sym typeface="Wingdings" pitchFamily="2" charset="2"/>
                </a:rPr>
                <a:t>Inosine monophosphate (IMP)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2459038" y="3962585"/>
            <a:ext cx="6303961" cy="762041"/>
            <a:chOff x="2459038" y="3962585"/>
            <a:chExt cx="6303961" cy="762041"/>
          </a:xfrm>
        </p:grpSpPr>
        <p:sp>
          <p:nvSpPr>
            <p:cNvPr id="73" name="Rectangle 10"/>
            <p:cNvSpPr>
              <a:spLocks noChangeArrowheads="1"/>
            </p:cNvSpPr>
            <p:nvPr/>
          </p:nvSpPr>
          <p:spPr bwMode="auto">
            <a:xfrm>
              <a:off x="2514510" y="3962585"/>
              <a:ext cx="6248489" cy="762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4" name="TextBox 10"/>
            <p:cNvSpPr txBox="1">
              <a:spLocks noChangeArrowheads="1"/>
            </p:cNvSpPr>
            <p:nvPr/>
          </p:nvSpPr>
          <p:spPr bwMode="auto">
            <a:xfrm>
              <a:off x="2459038" y="4138613"/>
              <a:ext cx="928687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200" b="1" dirty="0" smtClean="0">
                  <a:solidFill>
                    <a:schemeClr val="accent6"/>
                  </a:solidFill>
                  <a:latin typeface="Arial Narrow" panose="020B0606020202030204" pitchFamily="34" charset="0"/>
                  <a:cs typeface="Arial" charset="0"/>
                  <a:sym typeface="Wingdings" pitchFamily="2" charset="2"/>
                </a:rPr>
                <a:t>Cytosine (C)</a:t>
              </a:r>
            </a:p>
          </p:txBody>
        </p:sp>
        <p:sp>
          <p:nvSpPr>
            <p:cNvPr id="75" name="TextBox 10"/>
            <p:cNvSpPr txBox="1">
              <a:spLocks noChangeArrowheads="1"/>
            </p:cNvSpPr>
            <p:nvPr/>
          </p:nvSpPr>
          <p:spPr bwMode="auto">
            <a:xfrm>
              <a:off x="4368800" y="4138613"/>
              <a:ext cx="893763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200" b="1" dirty="0" smtClean="0">
                  <a:solidFill>
                    <a:schemeClr val="accent6"/>
                  </a:solidFill>
                  <a:latin typeface="Arial Narrow" panose="020B0606020202030204" pitchFamily="34" charset="0"/>
                  <a:cs typeface="Arial" charset="0"/>
                  <a:sym typeface="Wingdings" pitchFamily="2" charset="2"/>
                </a:rPr>
                <a:t>Cytidine (C)</a:t>
              </a:r>
            </a:p>
          </p:txBody>
        </p:sp>
        <p:sp>
          <p:nvSpPr>
            <p:cNvPr id="76" name="TextBox 10"/>
            <p:cNvSpPr txBox="1">
              <a:spLocks noChangeArrowheads="1"/>
            </p:cNvSpPr>
            <p:nvPr/>
          </p:nvSpPr>
          <p:spPr bwMode="auto">
            <a:xfrm>
              <a:off x="6397625" y="4138613"/>
              <a:ext cx="2100263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200" b="1" dirty="0" smtClean="0">
                  <a:solidFill>
                    <a:schemeClr val="accent6"/>
                  </a:solidFill>
                  <a:latin typeface="Arial Narrow" panose="020B0606020202030204" pitchFamily="34" charset="0"/>
                  <a:cs typeface="Arial" charset="0"/>
                  <a:sym typeface="Wingdings" pitchFamily="2" charset="2"/>
                </a:rPr>
                <a:t>Cytidine monophosphate (CMP)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2459038" y="4877034"/>
            <a:ext cx="6303961" cy="762041"/>
            <a:chOff x="2459038" y="4877034"/>
            <a:chExt cx="6303961" cy="762041"/>
          </a:xfrm>
        </p:grpSpPr>
        <p:sp>
          <p:nvSpPr>
            <p:cNvPr id="78" name="Rectangle 11"/>
            <p:cNvSpPr>
              <a:spLocks noChangeArrowheads="1"/>
            </p:cNvSpPr>
            <p:nvPr/>
          </p:nvSpPr>
          <p:spPr bwMode="auto">
            <a:xfrm>
              <a:off x="2514510" y="4877034"/>
              <a:ext cx="6248489" cy="762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9" name="TextBox 10"/>
            <p:cNvSpPr txBox="1">
              <a:spLocks noChangeArrowheads="1"/>
            </p:cNvSpPr>
            <p:nvPr/>
          </p:nvSpPr>
          <p:spPr bwMode="auto">
            <a:xfrm>
              <a:off x="2459038" y="5105400"/>
              <a:ext cx="747712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200" b="1" dirty="0" smtClean="0">
                  <a:solidFill>
                    <a:schemeClr val="accent6"/>
                  </a:solidFill>
                  <a:latin typeface="Arial Narrow" panose="020B0606020202030204" pitchFamily="34" charset="0"/>
                  <a:cs typeface="Arial" charset="0"/>
                  <a:sym typeface="Wingdings" pitchFamily="2" charset="2"/>
                </a:rPr>
                <a:t>Uracil (U)</a:t>
              </a:r>
            </a:p>
          </p:txBody>
        </p:sp>
        <p:sp>
          <p:nvSpPr>
            <p:cNvPr id="80" name="TextBox 10"/>
            <p:cNvSpPr txBox="1">
              <a:spLocks noChangeArrowheads="1"/>
            </p:cNvSpPr>
            <p:nvPr/>
          </p:nvSpPr>
          <p:spPr bwMode="auto">
            <a:xfrm>
              <a:off x="4368800" y="5105400"/>
              <a:ext cx="831850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200" b="1" dirty="0" smtClean="0">
                  <a:solidFill>
                    <a:schemeClr val="accent6"/>
                  </a:solidFill>
                  <a:latin typeface="Arial Narrow" panose="020B0606020202030204" pitchFamily="34" charset="0"/>
                  <a:cs typeface="Arial" charset="0"/>
                  <a:sym typeface="Wingdings" pitchFamily="2" charset="2"/>
                </a:rPr>
                <a:t>Uridine (U)</a:t>
              </a:r>
            </a:p>
          </p:txBody>
        </p:sp>
        <p:sp>
          <p:nvSpPr>
            <p:cNvPr id="81" name="TextBox 10"/>
            <p:cNvSpPr txBox="1">
              <a:spLocks noChangeArrowheads="1"/>
            </p:cNvSpPr>
            <p:nvPr/>
          </p:nvSpPr>
          <p:spPr bwMode="auto">
            <a:xfrm>
              <a:off x="6397625" y="5105400"/>
              <a:ext cx="2036763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200" b="1" dirty="0" smtClean="0">
                  <a:solidFill>
                    <a:schemeClr val="accent6"/>
                  </a:solidFill>
                  <a:latin typeface="Arial Narrow" panose="020B0606020202030204" pitchFamily="34" charset="0"/>
                  <a:cs typeface="Arial" charset="0"/>
                  <a:sym typeface="Wingdings" pitchFamily="2" charset="2"/>
                </a:rPr>
                <a:t>Uridine monophosphate (UMP)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2382839" y="5849603"/>
            <a:ext cx="6303961" cy="762041"/>
            <a:chOff x="2459038" y="5867688"/>
            <a:chExt cx="6303961" cy="762041"/>
          </a:xfrm>
        </p:grpSpPr>
        <p:sp>
          <p:nvSpPr>
            <p:cNvPr id="83" name="Rectangle 12"/>
            <p:cNvSpPr>
              <a:spLocks noChangeArrowheads="1"/>
            </p:cNvSpPr>
            <p:nvPr/>
          </p:nvSpPr>
          <p:spPr bwMode="auto">
            <a:xfrm>
              <a:off x="2514510" y="5867688"/>
              <a:ext cx="6248489" cy="762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84" name="TextBox 10"/>
            <p:cNvSpPr txBox="1">
              <a:spLocks noChangeArrowheads="1"/>
            </p:cNvSpPr>
            <p:nvPr/>
          </p:nvSpPr>
          <p:spPr bwMode="auto">
            <a:xfrm>
              <a:off x="2459038" y="6096000"/>
              <a:ext cx="900112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200" b="1" dirty="0" smtClean="0">
                  <a:solidFill>
                    <a:schemeClr val="accent6"/>
                  </a:solidFill>
                  <a:latin typeface="Arial Narrow" panose="020B0606020202030204" pitchFamily="34" charset="0"/>
                  <a:cs typeface="Arial" charset="0"/>
                  <a:sym typeface="Wingdings" pitchFamily="2" charset="2"/>
                </a:rPr>
                <a:t>Thymine (T)</a:t>
              </a:r>
            </a:p>
          </p:txBody>
        </p:sp>
        <p:sp>
          <p:nvSpPr>
            <p:cNvPr id="85" name="TextBox 10"/>
            <p:cNvSpPr txBox="1">
              <a:spLocks noChangeArrowheads="1"/>
            </p:cNvSpPr>
            <p:nvPr/>
          </p:nvSpPr>
          <p:spPr bwMode="auto">
            <a:xfrm>
              <a:off x="4368800" y="6096000"/>
              <a:ext cx="1012825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200" b="1" dirty="0" smtClean="0">
                  <a:solidFill>
                    <a:schemeClr val="accent6"/>
                  </a:solidFill>
                  <a:latin typeface="Arial Narrow" panose="020B0606020202030204" pitchFamily="34" charset="0"/>
                  <a:cs typeface="Arial" charset="0"/>
                  <a:sym typeface="Wingdings" pitchFamily="2" charset="2"/>
                </a:rPr>
                <a:t>Thymidine (T)</a:t>
              </a:r>
            </a:p>
          </p:txBody>
        </p:sp>
        <p:sp>
          <p:nvSpPr>
            <p:cNvPr id="86" name="TextBox 10"/>
            <p:cNvSpPr txBox="1">
              <a:spLocks noChangeArrowheads="1"/>
            </p:cNvSpPr>
            <p:nvPr/>
          </p:nvSpPr>
          <p:spPr bwMode="auto">
            <a:xfrm>
              <a:off x="6397625" y="6096000"/>
              <a:ext cx="2219325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200" b="1" dirty="0" smtClean="0">
                  <a:solidFill>
                    <a:schemeClr val="accent6"/>
                  </a:solidFill>
                  <a:latin typeface="Arial Narrow" panose="020B0606020202030204" pitchFamily="34" charset="0"/>
                  <a:cs typeface="Arial" charset="0"/>
                  <a:sym typeface="Wingdings" pitchFamily="2" charset="2"/>
                </a:rPr>
                <a:t>Thymidine monophosphate (TMP)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700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152400" y="84138"/>
            <a:ext cx="8915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Bases—Deoxyribonucleosides—Deoxyribonucleotides</a:t>
            </a:r>
          </a:p>
        </p:txBody>
      </p:sp>
      <p:pic>
        <p:nvPicPr>
          <p:cNvPr id="13316" name="Picture 2" descr="voet4_tab_03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7" b="60141"/>
          <a:stretch>
            <a:fillRect/>
          </a:stretch>
        </p:blipFill>
        <p:spPr bwMode="auto">
          <a:xfrm>
            <a:off x="304678" y="544513"/>
            <a:ext cx="8528138" cy="2351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2" descr="voet4_tab_03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20" b="14963"/>
          <a:stretch>
            <a:fillRect/>
          </a:stretch>
        </p:blipFill>
        <p:spPr bwMode="auto">
          <a:xfrm>
            <a:off x="304678" y="3802155"/>
            <a:ext cx="8528138" cy="2936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2" descr="voet4_tab_03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28" b="60141"/>
          <a:stretch>
            <a:fillRect/>
          </a:stretch>
        </p:blipFill>
        <p:spPr bwMode="auto">
          <a:xfrm>
            <a:off x="304678" y="2871663"/>
            <a:ext cx="8528138" cy="963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Oval 1"/>
          <p:cNvSpPr>
            <a:spLocks noChangeArrowheads="1"/>
          </p:cNvSpPr>
          <p:nvPr/>
        </p:nvSpPr>
        <p:spPr bwMode="auto">
          <a:xfrm>
            <a:off x="296863" y="3343361"/>
            <a:ext cx="457205" cy="277106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26" name="Oval 13"/>
          <p:cNvSpPr>
            <a:spLocks noChangeArrowheads="1"/>
          </p:cNvSpPr>
          <p:nvPr/>
        </p:nvSpPr>
        <p:spPr bwMode="auto">
          <a:xfrm>
            <a:off x="5218654" y="799139"/>
            <a:ext cx="91441" cy="9144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27" name="Oval 14"/>
          <p:cNvSpPr>
            <a:spLocks noChangeArrowheads="1"/>
          </p:cNvSpPr>
          <p:nvPr/>
        </p:nvSpPr>
        <p:spPr bwMode="auto">
          <a:xfrm>
            <a:off x="8130304" y="791713"/>
            <a:ext cx="91441" cy="9144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28" name="Oval 15"/>
          <p:cNvSpPr>
            <a:spLocks noChangeArrowheads="1"/>
          </p:cNvSpPr>
          <p:nvPr/>
        </p:nvSpPr>
        <p:spPr bwMode="auto">
          <a:xfrm>
            <a:off x="7795800" y="638915"/>
            <a:ext cx="91441" cy="9144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29" name="Rectangle 6"/>
          <p:cNvSpPr>
            <a:spLocks noChangeArrowheads="1"/>
          </p:cNvSpPr>
          <p:nvPr/>
        </p:nvSpPr>
        <p:spPr bwMode="auto">
          <a:xfrm>
            <a:off x="609481" y="6492952"/>
            <a:ext cx="152402" cy="15240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30" name="Rectangle 18"/>
          <p:cNvSpPr>
            <a:spLocks noChangeArrowheads="1"/>
          </p:cNvSpPr>
          <p:nvPr/>
        </p:nvSpPr>
        <p:spPr bwMode="auto">
          <a:xfrm>
            <a:off x="2438300" y="799139"/>
            <a:ext cx="6248465" cy="15240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1" name="TextBox 10"/>
          <p:cNvSpPr txBox="1">
            <a:spLocks noChangeArrowheads="1"/>
          </p:cNvSpPr>
          <p:nvPr/>
        </p:nvSpPr>
        <p:spPr bwMode="auto">
          <a:xfrm>
            <a:off x="2559050" y="744538"/>
            <a:ext cx="6175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200" b="1" dirty="0" smtClean="0">
                <a:solidFill>
                  <a:schemeClr val="accent6"/>
                </a:solidFill>
                <a:latin typeface="Arial Narrow" panose="020B0606020202030204" pitchFamily="34" charset="0"/>
                <a:cs typeface="Arial" charset="0"/>
                <a:sym typeface="Wingdings" pitchFamily="2" charset="2"/>
              </a:rPr>
              <a:t>if X = H</a:t>
            </a:r>
          </a:p>
        </p:txBody>
      </p:sp>
      <p:sp>
        <p:nvSpPr>
          <p:cNvPr id="22" name="TextBox 10"/>
          <p:cNvSpPr txBox="1">
            <a:spLocks noChangeArrowheads="1"/>
          </p:cNvSpPr>
          <p:nvPr/>
        </p:nvSpPr>
        <p:spPr bwMode="auto">
          <a:xfrm>
            <a:off x="4267200" y="744538"/>
            <a:ext cx="12715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200" b="1" dirty="0" smtClean="0">
                <a:solidFill>
                  <a:schemeClr val="accent6"/>
                </a:solidFill>
                <a:latin typeface="Arial Narrow" panose="020B0606020202030204" pitchFamily="34" charset="0"/>
                <a:cs typeface="Arial" charset="0"/>
                <a:sym typeface="Wingdings" pitchFamily="2" charset="2"/>
              </a:rPr>
              <a:t>if X = deoxyribose</a:t>
            </a:r>
          </a:p>
        </p:txBody>
      </p:sp>
      <p:sp>
        <p:nvSpPr>
          <p:cNvPr id="23" name="TextBox 10"/>
          <p:cNvSpPr txBox="1">
            <a:spLocks noChangeArrowheads="1"/>
          </p:cNvSpPr>
          <p:nvPr/>
        </p:nvSpPr>
        <p:spPr bwMode="auto">
          <a:xfrm>
            <a:off x="6513513" y="744538"/>
            <a:ext cx="194468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200" b="1" dirty="0" smtClean="0">
                <a:solidFill>
                  <a:schemeClr val="accent6"/>
                </a:solidFill>
                <a:latin typeface="Arial Narrow" panose="020B0606020202030204" pitchFamily="34" charset="0"/>
                <a:cs typeface="Arial" charset="0"/>
                <a:sym typeface="Wingdings" pitchFamily="2" charset="2"/>
              </a:rPr>
              <a:t>if X = deoxyribose phosphate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2441685" y="5808618"/>
            <a:ext cx="6219916" cy="8826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2400902" y="4850166"/>
            <a:ext cx="6219916" cy="8826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2543084" y="3877262"/>
            <a:ext cx="6219916" cy="8826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2438400" y="2915119"/>
            <a:ext cx="6219916" cy="8826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2466884" y="1972765"/>
            <a:ext cx="6219916" cy="8826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2466884" y="1009770"/>
            <a:ext cx="6219916" cy="8826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2459038" y="1066828"/>
            <a:ext cx="6443662" cy="762041"/>
            <a:chOff x="2459038" y="1066828"/>
            <a:chExt cx="6443662" cy="762041"/>
          </a:xfrm>
        </p:grpSpPr>
        <p:sp>
          <p:nvSpPr>
            <p:cNvPr id="58" name="Rectangle 2"/>
            <p:cNvSpPr>
              <a:spLocks noChangeArrowheads="1"/>
            </p:cNvSpPr>
            <p:nvPr/>
          </p:nvSpPr>
          <p:spPr bwMode="auto">
            <a:xfrm>
              <a:off x="2514501" y="1066828"/>
              <a:ext cx="6248465" cy="762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9" name="TextBox 10"/>
            <p:cNvSpPr txBox="1">
              <a:spLocks noChangeArrowheads="1"/>
            </p:cNvSpPr>
            <p:nvPr/>
          </p:nvSpPr>
          <p:spPr bwMode="auto">
            <a:xfrm>
              <a:off x="2459038" y="1350963"/>
              <a:ext cx="893762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200" b="1" dirty="0" smtClean="0">
                  <a:solidFill>
                    <a:schemeClr val="accent6"/>
                  </a:solidFill>
                  <a:latin typeface="Arial Narrow" panose="020B0606020202030204" pitchFamily="34" charset="0"/>
                  <a:cs typeface="Arial" charset="0"/>
                  <a:sym typeface="Wingdings" pitchFamily="2" charset="2"/>
                </a:rPr>
                <a:t>Adenine (A)</a:t>
              </a:r>
            </a:p>
          </p:txBody>
        </p:sp>
        <p:sp>
          <p:nvSpPr>
            <p:cNvPr id="60" name="TextBox 10"/>
            <p:cNvSpPr txBox="1">
              <a:spLocks noChangeArrowheads="1"/>
            </p:cNvSpPr>
            <p:nvPr/>
          </p:nvSpPr>
          <p:spPr bwMode="auto">
            <a:xfrm>
              <a:off x="4191000" y="1350963"/>
              <a:ext cx="1476375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200" b="1" dirty="0" err="1" smtClean="0">
                  <a:solidFill>
                    <a:schemeClr val="accent6"/>
                  </a:solidFill>
                  <a:latin typeface="Arial Narrow" panose="020B0606020202030204" pitchFamily="34" charset="0"/>
                  <a:cs typeface="Arial" charset="0"/>
                  <a:sym typeface="Wingdings" pitchFamily="2" charset="2"/>
                </a:rPr>
                <a:t>Deoxyadenosine</a:t>
              </a:r>
              <a:r>
                <a:rPr lang="en-US" altLang="en-US" sz="1200" b="1" dirty="0" smtClean="0">
                  <a:solidFill>
                    <a:schemeClr val="accent6"/>
                  </a:solidFill>
                  <a:latin typeface="Arial Narrow" panose="020B0606020202030204" pitchFamily="34" charset="0"/>
                  <a:cs typeface="Arial" charset="0"/>
                  <a:sym typeface="Wingdings" pitchFamily="2" charset="2"/>
                </a:rPr>
                <a:t> (</a:t>
              </a:r>
              <a:r>
                <a:rPr lang="en-US" altLang="en-US" sz="1200" b="1" dirty="0" err="1" smtClean="0">
                  <a:solidFill>
                    <a:schemeClr val="accent6"/>
                  </a:solidFill>
                  <a:latin typeface="Arial Narrow" panose="020B0606020202030204" pitchFamily="34" charset="0"/>
                  <a:cs typeface="Arial" charset="0"/>
                  <a:sym typeface="Wingdings" pitchFamily="2" charset="2"/>
                </a:rPr>
                <a:t>dA</a:t>
              </a:r>
              <a:r>
                <a:rPr lang="en-US" altLang="en-US" sz="1200" b="1" dirty="0" smtClean="0">
                  <a:solidFill>
                    <a:schemeClr val="accent6"/>
                  </a:solidFill>
                  <a:latin typeface="Arial Narrow" panose="020B0606020202030204" pitchFamily="34" charset="0"/>
                  <a:cs typeface="Arial" charset="0"/>
                  <a:sym typeface="Wingdings" pitchFamily="2" charset="2"/>
                </a:rPr>
                <a:t>)</a:t>
              </a:r>
            </a:p>
          </p:txBody>
        </p:sp>
        <p:sp>
          <p:nvSpPr>
            <p:cNvPr id="61" name="TextBox 10"/>
            <p:cNvSpPr txBox="1">
              <a:spLocks noChangeArrowheads="1"/>
            </p:cNvSpPr>
            <p:nvPr/>
          </p:nvSpPr>
          <p:spPr bwMode="auto">
            <a:xfrm>
              <a:off x="6218238" y="1350963"/>
              <a:ext cx="2684462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200" b="1" dirty="0" err="1" smtClean="0">
                  <a:solidFill>
                    <a:schemeClr val="accent6"/>
                  </a:solidFill>
                  <a:latin typeface="Arial Narrow" panose="020B0606020202030204" pitchFamily="34" charset="0"/>
                  <a:cs typeface="Arial" charset="0"/>
                  <a:sym typeface="Wingdings" pitchFamily="2" charset="2"/>
                </a:rPr>
                <a:t>Deoxyadenosine</a:t>
              </a:r>
              <a:r>
                <a:rPr lang="en-US" altLang="en-US" sz="1200" b="1" dirty="0" smtClean="0">
                  <a:solidFill>
                    <a:schemeClr val="accent6"/>
                  </a:solidFill>
                  <a:latin typeface="Arial Narrow" panose="020B0606020202030204" pitchFamily="34" charset="0"/>
                  <a:cs typeface="Arial" charset="0"/>
                  <a:sym typeface="Wingdings" pitchFamily="2" charset="2"/>
                </a:rPr>
                <a:t> monophosphate (</a:t>
              </a:r>
              <a:r>
                <a:rPr lang="en-US" altLang="en-US" sz="1200" b="1" dirty="0" err="1" smtClean="0">
                  <a:solidFill>
                    <a:schemeClr val="accent6"/>
                  </a:solidFill>
                  <a:latin typeface="Arial Narrow" panose="020B0606020202030204" pitchFamily="34" charset="0"/>
                  <a:cs typeface="Arial" charset="0"/>
                  <a:sym typeface="Wingdings" pitchFamily="2" charset="2"/>
                </a:rPr>
                <a:t>dAMP</a:t>
              </a:r>
              <a:r>
                <a:rPr lang="en-US" altLang="en-US" sz="1200" b="1" dirty="0" smtClean="0">
                  <a:solidFill>
                    <a:schemeClr val="accent6"/>
                  </a:solidFill>
                  <a:latin typeface="Arial Narrow" panose="020B0606020202030204" pitchFamily="34" charset="0"/>
                  <a:cs typeface="Arial" charset="0"/>
                  <a:sym typeface="Wingdings" pitchFamily="2" charset="2"/>
                </a:rPr>
                <a:t>)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2459038" y="2057482"/>
            <a:ext cx="6456362" cy="762041"/>
            <a:chOff x="2459038" y="2057482"/>
            <a:chExt cx="6456362" cy="762041"/>
          </a:xfrm>
        </p:grpSpPr>
        <p:sp>
          <p:nvSpPr>
            <p:cNvPr id="63" name="Rectangle 8"/>
            <p:cNvSpPr>
              <a:spLocks noChangeArrowheads="1"/>
            </p:cNvSpPr>
            <p:nvPr/>
          </p:nvSpPr>
          <p:spPr bwMode="auto">
            <a:xfrm>
              <a:off x="2514501" y="2057482"/>
              <a:ext cx="6248465" cy="762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64" name="TextBox 10"/>
            <p:cNvSpPr txBox="1">
              <a:spLocks noChangeArrowheads="1"/>
            </p:cNvSpPr>
            <p:nvPr/>
          </p:nvSpPr>
          <p:spPr bwMode="auto">
            <a:xfrm>
              <a:off x="2459038" y="2238375"/>
              <a:ext cx="906462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200" b="1" dirty="0" smtClean="0">
                  <a:solidFill>
                    <a:schemeClr val="accent6"/>
                  </a:solidFill>
                  <a:latin typeface="Arial Narrow" panose="020B0606020202030204" pitchFamily="34" charset="0"/>
                  <a:cs typeface="Arial" charset="0"/>
                  <a:sym typeface="Wingdings" pitchFamily="2" charset="2"/>
                </a:rPr>
                <a:t>Guanine (G)</a:t>
              </a:r>
            </a:p>
          </p:txBody>
        </p:sp>
        <p:sp>
          <p:nvSpPr>
            <p:cNvPr id="65" name="TextBox 10"/>
            <p:cNvSpPr txBox="1">
              <a:spLocks noChangeArrowheads="1"/>
            </p:cNvSpPr>
            <p:nvPr/>
          </p:nvSpPr>
          <p:spPr bwMode="auto">
            <a:xfrm>
              <a:off x="4191000" y="2238375"/>
              <a:ext cx="148907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200" b="1" dirty="0" err="1" smtClean="0">
                  <a:solidFill>
                    <a:schemeClr val="accent6"/>
                  </a:solidFill>
                  <a:latin typeface="Arial Narrow" panose="020B0606020202030204" pitchFamily="34" charset="0"/>
                  <a:cs typeface="Arial" charset="0"/>
                  <a:sym typeface="Wingdings" pitchFamily="2" charset="2"/>
                </a:rPr>
                <a:t>Deoxyguanosine</a:t>
              </a:r>
              <a:r>
                <a:rPr lang="en-US" altLang="en-US" sz="1200" b="1" dirty="0" smtClean="0">
                  <a:solidFill>
                    <a:schemeClr val="accent6"/>
                  </a:solidFill>
                  <a:latin typeface="Arial Narrow" panose="020B0606020202030204" pitchFamily="34" charset="0"/>
                  <a:cs typeface="Arial" charset="0"/>
                  <a:sym typeface="Wingdings" pitchFamily="2" charset="2"/>
                </a:rPr>
                <a:t> (</a:t>
              </a:r>
              <a:r>
                <a:rPr lang="en-US" altLang="en-US" sz="1200" b="1" dirty="0" err="1" smtClean="0">
                  <a:solidFill>
                    <a:schemeClr val="accent6"/>
                  </a:solidFill>
                  <a:latin typeface="Arial Narrow" panose="020B0606020202030204" pitchFamily="34" charset="0"/>
                  <a:cs typeface="Arial" charset="0"/>
                  <a:sym typeface="Wingdings" pitchFamily="2" charset="2"/>
                </a:rPr>
                <a:t>dG</a:t>
              </a:r>
              <a:r>
                <a:rPr lang="en-US" altLang="en-US" sz="1200" b="1" dirty="0" smtClean="0">
                  <a:solidFill>
                    <a:schemeClr val="accent6"/>
                  </a:solidFill>
                  <a:latin typeface="Arial Narrow" panose="020B0606020202030204" pitchFamily="34" charset="0"/>
                  <a:cs typeface="Arial" charset="0"/>
                  <a:sym typeface="Wingdings" pitchFamily="2" charset="2"/>
                </a:rPr>
                <a:t>)</a:t>
              </a:r>
            </a:p>
          </p:txBody>
        </p:sp>
        <p:sp>
          <p:nvSpPr>
            <p:cNvPr id="66" name="TextBox 10"/>
            <p:cNvSpPr txBox="1">
              <a:spLocks noChangeArrowheads="1"/>
            </p:cNvSpPr>
            <p:nvPr/>
          </p:nvSpPr>
          <p:spPr bwMode="auto">
            <a:xfrm>
              <a:off x="6218238" y="2238375"/>
              <a:ext cx="2697162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200" b="1" dirty="0" err="1" smtClean="0">
                  <a:solidFill>
                    <a:schemeClr val="accent6"/>
                  </a:solidFill>
                  <a:latin typeface="Arial Narrow" panose="020B0606020202030204" pitchFamily="34" charset="0"/>
                  <a:cs typeface="Arial" charset="0"/>
                  <a:sym typeface="Wingdings" pitchFamily="2" charset="2"/>
                </a:rPr>
                <a:t>Deoxyguanosine</a:t>
              </a:r>
              <a:r>
                <a:rPr lang="en-US" altLang="en-US" sz="1200" b="1" dirty="0" smtClean="0">
                  <a:solidFill>
                    <a:schemeClr val="accent6"/>
                  </a:solidFill>
                  <a:latin typeface="Arial Narrow" panose="020B0606020202030204" pitchFamily="34" charset="0"/>
                  <a:cs typeface="Arial" charset="0"/>
                  <a:sym typeface="Wingdings" pitchFamily="2" charset="2"/>
                </a:rPr>
                <a:t> monophosphate (</a:t>
              </a:r>
              <a:r>
                <a:rPr lang="en-US" altLang="en-US" sz="1200" b="1" dirty="0" err="1" smtClean="0">
                  <a:solidFill>
                    <a:schemeClr val="accent6"/>
                  </a:solidFill>
                  <a:latin typeface="Arial Narrow" panose="020B0606020202030204" pitchFamily="34" charset="0"/>
                  <a:cs typeface="Arial" charset="0"/>
                  <a:sym typeface="Wingdings" pitchFamily="2" charset="2"/>
                </a:rPr>
                <a:t>dGMP</a:t>
              </a:r>
              <a:r>
                <a:rPr lang="en-US" altLang="en-US" sz="1200" b="1" dirty="0" smtClean="0">
                  <a:solidFill>
                    <a:schemeClr val="accent6"/>
                  </a:solidFill>
                  <a:latin typeface="Arial Narrow" panose="020B0606020202030204" pitchFamily="34" charset="0"/>
                  <a:cs typeface="Arial" charset="0"/>
                  <a:sym typeface="Wingdings" pitchFamily="2" charset="2"/>
                </a:rPr>
                <a:t>)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2459038" y="2971931"/>
            <a:ext cx="6303928" cy="762041"/>
            <a:chOff x="2459038" y="2971931"/>
            <a:chExt cx="6303928" cy="762041"/>
          </a:xfrm>
        </p:grpSpPr>
        <p:sp>
          <p:nvSpPr>
            <p:cNvPr id="68" name="Rectangle 9"/>
            <p:cNvSpPr>
              <a:spLocks noChangeArrowheads="1"/>
            </p:cNvSpPr>
            <p:nvPr/>
          </p:nvSpPr>
          <p:spPr bwMode="auto">
            <a:xfrm>
              <a:off x="2514501" y="2971931"/>
              <a:ext cx="6248465" cy="762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69" name="TextBox 10"/>
            <p:cNvSpPr txBox="1">
              <a:spLocks noChangeArrowheads="1"/>
            </p:cNvSpPr>
            <p:nvPr/>
          </p:nvSpPr>
          <p:spPr bwMode="auto">
            <a:xfrm>
              <a:off x="2459038" y="3200400"/>
              <a:ext cx="1174750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200" b="1" dirty="0" smtClean="0">
                  <a:solidFill>
                    <a:schemeClr val="accent6"/>
                  </a:solidFill>
                  <a:latin typeface="Arial Narrow" panose="020B0606020202030204" pitchFamily="34" charset="0"/>
                  <a:cs typeface="Arial" charset="0"/>
                  <a:sym typeface="Wingdings" pitchFamily="2" charset="2"/>
                </a:rPr>
                <a:t>Hypoxanthine (I)</a:t>
              </a:r>
            </a:p>
          </p:txBody>
        </p:sp>
        <p:sp>
          <p:nvSpPr>
            <p:cNvPr id="70" name="TextBox 10"/>
            <p:cNvSpPr txBox="1">
              <a:spLocks noChangeArrowheads="1"/>
            </p:cNvSpPr>
            <p:nvPr/>
          </p:nvSpPr>
          <p:spPr bwMode="auto">
            <a:xfrm>
              <a:off x="4191000" y="3200400"/>
              <a:ext cx="1238250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200" b="1" dirty="0" err="1" smtClean="0">
                  <a:solidFill>
                    <a:schemeClr val="accent6"/>
                  </a:solidFill>
                  <a:latin typeface="Arial Narrow" panose="020B0606020202030204" pitchFamily="34" charset="0"/>
                  <a:cs typeface="Arial" charset="0"/>
                  <a:sym typeface="Wingdings" pitchFamily="2" charset="2"/>
                </a:rPr>
                <a:t>Deoxyinosine</a:t>
              </a:r>
              <a:r>
                <a:rPr lang="en-US" altLang="en-US" sz="1200" b="1" dirty="0" smtClean="0">
                  <a:solidFill>
                    <a:schemeClr val="accent6"/>
                  </a:solidFill>
                  <a:latin typeface="Arial Narrow" panose="020B0606020202030204" pitchFamily="34" charset="0"/>
                  <a:cs typeface="Arial" charset="0"/>
                  <a:sym typeface="Wingdings" pitchFamily="2" charset="2"/>
                </a:rPr>
                <a:t> (</a:t>
              </a:r>
              <a:r>
                <a:rPr lang="en-US" altLang="en-US" sz="1200" b="1" dirty="0" err="1" smtClean="0">
                  <a:solidFill>
                    <a:schemeClr val="accent6"/>
                  </a:solidFill>
                  <a:latin typeface="Arial Narrow" panose="020B0606020202030204" pitchFamily="34" charset="0"/>
                  <a:cs typeface="Arial" charset="0"/>
                  <a:sym typeface="Wingdings" pitchFamily="2" charset="2"/>
                </a:rPr>
                <a:t>dI</a:t>
              </a:r>
              <a:r>
                <a:rPr lang="en-US" altLang="en-US" sz="1200" b="1" dirty="0" smtClean="0">
                  <a:solidFill>
                    <a:schemeClr val="accent6"/>
                  </a:solidFill>
                  <a:latin typeface="Arial Narrow" panose="020B0606020202030204" pitchFamily="34" charset="0"/>
                  <a:cs typeface="Arial" charset="0"/>
                  <a:sym typeface="Wingdings" pitchFamily="2" charset="2"/>
                </a:rPr>
                <a:t>)</a:t>
              </a:r>
            </a:p>
          </p:txBody>
        </p:sp>
        <p:sp>
          <p:nvSpPr>
            <p:cNvPr id="71" name="TextBox 10"/>
            <p:cNvSpPr txBox="1">
              <a:spLocks noChangeArrowheads="1"/>
            </p:cNvSpPr>
            <p:nvPr/>
          </p:nvSpPr>
          <p:spPr bwMode="auto">
            <a:xfrm>
              <a:off x="6218238" y="3200400"/>
              <a:ext cx="2444750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200" b="1" dirty="0" err="1" smtClean="0">
                  <a:solidFill>
                    <a:schemeClr val="accent6"/>
                  </a:solidFill>
                  <a:latin typeface="Arial Narrow" panose="020B0606020202030204" pitchFamily="34" charset="0"/>
                  <a:cs typeface="Arial" charset="0"/>
                  <a:sym typeface="Wingdings" pitchFamily="2" charset="2"/>
                </a:rPr>
                <a:t>Deoxyinosine</a:t>
              </a:r>
              <a:r>
                <a:rPr lang="en-US" altLang="en-US" sz="1200" b="1" dirty="0" smtClean="0">
                  <a:solidFill>
                    <a:schemeClr val="accent6"/>
                  </a:solidFill>
                  <a:latin typeface="Arial Narrow" panose="020B0606020202030204" pitchFamily="34" charset="0"/>
                  <a:cs typeface="Arial" charset="0"/>
                  <a:sym typeface="Wingdings" pitchFamily="2" charset="2"/>
                </a:rPr>
                <a:t> monophosphate (</a:t>
              </a:r>
              <a:r>
                <a:rPr lang="en-US" altLang="en-US" sz="1200" b="1" dirty="0" err="1" smtClean="0">
                  <a:solidFill>
                    <a:schemeClr val="accent6"/>
                  </a:solidFill>
                  <a:latin typeface="Arial Narrow" panose="020B0606020202030204" pitchFamily="34" charset="0"/>
                  <a:cs typeface="Arial" charset="0"/>
                  <a:sym typeface="Wingdings" pitchFamily="2" charset="2"/>
                </a:rPr>
                <a:t>dIMP</a:t>
              </a:r>
              <a:r>
                <a:rPr lang="en-US" altLang="en-US" sz="1200" b="1" dirty="0" smtClean="0">
                  <a:solidFill>
                    <a:schemeClr val="accent6"/>
                  </a:solidFill>
                  <a:latin typeface="Arial Narrow" panose="020B0606020202030204" pitchFamily="34" charset="0"/>
                  <a:cs typeface="Arial" charset="0"/>
                  <a:sym typeface="Wingdings" pitchFamily="2" charset="2"/>
                </a:rPr>
                <a:t>)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2459038" y="3938454"/>
            <a:ext cx="6303928" cy="762041"/>
            <a:chOff x="2459038" y="3962585"/>
            <a:chExt cx="6303928" cy="762041"/>
          </a:xfrm>
        </p:grpSpPr>
        <p:sp>
          <p:nvSpPr>
            <p:cNvPr id="73" name="Rectangle 10"/>
            <p:cNvSpPr>
              <a:spLocks noChangeArrowheads="1"/>
            </p:cNvSpPr>
            <p:nvPr/>
          </p:nvSpPr>
          <p:spPr bwMode="auto">
            <a:xfrm>
              <a:off x="2514501" y="3962585"/>
              <a:ext cx="6248465" cy="762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4" name="TextBox 10"/>
            <p:cNvSpPr txBox="1">
              <a:spLocks noChangeArrowheads="1"/>
            </p:cNvSpPr>
            <p:nvPr/>
          </p:nvSpPr>
          <p:spPr bwMode="auto">
            <a:xfrm>
              <a:off x="2459038" y="4138613"/>
              <a:ext cx="928687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200" b="1" dirty="0" smtClean="0">
                  <a:solidFill>
                    <a:schemeClr val="accent6"/>
                  </a:solidFill>
                  <a:latin typeface="Arial Narrow" panose="020B0606020202030204" pitchFamily="34" charset="0"/>
                  <a:cs typeface="Arial" charset="0"/>
                  <a:sym typeface="Wingdings" pitchFamily="2" charset="2"/>
                </a:rPr>
                <a:t>Cytosine (C)</a:t>
              </a:r>
            </a:p>
          </p:txBody>
        </p:sp>
        <p:sp>
          <p:nvSpPr>
            <p:cNvPr id="75" name="TextBox 10"/>
            <p:cNvSpPr txBox="1">
              <a:spLocks noChangeArrowheads="1"/>
            </p:cNvSpPr>
            <p:nvPr/>
          </p:nvSpPr>
          <p:spPr bwMode="auto">
            <a:xfrm>
              <a:off x="4191000" y="4138613"/>
              <a:ext cx="1328738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200" b="1" dirty="0" smtClean="0">
                  <a:solidFill>
                    <a:schemeClr val="accent6"/>
                  </a:solidFill>
                  <a:latin typeface="Arial Narrow" panose="020B0606020202030204" pitchFamily="34" charset="0"/>
                  <a:cs typeface="Arial" charset="0"/>
                  <a:sym typeface="Wingdings" pitchFamily="2" charset="2"/>
                </a:rPr>
                <a:t>Deoxycytidine (</a:t>
              </a:r>
              <a:r>
                <a:rPr lang="en-US" altLang="en-US" sz="1200" b="1" dirty="0" err="1" smtClean="0">
                  <a:solidFill>
                    <a:schemeClr val="accent6"/>
                  </a:solidFill>
                  <a:latin typeface="Arial Narrow" panose="020B0606020202030204" pitchFamily="34" charset="0"/>
                  <a:cs typeface="Arial" charset="0"/>
                  <a:sym typeface="Wingdings" pitchFamily="2" charset="2"/>
                </a:rPr>
                <a:t>dC</a:t>
              </a:r>
              <a:r>
                <a:rPr lang="en-US" altLang="en-US" sz="1200" b="1" dirty="0" smtClean="0">
                  <a:solidFill>
                    <a:schemeClr val="accent6"/>
                  </a:solidFill>
                  <a:latin typeface="Arial Narrow" panose="020B0606020202030204" pitchFamily="34" charset="0"/>
                  <a:cs typeface="Arial" charset="0"/>
                  <a:sym typeface="Wingdings" pitchFamily="2" charset="2"/>
                </a:rPr>
                <a:t>)</a:t>
              </a:r>
            </a:p>
          </p:txBody>
        </p:sp>
        <p:sp>
          <p:nvSpPr>
            <p:cNvPr id="76" name="TextBox 10"/>
            <p:cNvSpPr txBox="1">
              <a:spLocks noChangeArrowheads="1"/>
            </p:cNvSpPr>
            <p:nvPr/>
          </p:nvSpPr>
          <p:spPr bwMode="auto">
            <a:xfrm>
              <a:off x="6218238" y="4138613"/>
              <a:ext cx="25368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200" b="1" dirty="0" smtClean="0">
                  <a:solidFill>
                    <a:schemeClr val="accent6"/>
                  </a:solidFill>
                  <a:latin typeface="Arial Narrow" panose="020B0606020202030204" pitchFamily="34" charset="0"/>
                  <a:cs typeface="Arial" charset="0"/>
                  <a:sym typeface="Wingdings" pitchFamily="2" charset="2"/>
                </a:rPr>
                <a:t>Deoxycytidine monophosphate (</a:t>
              </a:r>
              <a:r>
                <a:rPr lang="en-US" altLang="en-US" sz="1200" b="1" dirty="0" err="1" smtClean="0">
                  <a:solidFill>
                    <a:schemeClr val="accent6"/>
                  </a:solidFill>
                  <a:latin typeface="Arial Narrow" panose="020B0606020202030204" pitchFamily="34" charset="0"/>
                  <a:cs typeface="Arial" charset="0"/>
                  <a:sym typeface="Wingdings" pitchFamily="2" charset="2"/>
                </a:rPr>
                <a:t>dCMP</a:t>
              </a:r>
              <a:r>
                <a:rPr lang="en-US" altLang="en-US" sz="1200" b="1" dirty="0" smtClean="0">
                  <a:solidFill>
                    <a:schemeClr val="accent6"/>
                  </a:solidFill>
                  <a:latin typeface="Arial Narrow" panose="020B0606020202030204" pitchFamily="34" charset="0"/>
                  <a:cs typeface="Arial" charset="0"/>
                  <a:sym typeface="Wingdings" pitchFamily="2" charset="2"/>
                </a:rPr>
                <a:t>)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2459038" y="4894452"/>
            <a:ext cx="6303928" cy="762041"/>
            <a:chOff x="2459038" y="4877034"/>
            <a:chExt cx="6303928" cy="762041"/>
          </a:xfrm>
        </p:grpSpPr>
        <p:sp>
          <p:nvSpPr>
            <p:cNvPr id="78" name="Rectangle 11"/>
            <p:cNvSpPr>
              <a:spLocks noChangeArrowheads="1"/>
            </p:cNvSpPr>
            <p:nvPr/>
          </p:nvSpPr>
          <p:spPr bwMode="auto">
            <a:xfrm>
              <a:off x="2514501" y="4877034"/>
              <a:ext cx="6248465" cy="762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9" name="TextBox 10"/>
            <p:cNvSpPr txBox="1">
              <a:spLocks noChangeArrowheads="1"/>
            </p:cNvSpPr>
            <p:nvPr/>
          </p:nvSpPr>
          <p:spPr bwMode="auto">
            <a:xfrm>
              <a:off x="2459038" y="5105400"/>
              <a:ext cx="747712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200" b="1" dirty="0" smtClean="0">
                  <a:solidFill>
                    <a:schemeClr val="accent6"/>
                  </a:solidFill>
                  <a:latin typeface="Arial Narrow" panose="020B0606020202030204" pitchFamily="34" charset="0"/>
                  <a:cs typeface="Arial" charset="0"/>
                  <a:sym typeface="Wingdings" pitchFamily="2" charset="2"/>
                </a:rPr>
                <a:t>Uracil (U)</a:t>
              </a:r>
            </a:p>
          </p:txBody>
        </p:sp>
        <p:sp>
          <p:nvSpPr>
            <p:cNvPr id="80" name="TextBox 10"/>
            <p:cNvSpPr txBox="1">
              <a:spLocks noChangeArrowheads="1"/>
            </p:cNvSpPr>
            <p:nvPr/>
          </p:nvSpPr>
          <p:spPr bwMode="auto">
            <a:xfrm>
              <a:off x="4191000" y="5105400"/>
              <a:ext cx="1273175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200" b="1" dirty="0" err="1" smtClean="0">
                  <a:solidFill>
                    <a:schemeClr val="accent6"/>
                  </a:solidFill>
                  <a:latin typeface="Arial Narrow" panose="020B0606020202030204" pitchFamily="34" charset="0"/>
                  <a:cs typeface="Arial" charset="0"/>
                  <a:sym typeface="Wingdings" pitchFamily="2" charset="2"/>
                </a:rPr>
                <a:t>Deoxyuridine</a:t>
              </a:r>
              <a:r>
                <a:rPr lang="en-US" altLang="en-US" sz="1200" b="1" dirty="0" smtClean="0">
                  <a:solidFill>
                    <a:schemeClr val="accent6"/>
                  </a:solidFill>
                  <a:latin typeface="Arial Narrow" panose="020B0606020202030204" pitchFamily="34" charset="0"/>
                  <a:cs typeface="Arial" charset="0"/>
                  <a:sym typeface="Wingdings" pitchFamily="2" charset="2"/>
                </a:rPr>
                <a:t> (</a:t>
              </a:r>
              <a:r>
                <a:rPr lang="en-US" altLang="en-US" sz="1200" b="1" dirty="0" err="1" smtClean="0">
                  <a:solidFill>
                    <a:schemeClr val="accent6"/>
                  </a:solidFill>
                  <a:latin typeface="Arial Narrow" panose="020B0606020202030204" pitchFamily="34" charset="0"/>
                  <a:cs typeface="Arial" charset="0"/>
                  <a:sym typeface="Wingdings" pitchFamily="2" charset="2"/>
                </a:rPr>
                <a:t>dU</a:t>
              </a:r>
              <a:r>
                <a:rPr lang="en-US" altLang="en-US" sz="1200" b="1" dirty="0" smtClean="0">
                  <a:solidFill>
                    <a:schemeClr val="accent6"/>
                  </a:solidFill>
                  <a:latin typeface="Arial Narrow" panose="020B0606020202030204" pitchFamily="34" charset="0"/>
                  <a:cs typeface="Arial" charset="0"/>
                  <a:sym typeface="Wingdings" pitchFamily="2" charset="2"/>
                </a:rPr>
                <a:t>)</a:t>
              </a:r>
            </a:p>
          </p:txBody>
        </p:sp>
        <p:sp>
          <p:nvSpPr>
            <p:cNvPr id="81" name="TextBox 10"/>
            <p:cNvSpPr txBox="1">
              <a:spLocks noChangeArrowheads="1"/>
            </p:cNvSpPr>
            <p:nvPr/>
          </p:nvSpPr>
          <p:spPr bwMode="auto">
            <a:xfrm>
              <a:off x="6218238" y="5105400"/>
              <a:ext cx="2481262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200" b="1" dirty="0" err="1" smtClean="0">
                  <a:solidFill>
                    <a:schemeClr val="accent6"/>
                  </a:solidFill>
                  <a:latin typeface="Arial Narrow" panose="020B0606020202030204" pitchFamily="34" charset="0"/>
                  <a:cs typeface="Arial" charset="0"/>
                  <a:sym typeface="Wingdings" pitchFamily="2" charset="2"/>
                </a:rPr>
                <a:t>Deoxyuridine</a:t>
              </a:r>
              <a:r>
                <a:rPr lang="en-US" altLang="en-US" sz="1200" b="1" dirty="0" smtClean="0">
                  <a:solidFill>
                    <a:schemeClr val="accent6"/>
                  </a:solidFill>
                  <a:latin typeface="Arial Narrow" panose="020B0606020202030204" pitchFamily="34" charset="0"/>
                  <a:cs typeface="Arial" charset="0"/>
                  <a:sym typeface="Wingdings" pitchFamily="2" charset="2"/>
                </a:rPr>
                <a:t> monophosphate (</a:t>
              </a:r>
              <a:r>
                <a:rPr lang="en-US" altLang="en-US" sz="1200" b="1" dirty="0" err="1" smtClean="0">
                  <a:solidFill>
                    <a:schemeClr val="accent6"/>
                  </a:solidFill>
                  <a:latin typeface="Arial Narrow" panose="020B0606020202030204" pitchFamily="34" charset="0"/>
                  <a:cs typeface="Arial" charset="0"/>
                  <a:sym typeface="Wingdings" pitchFamily="2" charset="2"/>
                </a:rPr>
                <a:t>dUMP</a:t>
              </a:r>
              <a:r>
                <a:rPr lang="en-US" altLang="en-US" sz="1200" b="1" dirty="0" smtClean="0">
                  <a:solidFill>
                    <a:schemeClr val="accent6"/>
                  </a:solidFill>
                  <a:latin typeface="Arial Narrow" panose="020B0606020202030204" pitchFamily="34" charset="0"/>
                  <a:cs typeface="Arial" charset="0"/>
                  <a:sym typeface="Wingdings" pitchFamily="2" charset="2"/>
                </a:rPr>
                <a:t>)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2459038" y="5867688"/>
            <a:ext cx="6400800" cy="762041"/>
            <a:chOff x="2459038" y="5867688"/>
            <a:chExt cx="6400800" cy="762041"/>
          </a:xfrm>
        </p:grpSpPr>
        <p:sp>
          <p:nvSpPr>
            <p:cNvPr id="83" name="Rectangle 12"/>
            <p:cNvSpPr>
              <a:spLocks noChangeArrowheads="1"/>
            </p:cNvSpPr>
            <p:nvPr/>
          </p:nvSpPr>
          <p:spPr bwMode="auto">
            <a:xfrm>
              <a:off x="2514501" y="5867688"/>
              <a:ext cx="6248465" cy="762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84" name="TextBox 10"/>
            <p:cNvSpPr txBox="1">
              <a:spLocks noChangeArrowheads="1"/>
            </p:cNvSpPr>
            <p:nvPr/>
          </p:nvSpPr>
          <p:spPr bwMode="auto">
            <a:xfrm>
              <a:off x="2459038" y="6096000"/>
              <a:ext cx="900112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200" b="1" dirty="0" smtClean="0">
                  <a:solidFill>
                    <a:schemeClr val="accent6"/>
                  </a:solidFill>
                  <a:latin typeface="Arial Narrow" panose="020B0606020202030204" pitchFamily="34" charset="0"/>
                  <a:cs typeface="Arial" charset="0"/>
                  <a:sym typeface="Wingdings" pitchFamily="2" charset="2"/>
                </a:rPr>
                <a:t>Thymine (T)</a:t>
              </a:r>
            </a:p>
          </p:txBody>
        </p:sp>
        <p:sp>
          <p:nvSpPr>
            <p:cNvPr id="85" name="TextBox 10"/>
            <p:cNvSpPr txBox="1">
              <a:spLocks noChangeArrowheads="1"/>
            </p:cNvSpPr>
            <p:nvPr/>
          </p:nvSpPr>
          <p:spPr bwMode="auto">
            <a:xfrm>
              <a:off x="4191000" y="6096000"/>
              <a:ext cx="1433513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200" b="1" dirty="0" err="1" smtClean="0">
                  <a:solidFill>
                    <a:schemeClr val="accent6"/>
                  </a:solidFill>
                  <a:latin typeface="Arial Narrow" panose="020B0606020202030204" pitchFamily="34" charset="0"/>
                  <a:cs typeface="Arial" charset="0"/>
                  <a:sym typeface="Wingdings" pitchFamily="2" charset="2"/>
                </a:rPr>
                <a:t>Deoxythymidine</a:t>
              </a:r>
              <a:r>
                <a:rPr lang="en-US" altLang="en-US" sz="1200" b="1" dirty="0" smtClean="0">
                  <a:solidFill>
                    <a:schemeClr val="accent6"/>
                  </a:solidFill>
                  <a:latin typeface="Arial Narrow" panose="020B0606020202030204" pitchFamily="34" charset="0"/>
                  <a:cs typeface="Arial" charset="0"/>
                  <a:sym typeface="Wingdings" pitchFamily="2" charset="2"/>
                </a:rPr>
                <a:t> (</a:t>
              </a:r>
              <a:r>
                <a:rPr lang="en-US" altLang="en-US" sz="1200" b="1" dirty="0" err="1" smtClean="0">
                  <a:solidFill>
                    <a:schemeClr val="accent6"/>
                  </a:solidFill>
                  <a:latin typeface="Arial Narrow" panose="020B0606020202030204" pitchFamily="34" charset="0"/>
                  <a:cs typeface="Arial" charset="0"/>
                  <a:sym typeface="Wingdings" pitchFamily="2" charset="2"/>
                </a:rPr>
                <a:t>dT</a:t>
              </a:r>
              <a:r>
                <a:rPr lang="en-US" altLang="en-US" sz="1200" b="1" dirty="0" smtClean="0">
                  <a:solidFill>
                    <a:schemeClr val="accent6"/>
                  </a:solidFill>
                  <a:latin typeface="Arial Narrow" panose="020B0606020202030204" pitchFamily="34" charset="0"/>
                  <a:cs typeface="Arial" charset="0"/>
                  <a:sym typeface="Wingdings" pitchFamily="2" charset="2"/>
                </a:rPr>
                <a:t>)</a:t>
              </a:r>
            </a:p>
          </p:txBody>
        </p:sp>
        <p:sp>
          <p:nvSpPr>
            <p:cNvPr id="86" name="TextBox 10"/>
            <p:cNvSpPr txBox="1">
              <a:spLocks noChangeArrowheads="1"/>
            </p:cNvSpPr>
            <p:nvPr/>
          </p:nvSpPr>
          <p:spPr bwMode="auto">
            <a:xfrm>
              <a:off x="6218238" y="6096000"/>
              <a:ext cx="2641600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200" b="1" dirty="0" err="1" smtClean="0">
                  <a:solidFill>
                    <a:schemeClr val="accent6"/>
                  </a:solidFill>
                  <a:latin typeface="Arial Narrow" panose="020B0606020202030204" pitchFamily="34" charset="0"/>
                  <a:cs typeface="Arial" charset="0"/>
                  <a:sym typeface="Wingdings" pitchFamily="2" charset="2"/>
                </a:rPr>
                <a:t>Deoxythymidine</a:t>
              </a:r>
              <a:r>
                <a:rPr lang="en-US" altLang="en-US" sz="1200" b="1" dirty="0" smtClean="0">
                  <a:solidFill>
                    <a:schemeClr val="accent6"/>
                  </a:solidFill>
                  <a:latin typeface="Arial Narrow" panose="020B0606020202030204" pitchFamily="34" charset="0"/>
                  <a:cs typeface="Arial" charset="0"/>
                  <a:sym typeface="Wingdings" pitchFamily="2" charset="2"/>
                </a:rPr>
                <a:t> monophosphate (</a:t>
              </a:r>
              <a:r>
                <a:rPr lang="en-US" altLang="en-US" sz="1200" b="1" dirty="0" err="1" smtClean="0">
                  <a:solidFill>
                    <a:schemeClr val="accent6"/>
                  </a:solidFill>
                  <a:latin typeface="Arial Narrow" panose="020B0606020202030204" pitchFamily="34" charset="0"/>
                  <a:cs typeface="Arial" charset="0"/>
                  <a:sym typeface="Wingdings" pitchFamily="2" charset="2"/>
                </a:rPr>
                <a:t>dTMP</a:t>
              </a:r>
              <a:r>
                <a:rPr lang="en-US" altLang="en-US" sz="1200" b="1" dirty="0" smtClean="0">
                  <a:solidFill>
                    <a:schemeClr val="accent6"/>
                  </a:solidFill>
                  <a:latin typeface="Arial Narrow" panose="020B0606020202030204" pitchFamily="34" charset="0"/>
                  <a:cs typeface="Arial" charset="0"/>
                  <a:sym typeface="Wingdings" pitchFamily="2" charset="2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881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28600"/>
            <a:ext cx="1371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990600" y="1447800"/>
            <a:ext cx="6781800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buFontTx/>
              <a:buChar char="-"/>
              <a:defRPr/>
            </a:pPr>
            <a:r>
              <a:rPr lang="en-US" alt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</a:rPr>
              <a:t>Identify the purines and pyrimidines commonly found in nucleic acids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Char char="-"/>
              <a:defRPr/>
            </a:pPr>
            <a:endParaRPr lang="en-US" altLang="en-US" sz="1800" dirty="0" smtClean="0">
              <a:latin typeface="Calibri" pitchFamily="34" charset="0"/>
              <a:ea typeface="Cambria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Char char="-"/>
              <a:defRPr/>
            </a:pPr>
            <a:r>
              <a:rPr lang="en-US" alt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</a:rPr>
              <a:t>Draw the structures of adenine, adenosine, and adenosine monophosphate (AMP)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Char char="-"/>
              <a:defRPr/>
            </a:pPr>
            <a:endParaRPr lang="en-US" altLang="en-US" sz="1800" dirty="0" smtClean="0">
              <a:latin typeface="Calibri" pitchFamily="34" charset="0"/>
              <a:ea typeface="Cambria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Char char="-"/>
              <a:defRPr/>
            </a:pPr>
            <a:r>
              <a:rPr lang="en-US" alt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</a:rPr>
              <a:t>Describe the chemical differences between a </a:t>
            </a:r>
            <a:r>
              <a:rPr lang="en-US" altLang="en-US" sz="1800" dirty="0" err="1" smtClean="0">
                <a:latin typeface="Calibri" pitchFamily="34" charset="0"/>
                <a:ea typeface="Cambria" pitchFamily="18" charset="0"/>
                <a:cs typeface="Times New Roman" pitchFamily="18" charset="0"/>
              </a:rPr>
              <a:t>ribonucleoside</a:t>
            </a:r>
            <a:r>
              <a:rPr lang="en-US" alt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</a:rPr>
              <a:t> triphosphate and a </a:t>
            </a:r>
            <a:r>
              <a:rPr lang="en-US" altLang="en-US" sz="1800" dirty="0" err="1" smtClean="0">
                <a:latin typeface="Calibri" pitchFamily="34" charset="0"/>
                <a:ea typeface="Cambria" pitchFamily="18" charset="0"/>
                <a:cs typeface="Times New Roman" pitchFamily="18" charset="0"/>
              </a:rPr>
              <a:t>deoxyribonucleoside</a:t>
            </a:r>
            <a:r>
              <a:rPr lang="en-US" alt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</a:rPr>
              <a:t> monophosphate</a:t>
            </a:r>
          </a:p>
          <a:p>
            <a:pPr marL="0" indent="0"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800" dirty="0" smtClean="0">
              <a:latin typeface="Calibri" pitchFamily="34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/>
        </p:nvSpPr>
        <p:spPr bwMode="auto">
          <a:xfrm>
            <a:off x="3124200" y="3048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6D09"/>
                </a:solidFill>
                <a:latin typeface="Arial" pitchFamily="34" charset="0"/>
              </a:rPr>
              <a:t>Exercise 4.1a</a:t>
            </a:r>
            <a:endParaRPr lang="en-US" altLang="en-US" sz="2400">
              <a:solidFill>
                <a:srgbClr val="FF6D09"/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6D09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>
              <a:solidFill>
                <a:srgbClr val="FF6D09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89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/>
        </p:nvSpPr>
        <p:spPr bwMode="auto">
          <a:xfrm>
            <a:off x="2057400" y="1447800"/>
            <a:ext cx="5486400" cy="609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eaLnBrk="0" hangingPunct="0">
              <a:defRPr/>
            </a:pPr>
            <a:r>
              <a:rPr lang="en-US" altLang="en-US" sz="3000" b="1" dirty="0">
                <a:solidFill>
                  <a:srgbClr val="FF6600"/>
                </a:solidFill>
                <a:latin typeface="Arial" panose="020B0604020202020204" pitchFamily="34" charset="0"/>
                <a:ea typeface="Cambria" pitchFamily="18" charset="0"/>
                <a:cs typeface="Arial" panose="020B0604020202020204" pitchFamily="34" charset="0"/>
              </a:rPr>
              <a:t>§</a:t>
            </a:r>
            <a:r>
              <a:rPr lang="en-US" altLang="en-US" sz="3000" b="1" dirty="0" smtClean="0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4.1b </a:t>
            </a:r>
            <a:r>
              <a:rPr lang="en-US" sz="3000" b="1" dirty="0" smtClean="0">
                <a:solidFill>
                  <a:srgbClr val="FF6D09"/>
                </a:solidFill>
                <a:latin typeface="Arial" charset="0"/>
              </a:rPr>
              <a:t>Functions</a:t>
            </a:r>
            <a:endParaRPr lang="en-US" sz="3000" b="1" dirty="0">
              <a:solidFill>
                <a:srgbClr val="FF6D09"/>
              </a:solidFill>
              <a:latin typeface="Arial" charset="0"/>
            </a:endParaRPr>
          </a:p>
          <a:p>
            <a:pPr algn="ctr" eaLnBrk="0" hangingPunct="0">
              <a:defRPr/>
            </a:pPr>
            <a:endParaRPr lang="en-US" sz="3000" b="1" dirty="0">
              <a:solidFill>
                <a:srgbClr val="FF6D09"/>
              </a:solidFill>
              <a:latin typeface="Arial" charset="0"/>
            </a:endParaRPr>
          </a:p>
          <a:p>
            <a:pPr marL="457200" indent="-457200" eaLnBrk="0" hangingPunct="0">
              <a:buFont typeface="Arial" pitchFamily="34" charset="0"/>
              <a:buChar char="•"/>
              <a:defRPr/>
            </a:pPr>
            <a:endParaRPr lang="en-US" sz="3000" b="1" dirty="0">
              <a:solidFill>
                <a:srgbClr val="FF6D09"/>
              </a:solidFill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030506"/>
            <a:ext cx="6993847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51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066800"/>
            <a:ext cx="1371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762000" y="2438400"/>
            <a:ext cx="70104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Calibri" pitchFamily="34" charset="0"/>
                <a:ea typeface="Cambria" pitchFamily="18" charset="0"/>
                <a:cs typeface="Times New Roman" pitchFamily="18" charset="0"/>
              </a:rPr>
              <a:t>While nucleotides are the building blocks of nucleic </a:t>
            </a:r>
            <a:r>
              <a:rPr lang="en-US" alt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</a:rPr>
              <a:t>acids (RNA and DNA), </a:t>
            </a:r>
            <a:r>
              <a:rPr lang="en-US" altLang="en-US" sz="1800" dirty="0">
                <a:latin typeface="Calibri" pitchFamily="34" charset="0"/>
                <a:ea typeface="Cambria" pitchFamily="18" charset="0"/>
                <a:cs typeface="Times New Roman" pitchFamily="18" charset="0"/>
              </a:rPr>
              <a:t>they also mediate numerous metabolic functions in the form of: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00B050"/>
              </a:solidFill>
              <a:latin typeface="Calibri" pitchFamily="34" charset="0"/>
              <a:ea typeface="Cambria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	- Adenosine triphosphate (ATP)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	- Guanosine triphosphate (GTP)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	- Cytidine triphosphate (CTP)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	- Uridine triphosphate (UTP)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	- Uridine diphosphate glucose (UDP-glucose)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	- </a:t>
            </a:r>
            <a:r>
              <a:rPr lang="en-US" altLang="en-US" sz="1800" dirty="0" err="1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Nicotinamide</a:t>
            </a:r>
            <a:r>
              <a:rPr lang="en-US" altLang="en-US" sz="1800" dirty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 adenine dinucleotide (NAD</a:t>
            </a:r>
            <a:r>
              <a:rPr lang="en-US" altLang="en-US" sz="1800" baseline="30000" dirty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+</a:t>
            </a:r>
            <a:r>
              <a:rPr lang="en-US" altLang="en-US" sz="1800" dirty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	- Flavin adenine dinucleotide (FAD)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	- Coenzyme A (CoA)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latin typeface="Calibri" pitchFamily="34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16388" name="Rectangle 4"/>
          <p:cNvSpPr>
            <a:spLocks noGrp="1" noChangeArrowheads="1"/>
          </p:cNvSpPr>
          <p:nvPr/>
        </p:nvSpPr>
        <p:spPr bwMode="auto">
          <a:xfrm>
            <a:off x="3124200" y="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6D09"/>
                </a:solidFill>
                <a:latin typeface="Arial" pitchFamily="34" charset="0"/>
              </a:rPr>
              <a:t>Synopsis </a:t>
            </a:r>
            <a:r>
              <a:rPr lang="en-US" altLang="en-US" sz="2400" b="1" dirty="0" smtClean="0">
                <a:solidFill>
                  <a:srgbClr val="FF6D09"/>
                </a:solidFill>
                <a:latin typeface="Arial" pitchFamily="34" charset="0"/>
              </a:rPr>
              <a:t>4.1b</a:t>
            </a:r>
            <a:endParaRPr lang="en-US" altLang="en-US" sz="2400" dirty="0">
              <a:solidFill>
                <a:srgbClr val="FF6D09"/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FF6D09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 dirty="0">
              <a:solidFill>
                <a:srgbClr val="FF6D09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66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09600"/>
            <a:ext cx="7086600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1295400" y="0"/>
            <a:ext cx="6781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ATP</a:t>
            </a:r>
            <a:endParaRPr lang="en-US" altLang="en-US" sz="2400" b="1" dirty="0">
              <a:solidFill>
                <a:srgbClr val="FF6D0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1412875" y="5565775"/>
            <a:ext cx="64357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u="sng" dirty="0">
                <a:latin typeface="Calibri" pitchFamily="34" charset="0"/>
                <a:cs typeface="Calibri" pitchFamily="34" charset="0"/>
              </a:rPr>
              <a:t>Adenosine triphosphate (ATP)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Calibri" pitchFamily="34" charset="0"/>
                <a:cs typeface="Calibri" pitchFamily="34" charset="0"/>
              </a:rPr>
              <a:t>An high-energy compound that serves as the </a:t>
            </a:r>
            <a:r>
              <a:rPr lang="en-US" altLang="en-US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cell’s primary energy currency</a:t>
            </a:r>
            <a:r>
              <a:rPr lang="en-US" altLang="en-US" sz="1800" dirty="0">
                <a:latin typeface="Calibri" pitchFamily="34" charset="0"/>
                <a:cs typeface="Calibri" pitchFamily="34" charset="0"/>
              </a:rPr>
              <a:t> (recall </a:t>
            </a:r>
            <a:r>
              <a:rPr lang="en-US" altLang="en-US" sz="18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§</a:t>
            </a:r>
            <a:r>
              <a:rPr lang="en-US" altLang="en-US" sz="1800" dirty="0" smtClean="0">
                <a:latin typeface="Calibri" pitchFamily="34" charset="0"/>
                <a:cs typeface="Calibri" pitchFamily="34" charset="0"/>
              </a:rPr>
              <a:t>3.6)—</a:t>
            </a:r>
            <a:r>
              <a:rPr lang="en-US" altLang="en-US" sz="1800" dirty="0">
                <a:latin typeface="Calibri" pitchFamily="34" charset="0"/>
                <a:cs typeface="Calibri" pitchFamily="34" charset="0"/>
              </a:rPr>
              <a:t>involved in driving or mediating virtually all cellular processes!   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209800" y="1838980"/>
            <a:ext cx="1803699" cy="1590020"/>
            <a:chOff x="2243610" y="1838980"/>
            <a:chExt cx="1803699" cy="1590020"/>
          </a:xfrm>
        </p:grpSpPr>
        <p:sp>
          <p:nvSpPr>
            <p:cNvPr id="8" name="TextBox 6"/>
            <p:cNvSpPr txBox="1">
              <a:spLocks noChangeArrowheads="1"/>
            </p:cNvSpPr>
            <p:nvPr/>
          </p:nvSpPr>
          <p:spPr bwMode="auto">
            <a:xfrm>
              <a:off x="2243610" y="1838980"/>
              <a:ext cx="180369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/>
              <a:r>
                <a:rPr lang="en-US" altLang="en-US" sz="1400" b="1" dirty="0" err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Phosphoanhydride</a:t>
              </a:r>
              <a:endParaRPr lang="en-US" altLang="en-US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 pitchFamily="18" charset="2"/>
              </a:endParaRPr>
            </a:p>
            <a:p>
              <a:pPr algn="ctr"/>
              <a:r>
                <a:rPr lang="en-US" altLang="en-US" sz="14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Bonds</a:t>
              </a:r>
            </a:p>
          </p:txBody>
        </p:sp>
        <p:sp>
          <p:nvSpPr>
            <p:cNvPr id="9" name="Left Brace 8"/>
            <p:cNvSpPr/>
            <p:nvPr/>
          </p:nvSpPr>
          <p:spPr bwMode="auto">
            <a:xfrm>
              <a:off x="3657600" y="2743200"/>
              <a:ext cx="219318" cy="685800"/>
            </a:xfrm>
            <a:prstGeom prst="leftBrace">
              <a:avLst>
                <a:gd name="adj1" fmla="val 25000"/>
                <a:gd name="adj2" fmla="val 50000"/>
              </a:avLst>
            </a:prstGeom>
            <a:no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16200000"/>
              </a:camera>
              <a:lightRig rig="threePt" dir="t"/>
            </a:scene3d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Times" charset="0"/>
              </a:endParaRPr>
            </a:p>
          </p:txBody>
        </p:sp>
        <p:sp>
          <p:nvSpPr>
            <p:cNvPr id="10" name="Left Brace 9"/>
            <p:cNvSpPr/>
            <p:nvPr/>
          </p:nvSpPr>
          <p:spPr bwMode="auto">
            <a:xfrm>
              <a:off x="2523882" y="2743200"/>
              <a:ext cx="219318" cy="685800"/>
            </a:xfrm>
            <a:prstGeom prst="leftBrace">
              <a:avLst>
                <a:gd name="adj1" fmla="val 25000"/>
                <a:gd name="adj2" fmla="val 50000"/>
              </a:avLst>
            </a:prstGeom>
            <a:no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16200000"/>
              </a:camera>
              <a:lightRig rig="threePt" dir="t"/>
            </a:scene3d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Times" charset="0"/>
              </a:endParaRPr>
            </a:p>
          </p:txBody>
        </p:sp>
        <p:cxnSp>
          <p:nvCxnSpPr>
            <p:cNvPr id="3" name="Straight Connector 2"/>
            <p:cNvCxnSpPr/>
            <p:nvPr/>
          </p:nvCxnSpPr>
          <p:spPr bwMode="auto">
            <a:xfrm>
              <a:off x="2633541" y="2092236"/>
              <a:ext cx="0" cy="9144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3766455" y="2092236"/>
              <a:ext cx="0" cy="9144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2" name="Group 11"/>
          <p:cNvGrpSpPr/>
          <p:nvPr/>
        </p:nvGrpSpPr>
        <p:grpSpPr>
          <a:xfrm>
            <a:off x="6771112" y="990600"/>
            <a:ext cx="1001288" cy="347263"/>
            <a:chOff x="6771112" y="990600"/>
            <a:chExt cx="1001288" cy="347263"/>
          </a:xfrm>
        </p:grpSpPr>
        <p:sp>
          <p:nvSpPr>
            <p:cNvPr id="6" name="TextBox 6"/>
            <p:cNvSpPr txBox="1">
              <a:spLocks noChangeArrowheads="1"/>
            </p:cNvSpPr>
            <p:nvPr/>
          </p:nvSpPr>
          <p:spPr bwMode="auto">
            <a:xfrm>
              <a:off x="6779821" y="990600"/>
              <a:ext cx="99257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r>
                <a:rPr lang="en-US" altLang="en-US" sz="16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Adenine</a:t>
              </a:r>
              <a:endParaRPr lang="en-US" altLang="en-US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 bwMode="auto">
            <a:xfrm>
              <a:off x="6771112" y="999309"/>
              <a:ext cx="992579" cy="338554"/>
            </a:xfrm>
            <a:prstGeom prst="ellipse">
              <a:avLst/>
            </a:prstGeom>
            <a:solidFill>
              <a:srgbClr val="FFFF00">
                <a:alpha val="25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017130" y="4724400"/>
            <a:ext cx="992579" cy="355972"/>
            <a:chOff x="7017130" y="4724400"/>
            <a:chExt cx="992579" cy="355972"/>
          </a:xfrm>
        </p:grpSpPr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7116980" y="4724400"/>
              <a:ext cx="86754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r>
                <a:rPr lang="en-US" altLang="en-US" sz="1600" b="1" dirty="0" smtClean="0">
                  <a:latin typeface="Arial" pitchFamily="34" charset="0"/>
                  <a:cs typeface="Arial" pitchFamily="34" charset="0"/>
                  <a:sym typeface="Symbol" pitchFamily="18" charset="2"/>
                </a:rPr>
                <a:t>Ribose</a:t>
              </a:r>
              <a:endParaRPr lang="en-US" altLang="en-US" sz="1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7017130" y="4741818"/>
              <a:ext cx="992579" cy="338554"/>
            </a:xfrm>
            <a:prstGeom prst="ellipse">
              <a:avLst/>
            </a:prstGeom>
            <a:solidFill>
              <a:srgbClr val="FFFF00">
                <a:alpha val="25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057872" y="1219200"/>
            <a:ext cx="1377300" cy="2192382"/>
            <a:chOff x="4091682" y="1236618"/>
            <a:chExt cx="1377300" cy="2192382"/>
          </a:xfrm>
        </p:grpSpPr>
        <p:sp>
          <p:nvSpPr>
            <p:cNvPr id="11" name="Left Brace 10"/>
            <p:cNvSpPr/>
            <p:nvPr/>
          </p:nvSpPr>
          <p:spPr bwMode="auto">
            <a:xfrm>
              <a:off x="4724400" y="2743200"/>
              <a:ext cx="219318" cy="685800"/>
            </a:xfrm>
            <a:prstGeom prst="leftBrace">
              <a:avLst>
                <a:gd name="adj1" fmla="val 25000"/>
                <a:gd name="adj2" fmla="val 50000"/>
              </a:avLst>
            </a:prstGeom>
            <a:no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16200000"/>
              </a:camera>
              <a:lightRig rig="threePt" dir="t"/>
            </a:scene3d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Times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 bwMode="auto">
            <a:xfrm>
              <a:off x="4835436" y="1676400"/>
              <a:ext cx="0" cy="13716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" name="TextBox 6"/>
            <p:cNvSpPr txBox="1">
              <a:spLocks noChangeArrowheads="1"/>
            </p:cNvSpPr>
            <p:nvPr/>
          </p:nvSpPr>
          <p:spPr bwMode="auto">
            <a:xfrm>
              <a:off x="4091682" y="1236618"/>
              <a:ext cx="13773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/>
              <a:r>
                <a:rPr lang="en-US" altLang="en-US" sz="1400" b="1" dirty="0" err="1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Phosphoester</a:t>
              </a:r>
              <a:endParaRPr lang="en-US" altLang="en-US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Symbol" pitchFamily="18" charset="2"/>
              </a:endParaRPr>
            </a:p>
            <a:p>
              <a:pPr algn="ctr"/>
              <a:r>
                <a:rPr lang="en-US" altLang="en-US" sz="1400" b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Bond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441474" y="2557055"/>
            <a:ext cx="1382058" cy="1447800"/>
            <a:chOff x="7441474" y="2557055"/>
            <a:chExt cx="1382058" cy="1447800"/>
          </a:xfrm>
        </p:grpSpPr>
        <p:sp>
          <p:nvSpPr>
            <p:cNvPr id="22" name="Right Brace 21"/>
            <p:cNvSpPr/>
            <p:nvPr/>
          </p:nvSpPr>
          <p:spPr bwMode="auto">
            <a:xfrm>
              <a:off x="7441474" y="2557055"/>
              <a:ext cx="304800" cy="1447800"/>
            </a:xfrm>
            <a:prstGeom prst="rightBrac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29" name="TextBox 6"/>
            <p:cNvSpPr txBox="1">
              <a:spLocks noChangeArrowheads="1"/>
            </p:cNvSpPr>
            <p:nvPr/>
          </p:nvSpPr>
          <p:spPr bwMode="auto">
            <a:xfrm>
              <a:off x="7526382" y="2971800"/>
              <a:ext cx="129715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/>
              <a:r>
                <a:rPr lang="en-US" altLang="en-US" sz="1400" b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N-</a:t>
              </a:r>
              <a:r>
                <a:rPr lang="en-US" altLang="en-US" sz="1400" b="1" dirty="0" err="1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glycosidic</a:t>
              </a:r>
              <a:endParaRPr lang="en-US" altLang="en-US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Symbol" pitchFamily="18" charset="2"/>
              </a:endParaRPr>
            </a:p>
            <a:p>
              <a:pPr algn="ctr"/>
              <a:r>
                <a:rPr lang="en-US" altLang="en-US" sz="1400" b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Bond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450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41400"/>
            <a:ext cx="8564563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1"/>
          <p:cNvSpPr txBox="1">
            <a:spLocks noChangeArrowheads="1"/>
          </p:cNvSpPr>
          <p:nvPr/>
        </p:nvSpPr>
        <p:spPr bwMode="auto">
          <a:xfrm>
            <a:off x="2268538" y="0"/>
            <a:ext cx="472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GTP</a:t>
            </a:r>
          </a:p>
        </p:txBody>
      </p:sp>
      <p:sp>
        <p:nvSpPr>
          <p:cNvPr id="18436" name="TextBox 10"/>
          <p:cNvSpPr txBox="1">
            <a:spLocks noChangeArrowheads="1"/>
          </p:cNvSpPr>
          <p:nvPr/>
        </p:nvSpPr>
        <p:spPr bwMode="auto">
          <a:xfrm>
            <a:off x="1143000" y="5553075"/>
            <a:ext cx="7315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u="sng" dirty="0">
                <a:latin typeface="Calibri" pitchFamily="34" charset="0"/>
                <a:cs typeface="Calibri" pitchFamily="34" charset="0"/>
              </a:rPr>
              <a:t>Guanosine triphosphate (GTP)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Calibri" pitchFamily="34" charset="0"/>
                <a:cs typeface="Calibri" pitchFamily="34" charset="0"/>
              </a:rPr>
              <a:t>An high-energy compound that serves as the source of energy for driving </a:t>
            </a:r>
            <a:r>
              <a:rPr lang="en-US" altLang="en-US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nucleotide synthesis </a:t>
            </a:r>
            <a:r>
              <a:rPr lang="en-US" altLang="en-US" sz="1800" dirty="0">
                <a:latin typeface="Calibri" pitchFamily="34" charset="0"/>
                <a:cs typeface="Calibri" pitchFamily="34" charset="0"/>
              </a:rPr>
              <a:t>(next section) and </a:t>
            </a:r>
            <a:r>
              <a:rPr lang="en-US" altLang="en-US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protein synthesis  </a:t>
            </a:r>
            <a:r>
              <a:rPr lang="en-US" altLang="en-US" sz="1800" dirty="0">
                <a:latin typeface="Calibri" pitchFamily="34" charset="0"/>
                <a:cs typeface="Calibri" pitchFamily="34" charset="0"/>
              </a:rPr>
              <a:t>(see </a:t>
            </a:r>
            <a:r>
              <a:rPr lang="en-US" altLang="en-US" sz="18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§</a:t>
            </a:r>
            <a:r>
              <a:rPr lang="en-US" altLang="en-US" sz="1800" dirty="0" smtClean="0">
                <a:latin typeface="Calibri" pitchFamily="34" charset="0"/>
                <a:cs typeface="Calibri" pitchFamily="34" charset="0"/>
              </a:rPr>
              <a:t>4.5)  </a:t>
            </a:r>
            <a:endParaRPr lang="en-US" altLang="en-US" sz="180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676400" y="1219200"/>
            <a:ext cx="1803699" cy="1590020"/>
            <a:chOff x="2243610" y="1838980"/>
            <a:chExt cx="1803699" cy="1590020"/>
          </a:xfrm>
        </p:grpSpPr>
        <p:sp>
          <p:nvSpPr>
            <p:cNvPr id="8" name="TextBox 6"/>
            <p:cNvSpPr txBox="1">
              <a:spLocks noChangeArrowheads="1"/>
            </p:cNvSpPr>
            <p:nvPr/>
          </p:nvSpPr>
          <p:spPr bwMode="auto">
            <a:xfrm>
              <a:off x="2243610" y="1838980"/>
              <a:ext cx="180369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/>
              <a:r>
                <a:rPr lang="en-US" altLang="en-US" sz="1400" b="1" dirty="0" err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Phosphoanhydride</a:t>
              </a:r>
              <a:endParaRPr lang="en-US" altLang="en-US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 pitchFamily="18" charset="2"/>
              </a:endParaRPr>
            </a:p>
            <a:p>
              <a:pPr algn="ctr"/>
              <a:r>
                <a:rPr lang="en-US" altLang="en-US" sz="14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Bonds</a:t>
              </a:r>
            </a:p>
          </p:txBody>
        </p:sp>
        <p:sp>
          <p:nvSpPr>
            <p:cNvPr id="9" name="Left Brace 8"/>
            <p:cNvSpPr/>
            <p:nvPr/>
          </p:nvSpPr>
          <p:spPr bwMode="auto">
            <a:xfrm>
              <a:off x="3657600" y="2743200"/>
              <a:ext cx="219318" cy="685800"/>
            </a:xfrm>
            <a:prstGeom prst="leftBrace">
              <a:avLst>
                <a:gd name="adj1" fmla="val 25000"/>
                <a:gd name="adj2" fmla="val 50000"/>
              </a:avLst>
            </a:prstGeom>
            <a:no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16200000"/>
              </a:camera>
              <a:lightRig rig="threePt" dir="t"/>
            </a:scene3d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Times" charset="0"/>
              </a:endParaRPr>
            </a:p>
          </p:txBody>
        </p:sp>
        <p:sp>
          <p:nvSpPr>
            <p:cNvPr id="10" name="Left Brace 9"/>
            <p:cNvSpPr/>
            <p:nvPr/>
          </p:nvSpPr>
          <p:spPr bwMode="auto">
            <a:xfrm>
              <a:off x="2523882" y="2743200"/>
              <a:ext cx="219318" cy="685800"/>
            </a:xfrm>
            <a:prstGeom prst="leftBrace">
              <a:avLst>
                <a:gd name="adj1" fmla="val 25000"/>
                <a:gd name="adj2" fmla="val 50000"/>
              </a:avLst>
            </a:prstGeom>
            <a:no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16200000"/>
              </a:camera>
              <a:lightRig rig="threePt" dir="t"/>
            </a:scene3d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Times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 bwMode="auto">
            <a:xfrm>
              <a:off x="2633541" y="2092236"/>
              <a:ext cx="0" cy="9144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3766455" y="2092236"/>
              <a:ext cx="0" cy="9144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" name="Group 3"/>
          <p:cNvGrpSpPr/>
          <p:nvPr/>
        </p:nvGrpSpPr>
        <p:grpSpPr>
          <a:xfrm>
            <a:off x="6248400" y="2895600"/>
            <a:ext cx="1373350" cy="990600"/>
            <a:chOff x="6248400" y="2895600"/>
            <a:chExt cx="1373350" cy="990600"/>
          </a:xfrm>
        </p:grpSpPr>
        <p:sp>
          <p:nvSpPr>
            <p:cNvPr id="14" name="Right Brace 13"/>
            <p:cNvSpPr/>
            <p:nvPr/>
          </p:nvSpPr>
          <p:spPr bwMode="auto">
            <a:xfrm>
              <a:off x="6248400" y="2895600"/>
              <a:ext cx="304800" cy="990600"/>
            </a:xfrm>
            <a:prstGeom prst="rightBrac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5" name="TextBox 6"/>
            <p:cNvSpPr txBox="1">
              <a:spLocks noChangeArrowheads="1"/>
            </p:cNvSpPr>
            <p:nvPr/>
          </p:nvSpPr>
          <p:spPr bwMode="auto">
            <a:xfrm>
              <a:off x="6324600" y="3362980"/>
              <a:ext cx="129715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/>
              <a:r>
                <a:rPr lang="en-US" altLang="en-US" sz="1400" b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N-</a:t>
              </a:r>
              <a:r>
                <a:rPr lang="en-US" altLang="en-US" sz="1400" b="1" dirty="0" err="1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glycosidic</a:t>
              </a:r>
              <a:endParaRPr lang="en-US" altLang="en-US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Symbol" pitchFamily="18" charset="2"/>
              </a:endParaRPr>
            </a:p>
            <a:p>
              <a:pPr algn="ctr"/>
              <a:r>
                <a:rPr lang="en-US" altLang="en-US" sz="1400" b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Bond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444088" y="1489519"/>
            <a:ext cx="1014112" cy="346164"/>
            <a:chOff x="5943600" y="990600"/>
            <a:chExt cx="1014112" cy="346164"/>
          </a:xfrm>
        </p:grpSpPr>
        <p:sp>
          <p:nvSpPr>
            <p:cNvPr id="18" name="TextBox 6"/>
            <p:cNvSpPr txBox="1">
              <a:spLocks noChangeArrowheads="1"/>
            </p:cNvSpPr>
            <p:nvPr/>
          </p:nvSpPr>
          <p:spPr bwMode="auto">
            <a:xfrm>
              <a:off x="5952309" y="990600"/>
              <a:ext cx="100540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r>
                <a:rPr lang="en-US" altLang="en-US" sz="1600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Guanine</a:t>
              </a:r>
              <a:endParaRPr lang="en-US" altLang="en-US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5943600" y="998210"/>
              <a:ext cx="992579" cy="338554"/>
            </a:xfrm>
            <a:prstGeom prst="ellipse">
              <a:avLst/>
            </a:prstGeom>
            <a:solidFill>
              <a:srgbClr val="FFFF00">
                <a:alpha val="25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056910" y="4267200"/>
            <a:ext cx="992579" cy="355972"/>
            <a:chOff x="7017130" y="4724400"/>
            <a:chExt cx="992579" cy="355972"/>
          </a:xfrm>
        </p:grpSpPr>
        <p:sp>
          <p:nvSpPr>
            <p:cNvPr id="22" name="TextBox 21"/>
            <p:cNvSpPr txBox="1">
              <a:spLocks noChangeArrowheads="1"/>
            </p:cNvSpPr>
            <p:nvPr/>
          </p:nvSpPr>
          <p:spPr bwMode="auto">
            <a:xfrm>
              <a:off x="7116980" y="4724400"/>
              <a:ext cx="86754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r>
                <a:rPr lang="en-US" altLang="en-US" sz="1600" b="1" dirty="0" smtClean="0">
                  <a:latin typeface="Arial" pitchFamily="34" charset="0"/>
                  <a:cs typeface="Arial" pitchFamily="34" charset="0"/>
                  <a:sym typeface="Symbol" pitchFamily="18" charset="2"/>
                </a:rPr>
                <a:t>Ribose</a:t>
              </a:r>
              <a:endParaRPr lang="en-US" altLang="en-US" sz="1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7017130" y="4741818"/>
              <a:ext cx="992579" cy="338554"/>
            </a:xfrm>
            <a:prstGeom prst="ellipse">
              <a:avLst/>
            </a:prstGeom>
            <a:solidFill>
              <a:srgbClr val="FFFF00">
                <a:alpha val="25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505200" y="685800"/>
            <a:ext cx="1377300" cy="2192382"/>
            <a:chOff x="4091682" y="1236618"/>
            <a:chExt cx="1377300" cy="2192382"/>
          </a:xfrm>
        </p:grpSpPr>
        <p:sp>
          <p:nvSpPr>
            <p:cNvPr id="25" name="Left Brace 24"/>
            <p:cNvSpPr/>
            <p:nvPr/>
          </p:nvSpPr>
          <p:spPr bwMode="auto">
            <a:xfrm>
              <a:off x="4724400" y="2743200"/>
              <a:ext cx="219318" cy="685800"/>
            </a:xfrm>
            <a:prstGeom prst="leftBrace">
              <a:avLst>
                <a:gd name="adj1" fmla="val 25000"/>
                <a:gd name="adj2" fmla="val 50000"/>
              </a:avLst>
            </a:prstGeom>
            <a:no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16200000"/>
              </a:camera>
              <a:lightRig rig="threePt" dir="t"/>
            </a:scene3d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Times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 bwMode="auto">
            <a:xfrm>
              <a:off x="4835436" y="1676400"/>
              <a:ext cx="0" cy="13716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" name="TextBox 6"/>
            <p:cNvSpPr txBox="1">
              <a:spLocks noChangeArrowheads="1"/>
            </p:cNvSpPr>
            <p:nvPr/>
          </p:nvSpPr>
          <p:spPr bwMode="auto">
            <a:xfrm>
              <a:off x="4091682" y="1236618"/>
              <a:ext cx="13773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/>
              <a:r>
                <a:rPr lang="en-US" altLang="en-US" sz="1400" b="1" dirty="0" err="1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Phosphoester</a:t>
              </a:r>
              <a:endParaRPr lang="en-US" altLang="en-US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Symbol" pitchFamily="18" charset="2"/>
              </a:endParaRPr>
            </a:p>
            <a:p>
              <a:pPr algn="ctr"/>
              <a:r>
                <a:rPr lang="en-US" altLang="en-US" sz="1400" b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Bond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309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oet4_figun_03_p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66"/>
          <a:stretch>
            <a:fillRect/>
          </a:stretch>
        </p:blipFill>
        <p:spPr bwMode="auto">
          <a:xfrm>
            <a:off x="609600" y="533400"/>
            <a:ext cx="8020050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20650" y="2857500"/>
            <a:ext cx="891540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Aft>
                <a:spcPts val="1000"/>
              </a:spcAft>
              <a:defRPr/>
            </a:pPr>
            <a:r>
              <a:rPr lang="en-US" sz="1600" dirty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DNA carries genetic information in the form of its sequence of nucleotides that is ultimately expressed in the form of proteins—it accomplishes such a remarkable feat via three major mechanisms:</a:t>
            </a:r>
          </a:p>
          <a:p>
            <a:pPr marL="342900" indent="-342900" eaLnBrk="0" hangingPunct="0">
              <a:spcAft>
                <a:spcPts val="1000"/>
              </a:spcAft>
              <a:buFontTx/>
              <a:buAutoNum type="arabicParenBoth"/>
              <a:defRPr/>
            </a:pPr>
            <a:r>
              <a:rPr lang="en-US" sz="1600" b="1" dirty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DNA Replication</a:t>
            </a:r>
            <a:r>
              <a:rPr lang="en-US" sz="1600" dirty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—a process by which DNA copies or “replicas” itself, or simply produces two identical strand replicas from a parent DNA double helix</a:t>
            </a:r>
          </a:p>
          <a:p>
            <a:pPr marL="342900" indent="-342900" eaLnBrk="0" hangingPunct="0">
              <a:spcAft>
                <a:spcPts val="1000"/>
              </a:spcAft>
              <a:buFontTx/>
              <a:buAutoNum type="arabicParenBoth"/>
              <a:defRPr/>
            </a:pPr>
            <a:r>
              <a:rPr lang="en-US" sz="1600" b="1" dirty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RNA Transcription</a:t>
            </a:r>
            <a:r>
              <a:rPr lang="en-US" sz="1600" dirty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—a process of converting or “transcribing” the </a:t>
            </a:r>
            <a:r>
              <a:rPr lang="en-US" sz="1600" dirty="0" err="1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deoxyribonucleotide</a:t>
            </a:r>
            <a:r>
              <a:rPr lang="en-US" sz="1600" dirty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 sequence within one strand of DNA into single-stranded RNAs such as the messenger RNA (or mRNA)   </a:t>
            </a:r>
          </a:p>
          <a:p>
            <a:pPr marL="342900" indent="-342900" eaLnBrk="0" hangingPunct="0">
              <a:spcAft>
                <a:spcPts val="0"/>
              </a:spcAft>
              <a:buFontTx/>
              <a:buAutoNum type="arabicParenBoth"/>
              <a:defRPr/>
            </a:pPr>
            <a:r>
              <a:rPr lang="en-US" sz="1600" b="1" dirty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RNA Translation</a:t>
            </a:r>
            <a:r>
              <a:rPr lang="en-US" sz="1600" dirty="0">
                <a:solidFill>
                  <a:schemeClr val="accent6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—a process whereby the genetic information carried by mRNA is “translated” into the synthesis of a polypeptide chain in conjunction with the ribosomal machinery </a:t>
            </a:r>
          </a:p>
          <a:p>
            <a:pPr eaLnBrk="0" hangingPunct="0">
              <a:spcAft>
                <a:spcPts val="0"/>
              </a:spcAft>
              <a:defRPr/>
            </a:pPr>
            <a:endParaRPr lang="en-US" sz="1600" dirty="0">
              <a:solidFill>
                <a:schemeClr val="accent6"/>
              </a:solidFill>
              <a:latin typeface="Calibri" pitchFamily="34" charset="0"/>
              <a:ea typeface="Cambria" pitchFamily="18" charset="0"/>
              <a:cs typeface="Times New Roman" pitchFamily="18" charset="0"/>
            </a:endParaRPr>
          </a:p>
          <a:p>
            <a:pPr eaLnBrk="0" hangingPunct="0">
              <a:spcAft>
                <a:spcPts val="0"/>
              </a:spcAft>
              <a:defRPr/>
            </a:pPr>
            <a:r>
              <a:rPr lang="en-US" sz="1600" dirty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But, before we can shed light on these remarkable phenomena, we need to understand the structure and thermodynamics of DNA and its RNA counterpart @ the very minimum:</a:t>
            </a:r>
          </a:p>
          <a:p>
            <a:pPr eaLnBrk="0" hangingPunct="0">
              <a:spcAft>
                <a:spcPts val="0"/>
              </a:spcAft>
              <a:defRPr/>
            </a:pPr>
            <a:r>
              <a:rPr lang="en-US" sz="1600" dirty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	- </a:t>
            </a:r>
            <a:r>
              <a:rPr lang="en-US" sz="1600" dirty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Structure (or shape)</a:t>
            </a:r>
            <a:r>
              <a:rPr lang="en-US" sz="1600" dirty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—what do they look like? It is all in the looks!</a:t>
            </a:r>
          </a:p>
          <a:p>
            <a:pPr eaLnBrk="0" hangingPunct="0">
              <a:spcAft>
                <a:spcPts val="0"/>
              </a:spcAft>
              <a:defRPr/>
            </a:pPr>
            <a:r>
              <a:rPr lang="en-US" sz="1600" dirty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	- </a:t>
            </a:r>
            <a:r>
              <a:rPr lang="en-US" sz="1600" dirty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Thermodynamics (or stability)</a:t>
            </a:r>
            <a:r>
              <a:rPr lang="en-US" sz="1600" dirty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—why do they look the way they do?! What are the “invisible”  	  forces responsible for the stability of their shapes?      </a:t>
            </a:r>
          </a:p>
        </p:txBody>
      </p:sp>
      <p:sp>
        <p:nvSpPr>
          <p:cNvPr id="3076" name="Rectangle 5"/>
          <p:cNvSpPr>
            <a:spLocks noGrp="1" noChangeArrowheads="1"/>
          </p:cNvSpPr>
          <p:nvPr/>
        </p:nvSpPr>
        <p:spPr bwMode="auto">
          <a:xfrm>
            <a:off x="2286000" y="76200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6D09"/>
                </a:solidFill>
                <a:latin typeface="Arial" pitchFamily="34" charset="0"/>
              </a:rPr>
              <a:t>The Molecular Dogma of Life</a:t>
            </a:r>
            <a:endParaRPr lang="en-US" altLang="en-US" sz="2400">
              <a:solidFill>
                <a:srgbClr val="FF6D09"/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6D09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>
              <a:solidFill>
                <a:srgbClr val="FF6D09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24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1295400" y="147638"/>
            <a:ext cx="6781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CTP</a:t>
            </a:r>
          </a:p>
        </p:txBody>
      </p:sp>
      <p:pic>
        <p:nvPicPr>
          <p:cNvPr id="1946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7348061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Box 9"/>
          <p:cNvSpPr txBox="1">
            <a:spLocks noChangeArrowheads="1"/>
          </p:cNvSpPr>
          <p:nvPr/>
        </p:nvSpPr>
        <p:spPr bwMode="auto">
          <a:xfrm>
            <a:off x="1752600" y="5638800"/>
            <a:ext cx="6400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u="sng" dirty="0">
                <a:latin typeface="Calibri" pitchFamily="34" charset="0"/>
                <a:cs typeface="Calibri" pitchFamily="34" charset="0"/>
              </a:rPr>
              <a:t>Cytidine triphosphate (CTP)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Calibri" pitchFamily="34" charset="0"/>
                <a:cs typeface="Calibri" pitchFamily="34" charset="0"/>
              </a:rPr>
              <a:t>An high-energy compound that serves as the source of energy for driving </a:t>
            </a:r>
            <a:r>
              <a:rPr lang="en-US" altLang="en-US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lipid biosynthesis 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620000" y="1481537"/>
            <a:ext cx="1050288" cy="347263"/>
            <a:chOff x="7452797" y="1489519"/>
            <a:chExt cx="1050288" cy="347263"/>
          </a:xfrm>
        </p:grpSpPr>
        <p:sp>
          <p:nvSpPr>
            <p:cNvPr id="8" name="TextBox 6"/>
            <p:cNvSpPr txBox="1">
              <a:spLocks noChangeArrowheads="1"/>
            </p:cNvSpPr>
            <p:nvPr/>
          </p:nvSpPr>
          <p:spPr bwMode="auto">
            <a:xfrm>
              <a:off x="7452797" y="1489519"/>
              <a:ext cx="105028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r>
                <a:rPr lang="en-US" altLang="en-US" sz="1600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Cytosine</a:t>
              </a:r>
              <a:endParaRPr lang="en-US" altLang="en-US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7453063" y="1498228"/>
              <a:ext cx="992579" cy="338554"/>
            </a:xfrm>
            <a:prstGeom prst="ellipse">
              <a:avLst/>
            </a:prstGeom>
            <a:solidFill>
              <a:srgbClr val="FFFF00">
                <a:alpha val="25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010400" y="4216028"/>
            <a:ext cx="992579" cy="355972"/>
            <a:chOff x="7017130" y="4724400"/>
            <a:chExt cx="992579" cy="355972"/>
          </a:xfrm>
        </p:grpSpPr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7116980" y="4724400"/>
              <a:ext cx="86754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r>
                <a:rPr lang="en-US" altLang="en-US" sz="1600" b="1" dirty="0" smtClean="0">
                  <a:latin typeface="Arial" pitchFamily="34" charset="0"/>
                  <a:cs typeface="Arial" pitchFamily="34" charset="0"/>
                  <a:sym typeface="Symbol" pitchFamily="18" charset="2"/>
                </a:rPr>
                <a:t>Ribose</a:t>
              </a:r>
              <a:endParaRPr lang="en-US" altLang="en-US" sz="1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7017130" y="4741818"/>
              <a:ext cx="992579" cy="338554"/>
            </a:xfrm>
            <a:prstGeom prst="ellipse">
              <a:avLst/>
            </a:prstGeom>
            <a:solidFill>
              <a:srgbClr val="FFFF00">
                <a:alpha val="25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932450" y="2895600"/>
            <a:ext cx="1373350" cy="990600"/>
            <a:chOff x="7162800" y="2667000"/>
            <a:chExt cx="1373350" cy="990600"/>
          </a:xfrm>
        </p:grpSpPr>
        <p:sp>
          <p:nvSpPr>
            <p:cNvPr id="15" name="Right Brace 14"/>
            <p:cNvSpPr/>
            <p:nvPr/>
          </p:nvSpPr>
          <p:spPr bwMode="auto">
            <a:xfrm>
              <a:off x="7162800" y="2667000"/>
              <a:ext cx="304800" cy="990600"/>
            </a:xfrm>
            <a:prstGeom prst="rightBrac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6" name="TextBox 6"/>
            <p:cNvSpPr txBox="1">
              <a:spLocks noChangeArrowheads="1"/>
            </p:cNvSpPr>
            <p:nvPr/>
          </p:nvSpPr>
          <p:spPr bwMode="auto">
            <a:xfrm>
              <a:off x="7239000" y="3134380"/>
              <a:ext cx="129715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/>
              <a:r>
                <a:rPr lang="en-US" altLang="en-US" sz="1400" b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N-</a:t>
              </a:r>
              <a:r>
                <a:rPr lang="en-US" altLang="en-US" sz="1400" b="1" dirty="0" err="1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glycosidic</a:t>
              </a:r>
              <a:endParaRPr lang="en-US" altLang="en-US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Symbol" pitchFamily="18" charset="2"/>
              </a:endParaRPr>
            </a:p>
            <a:p>
              <a:pPr algn="ctr"/>
              <a:r>
                <a:rPr lang="en-US" altLang="en-US" sz="1400" b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Bond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490100" y="1066800"/>
            <a:ext cx="1377300" cy="2192382"/>
            <a:chOff x="4091682" y="1236618"/>
            <a:chExt cx="1377300" cy="2192382"/>
          </a:xfrm>
        </p:grpSpPr>
        <p:sp>
          <p:nvSpPr>
            <p:cNvPr id="19" name="Left Brace 18"/>
            <p:cNvSpPr/>
            <p:nvPr/>
          </p:nvSpPr>
          <p:spPr bwMode="auto">
            <a:xfrm>
              <a:off x="4724400" y="2743200"/>
              <a:ext cx="219318" cy="685800"/>
            </a:xfrm>
            <a:prstGeom prst="leftBrace">
              <a:avLst>
                <a:gd name="adj1" fmla="val 25000"/>
                <a:gd name="adj2" fmla="val 50000"/>
              </a:avLst>
            </a:prstGeom>
            <a:no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16200000"/>
              </a:camera>
              <a:lightRig rig="threePt" dir="t"/>
            </a:scene3d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Times" charset="0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 bwMode="auto">
            <a:xfrm>
              <a:off x="4835436" y="1676400"/>
              <a:ext cx="0" cy="13716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1" name="TextBox 6"/>
            <p:cNvSpPr txBox="1">
              <a:spLocks noChangeArrowheads="1"/>
            </p:cNvSpPr>
            <p:nvPr/>
          </p:nvSpPr>
          <p:spPr bwMode="auto">
            <a:xfrm>
              <a:off x="4091682" y="1236618"/>
              <a:ext cx="13773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/>
              <a:r>
                <a:rPr lang="en-US" altLang="en-US" sz="1400" b="1" dirty="0" err="1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Phosphoester</a:t>
              </a:r>
              <a:endParaRPr lang="en-US" altLang="en-US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Symbol" pitchFamily="18" charset="2"/>
              </a:endParaRPr>
            </a:p>
            <a:p>
              <a:pPr algn="ctr"/>
              <a:r>
                <a:rPr lang="en-US" altLang="en-US" sz="1400" b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Bond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438400" y="1676400"/>
            <a:ext cx="1803699" cy="1590020"/>
            <a:chOff x="2243610" y="1838980"/>
            <a:chExt cx="1803699" cy="1590020"/>
          </a:xfrm>
        </p:grpSpPr>
        <p:sp>
          <p:nvSpPr>
            <p:cNvPr id="23" name="TextBox 6"/>
            <p:cNvSpPr txBox="1">
              <a:spLocks noChangeArrowheads="1"/>
            </p:cNvSpPr>
            <p:nvPr/>
          </p:nvSpPr>
          <p:spPr bwMode="auto">
            <a:xfrm>
              <a:off x="2243610" y="1838980"/>
              <a:ext cx="180369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/>
              <a:r>
                <a:rPr lang="en-US" altLang="en-US" sz="1400" b="1" dirty="0" err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Phosphoanhydride</a:t>
              </a:r>
              <a:endParaRPr lang="en-US" altLang="en-US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 pitchFamily="18" charset="2"/>
              </a:endParaRPr>
            </a:p>
            <a:p>
              <a:pPr algn="ctr"/>
              <a:r>
                <a:rPr lang="en-US" altLang="en-US" sz="14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Bonds</a:t>
              </a:r>
            </a:p>
          </p:txBody>
        </p:sp>
        <p:sp>
          <p:nvSpPr>
            <p:cNvPr id="24" name="Left Brace 23"/>
            <p:cNvSpPr/>
            <p:nvPr/>
          </p:nvSpPr>
          <p:spPr bwMode="auto">
            <a:xfrm>
              <a:off x="3657600" y="2743200"/>
              <a:ext cx="219318" cy="685800"/>
            </a:xfrm>
            <a:prstGeom prst="leftBrace">
              <a:avLst>
                <a:gd name="adj1" fmla="val 25000"/>
                <a:gd name="adj2" fmla="val 50000"/>
              </a:avLst>
            </a:prstGeom>
            <a:no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16200000"/>
              </a:camera>
              <a:lightRig rig="threePt" dir="t"/>
            </a:scene3d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Times" charset="0"/>
              </a:endParaRPr>
            </a:p>
          </p:txBody>
        </p:sp>
        <p:sp>
          <p:nvSpPr>
            <p:cNvPr id="25" name="Left Brace 24"/>
            <p:cNvSpPr/>
            <p:nvPr/>
          </p:nvSpPr>
          <p:spPr bwMode="auto">
            <a:xfrm>
              <a:off x="2523882" y="2743200"/>
              <a:ext cx="219318" cy="685800"/>
            </a:xfrm>
            <a:prstGeom prst="leftBrace">
              <a:avLst>
                <a:gd name="adj1" fmla="val 25000"/>
                <a:gd name="adj2" fmla="val 50000"/>
              </a:avLst>
            </a:prstGeom>
            <a:no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16200000"/>
              </a:camera>
              <a:lightRig rig="threePt" dir="t"/>
            </a:scene3d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Times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 bwMode="auto">
            <a:xfrm>
              <a:off x="2633541" y="2092236"/>
              <a:ext cx="0" cy="9144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3766455" y="2092236"/>
              <a:ext cx="0" cy="9144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29802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63562"/>
            <a:ext cx="7162800" cy="469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457200" y="0"/>
            <a:ext cx="6781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UTP</a:t>
            </a:r>
          </a:p>
        </p:txBody>
      </p:sp>
      <p:sp>
        <p:nvSpPr>
          <p:cNvPr id="20483" name="TextBox 5"/>
          <p:cNvSpPr txBox="1">
            <a:spLocks noChangeArrowheads="1"/>
          </p:cNvSpPr>
          <p:nvPr/>
        </p:nvSpPr>
        <p:spPr bwMode="auto">
          <a:xfrm>
            <a:off x="1524000" y="5410200"/>
            <a:ext cx="6553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u="sng" dirty="0">
                <a:latin typeface="Calibri" pitchFamily="34" charset="0"/>
                <a:cs typeface="Calibri" pitchFamily="34" charset="0"/>
              </a:rPr>
              <a:t>Uridine triphosphate (UTP)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Calibri" pitchFamily="34" charset="0"/>
                <a:cs typeface="Calibri" pitchFamily="34" charset="0"/>
              </a:rPr>
              <a:t>An high-energy compound that serves as the source of energy for driving </a:t>
            </a:r>
            <a:r>
              <a:rPr lang="en-US" altLang="en-US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carbohydrate metabolism</a:t>
            </a:r>
            <a:r>
              <a:rPr lang="en-US" altLang="en-US" sz="1800" dirty="0">
                <a:latin typeface="Calibri" pitchFamily="34" charset="0"/>
                <a:cs typeface="Calibri" pitchFamily="34" charset="0"/>
              </a:rPr>
              <a:t>—usually aiding the formation of an activated sugar (</a:t>
            </a:r>
            <a:r>
              <a:rPr lang="en-US" altLang="en-US" sz="1800" dirty="0" err="1">
                <a:latin typeface="Calibri" pitchFamily="34" charset="0"/>
                <a:cs typeface="Calibri" pitchFamily="34" charset="0"/>
              </a:rPr>
              <a:t>eg</a:t>
            </a:r>
            <a:r>
              <a:rPr lang="en-US" altLang="en-US" sz="1800" dirty="0">
                <a:latin typeface="Calibri" pitchFamily="34" charset="0"/>
                <a:cs typeface="Calibri" pitchFamily="34" charset="0"/>
              </a:rPr>
              <a:t> UDP-glucose) 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438400" y="1066800"/>
            <a:ext cx="1803699" cy="1590020"/>
            <a:chOff x="2243610" y="1838980"/>
            <a:chExt cx="1803699" cy="1590020"/>
          </a:xfrm>
        </p:grpSpPr>
        <p:sp>
          <p:nvSpPr>
            <p:cNvPr id="8" name="TextBox 6"/>
            <p:cNvSpPr txBox="1">
              <a:spLocks noChangeArrowheads="1"/>
            </p:cNvSpPr>
            <p:nvPr/>
          </p:nvSpPr>
          <p:spPr bwMode="auto">
            <a:xfrm>
              <a:off x="2243610" y="1838980"/>
              <a:ext cx="180369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/>
              <a:r>
                <a:rPr lang="en-US" altLang="en-US" sz="1400" b="1" dirty="0" err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Phosphoanhydride</a:t>
              </a:r>
              <a:endParaRPr lang="en-US" altLang="en-US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 pitchFamily="18" charset="2"/>
              </a:endParaRPr>
            </a:p>
            <a:p>
              <a:pPr algn="ctr"/>
              <a:r>
                <a:rPr lang="en-US" altLang="en-US" sz="14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Bonds</a:t>
              </a:r>
            </a:p>
          </p:txBody>
        </p:sp>
        <p:sp>
          <p:nvSpPr>
            <p:cNvPr id="9" name="Left Brace 8"/>
            <p:cNvSpPr/>
            <p:nvPr/>
          </p:nvSpPr>
          <p:spPr bwMode="auto">
            <a:xfrm>
              <a:off x="3657600" y="2743200"/>
              <a:ext cx="219318" cy="685800"/>
            </a:xfrm>
            <a:prstGeom prst="leftBrace">
              <a:avLst>
                <a:gd name="adj1" fmla="val 25000"/>
                <a:gd name="adj2" fmla="val 50000"/>
              </a:avLst>
            </a:prstGeom>
            <a:no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16200000"/>
              </a:camera>
              <a:lightRig rig="threePt" dir="t"/>
            </a:scene3d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Times" charset="0"/>
              </a:endParaRPr>
            </a:p>
          </p:txBody>
        </p:sp>
        <p:sp>
          <p:nvSpPr>
            <p:cNvPr id="10" name="Left Brace 9"/>
            <p:cNvSpPr/>
            <p:nvPr/>
          </p:nvSpPr>
          <p:spPr bwMode="auto">
            <a:xfrm>
              <a:off x="2523882" y="2743200"/>
              <a:ext cx="219318" cy="685800"/>
            </a:xfrm>
            <a:prstGeom prst="leftBrace">
              <a:avLst>
                <a:gd name="adj1" fmla="val 25000"/>
                <a:gd name="adj2" fmla="val 50000"/>
              </a:avLst>
            </a:prstGeom>
            <a:no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16200000"/>
              </a:camera>
              <a:lightRig rig="threePt" dir="t"/>
            </a:scene3d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Times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 bwMode="auto">
            <a:xfrm>
              <a:off x="2633541" y="2092236"/>
              <a:ext cx="0" cy="9144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3766455" y="2092236"/>
              <a:ext cx="0" cy="9144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" name="Group 12"/>
          <p:cNvGrpSpPr/>
          <p:nvPr/>
        </p:nvGrpSpPr>
        <p:grpSpPr>
          <a:xfrm>
            <a:off x="4413900" y="533400"/>
            <a:ext cx="1377300" cy="2192382"/>
            <a:chOff x="4091682" y="1236618"/>
            <a:chExt cx="1377300" cy="2192382"/>
          </a:xfrm>
        </p:grpSpPr>
        <p:sp>
          <p:nvSpPr>
            <p:cNvPr id="14" name="Left Brace 13"/>
            <p:cNvSpPr/>
            <p:nvPr/>
          </p:nvSpPr>
          <p:spPr bwMode="auto">
            <a:xfrm>
              <a:off x="4724400" y="2743200"/>
              <a:ext cx="219318" cy="685800"/>
            </a:xfrm>
            <a:prstGeom prst="leftBrace">
              <a:avLst>
                <a:gd name="adj1" fmla="val 25000"/>
                <a:gd name="adj2" fmla="val 50000"/>
              </a:avLst>
            </a:prstGeom>
            <a:no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16200000"/>
              </a:camera>
              <a:lightRig rig="threePt" dir="t"/>
            </a:scene3d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Times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 bwMode="auto">
            <a:xfrm>
              <a:off x="4835436" y="1676400"/>
              <a:ext cx="0" cy="13716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" name="TextBox 6"/>
            <p:cNvSpPr txBox="1">
              <a:spLocks noChangeArrowheads="1"/>
            </p:cNvSpPr>
            <p:nvPr/>
          </p:nvSpPr>
          <p:spPr bwMode="auto">
            <a:xfrm>
              <a:off x="4091682" y="1236618"/>
              <a:ext cx="13773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/>
              <a:r>
                <a:rPr lang="en-US" altLang="en-US" sz="1400" b="1" dirty="0" err="1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Phosphoester</a:t>
              </a:r>
              <a:endParaRPr lang="en-US" altLang="en-US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Symbol" pitchFamily="18" charset="2"/>
              </a:endParaRPr>
            </a:p>
            <a:p>
              <a:pPr algn="ctr"/>
              <a:r>
                <a:rPr lang="en-US" altLang="en-US" sz="1400" b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Bond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160821" y="4038600"/>
            <a:ext cx="992579" cy="355972"/>
            <a:chOff x="7017130" y="4724400"/>
            <a:chExt cx="992579" cy="355972"/>
          </a:xfrm>
        </p:grpSpPr>
        <p:sp>
          <p:nvSpPr>
            <p:cNvPr id="18" name="TextBox 17"/>
            <p:cNvSpPr txBox="1">
              <a:spLocks noChangeArrowheads="1"/>
            </p:cNvSpPr>
            <p:nvPr/>
          </p:nvSpPr>
          <p:spPr bwMode="auto">
            <a:xfrm>
              <a:off x="7116980" y="4724400"/>
              <a:ext cx="86754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r>
                <a:rPr lang="en-US" altLang="en-US" sz="1600" b="1" dirty="0" smtClean="0">
                  <a:latin typeface="Arial" pitchFamily="34" charset="0"/>
                  <a:cs typeface="Arial" pitchFamily="34" charset="0"/>
                  <a:sym typeface="Symbol" pitchFamily="18" charset="2"/>
                </a:rPr>
                <a:t>Ribose</a:t>
              </a:r>
              <a:endParaRPr lang="en-US" altLang="en-US" sz="1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7017130" y="4741818"/>
              <a:ext cx="992579" cy="338554"/>
            </a:xfrm>
            <a:prstGeom prst="ellipse">
              <a:avLst/>
            </a:prstGeom>
            <a:solidFill>
              <a:srgbClr val="FFFF00">
                <a:alpha val="25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237250" y="2514600"/>
            <a:ext cx="1373350" cy="990600"/>
            <a:chOff x="7162800" y="2667000"/>
            <a:chExt cx="1373350" cy="990600"/>
          </a:xfrm>
        </p:grpSpPr>
        <p:sp>
          <p:nvSpPr>
            <p:cNvPr id="21" name="Right Brace 20"/>
            <p:cNvSpPr/>
            <p:nvPr/>
          </p:nvSpPr>
          <p:spPr bwMode="auto">
            <a:xfrm>
              <a:off x="7162800" y="2667000"/>
              <a:ext cx="304800" cy="990600"/>
            </a:xfrm>
            <a:prstGeom prst="rightBrac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22" name="TextBox 6"/>
            <p:cNvSpPr txBox="1">
              <a:spLocks noChangeArrowheads="1"/>
            </p:cNvSpPr>
            <p:nvPr/>
          </p:nvSpPr>
          <p:spPr bwMode="auto">
            <a:xfrm>
              <a:off x="7239000" y="3134380"/>
              <a:ext cx="129715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/>
              <a:r>
                <a:rPr lang="en-US" altLang="en-US" sz="1400" b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N-</a:t>
              </a:r>
              <a:r>
                <a:rPr lang="en-US" altLang="en-US" sz="1400" b="1" dirty="0" err="1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glycosidic</a:t>
              </a:r>
              <a:endParaRPr lang="en-US" altLang="en-US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Symbol" pitchFamily="18" charset="2"/>
              </a:endParaRPr>
            </a:p>
            <a:p>
              <a:pPr algn="ctr"/>
              <a:r>
                <a:rPr lang="en-US" altLang="en-US" sz="1400" b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Bond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620266" y="990600"/>
            <a:ext cx="992579" cy="338554"/>
            <a:chOff x="7620266" y="990600"/>
            <a:chExt cx="992579" cy="338554"/>
          </a:xfrm>
        </p:grpSpPr>
        <p:sp>
          <p:nvSpPr>
            <p:cNvPr id="24" name="TextBox 6"/>
            <p:cNvSpPr txBox="1">
              <a:spLocks noChangeArrowheads="1"/>
            </p:cNvSpPr>
            <p:nvPr/>
          </p:nvSpPr>
          <p:spPr bwMode="auto">
            <a:xfrm>
              <a:off x="7748454" y="990600"/>
              <a:ext cx="75533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r>
                <a:rPr lang="en-US" altLang="en-US" sz="1600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Uracil</a:t>
              </a:r>
              <a:endParaRPr lang="en-US" altLang="en-US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7620266" y="990600"/>
              <a:ext cx="992579" cy="338554"/>
            </a:xfrm>
            <a:prstGeom prst="ellipse">
              <a:avLst/>
            </a:prstGeom>
            <a:solidFill>
              <a:srgbClr val="FFFF00">
                <a:alpha val="25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206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7" name="Group 7"/>
          <p:cNvGrpSpPr>
            <a:grpSpLocks/>
          </p:cNvGrpSpPr>
          <p:nvPr/>
        </p:nvGrpSpPr>
        <p:grpSpPr bwMode="auto">
          <a:xfrm>
            <a:off x="788988" y="609600"/>
            <a:ext cx="7821612" cy="4419600"/>
            <a:chOff x="788299" y="609600"/>
            <a:chExt cx="7822301" cy="4419600"/>
          </a:xfrm>
        </p:grpSpPr>
        <p:pic>
          <p:nvPicPr>
            <p:cNvPr id="21509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299" y="609600"/>
              <a:ext cx="7822301" cy="441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0" name="Rectangle 5"/>
            <p:cNvSpPr>
              <a:spLocks noChangeArrowheads="1"/>
            </p:cNvSpPr>
            <p:nvPr/>
          </p:nvSpPr>
          <p:spPr bwMode="auto">
            <a:xfrm>
              <a:off x="2682630" y="4427415"/>
              <a:ext cx="19050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21506" name="TextBox 4"/>
          <p:cNvSpPr txBox="1">
            <a:spLocks noChangeArrowheads="1"/>
          </p:cNvSpPr>
          <p:nvPr/>
        </p:nvSpPr>
        <p:spPr bwMode="auto">
          <a:xfrm>
            <a:off x="1066800" y="5705475"/>
            <a:ext cx="6477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u="sng" dirty="0">
                <a:latin typeface="Calibri" pitchFamily="34" charset="0"/>
                <a:cs typeface="Calibri" pitchFamily="34" charset="0"/>
              </a:rPr>
              <a:t>Uridine diphosphate glucose (UDP-glucose)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An activated molecule that spontaneously donates a </a:t>
            </a:r>
            <a:r>
              <a:rPr lang="en-US" altLang="en-US" sz="1800" dirty="0" err="1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glucosyl</a:t>
            </a:r>
            <a:r>
              <a:rPr lang="en-US" altLang="en-US" sz="1800" dirty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unit to the growing chain of </a:t>
            </a:r>
            <a:r>
              <a:rPr lang="en-US" altLang="en-US" sz="1800" dirty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glycogen</a:t>
            </a:r>
            <a:r>
              <a:rPr lang="en-US" altLang="en-US" sz="1800" dirty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(recall </a:t>
            </a:r>
            <a:r>
              <a:rPr lang="en-US" altLang="en-US" sz="18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§</a:t>
            </a:r>
            <a:r>
              <a:rPr lang="en-US" altLang="en-US" sz="18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3.2)</a:t>
            </a:r>
            <a:endParaRPr lang="en-US" altLang="en-U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508" name="TextBox 1"/>
          <p:cNvSpPr txBox="1">
            <a:spLocks noChangeArrowheads="1"/>
          </p:cNvSpPr>
          <p:nvPr/>
        </p:nvSpPr>
        <p:spPr bwMode="auto">
          <a:xfrm>
            <a:off x="1295400" y="147638"/>
            <a:ext cx="6781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UDP-Glucose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620266" y="838200"/>
            <a:ext cx="992579" cy="338554"/>
            <a:chOff x="7620266" y="990600"/>
            <a:chExt cx="992579" cy="338554"/>
          </a:xfrm>
        </p:grpSpPr>
        <p:sp>
          <p:nvSpPr>
            <p:cNvPr id="9" name="TextBox 6"/>
            <p:cNvSpPr txBox="1">
              <a:spLocks noChangeArrowheads="1"/>
            </p:cNvSpPr>
            <p:nvPr/>
          </p:nvSpPr>
          <p:spPr bwMode="auto">
            <a:xfrm>
              <a:off x="7748454" y="990600"/>
              <a:ext cx="75533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r>
                <a:rPr lang="en-US" altLang="en-US" sz="1600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Uracil</a:t>
              </a:r>
              <a:endParaRPr lang="en-US" altLang="en-US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7620266" y="990600"/>
              <a:ext cx="992579" cy="338554"/>
            </a:xfrm>
            <a:prstGeom prst="ellipse">
              <a:avLst/>
            </a:prstGeom>
            <a:solidFill>
              <a:srgbClr val="FFFF00">
                <a:alpha val="25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389421" y="4520828"/>
            <a:ext cx="992579" cy="355972"/>
            <a:chOff x="7017130" y="4724400"/>
            <a:chExt cx="992579" cy="355972"/>
          </a:xfrm>
        </p:grpSpPr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7116980" y="4724400"/>
              <a:ext cx="86754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r>
                <a:rPr lang="en-US" altLang="en-US" sz="1600" b="1" dirty="0" smtClean="0">
                  <a:latin typeface="Arial" pitchFamily="34" charset="0"/>
                  <a:cs typeface="Arial" pitchFamily="34" charset="0"/>
                  <a:sym typeface="Symbol" pitchFamily="18" charset="2"/>
                </a:rPr>
                <a:t>Ribose</a:t>
              </a:r>
              <a:endParaRPr lang="en-US" altLang="en-US" sz="1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7017130" y="4741818"/>
              <a:ext cx="992579" cy="338554"/>
            </a:xfrm>
            <a:prstGeom prst="ellipse">
              <a:avLst/>
            </a:prstGeom>
            <a:solidFill>
              <a:srgbClr val="FFFF00">
                <a:alpha val="25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185300" y="1296871"/>
            <a:ext cx="4653900" cy="2208329"/>
            <a:chOff x="4185300" y="1296871"/>
            <a:chExt cx="4653900" cy="2208329"/>
          </a:xfrm>
        </p:grpSpPr>
        <p:grpSp>
          <p:nvGrpSpPr>
            <p:cNvPr id="14" name="Group 13"/>
            <p:cNvGrpSpPr/>
            <p:nvPr/>
          </p:nvGrpSpPr>
          <p:grpSpPr>
            <a:xfrm>
              <a:off x="7465850" y="2514600"/>
              <a:ext cx="1373350" cy="990600"/>
              <a:chOff x="7162800" y="2667000"/>
              <a:chExt cx="1373350" cy="990600"/>
            </a:xfrm>
          </p:grpSpPr>
          <p:sp>
            <p:nvSpPr>
              <p:cNvPr id="15" name="Right Brace 14"/>
              <p:cNvSpPr/>
              <p:nvPr/>
            </p:nvSpPr>
            <p:spPr bwMode="auto">
              <a:xfrm>
                <a:off x="7162800" y="2667000"/>
                <a:ext cx="304800" cy="990600"/>
              </a:xfrm>
              <a:prstGeom prst="rightBrac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sp>
            <p:nvSpPr>
              <p:cNvPr id="16" name="TextBox 6"/>
              <p:cNvSpPr txBox="1">
                <a:spLocks noChangeArrowheads="1"/>
              </p:cNvSpPr>
              <p:nvPr/>
            </p:nvSpPr>
            <p:spPr bwMode="auto">
              <a:xfrm>
                <a:off x="7239000" y="3134380"/>
                <a:ext cx="129715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algn="ctr"/>
                <a:r>
                  <a:rPr lang="en-US" altLang="en-US" sz="1400" b="1" dirty="0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N-</a:t>
                </a:r>
                <a:r>
                  <a:rPr lang="en-US" altLang="en-US" sz="1400" b="1" dirty="0" err="1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glycosidic</a:t>
                </a:r>
                <a:endParaRPr lang="en-US" altLang="en-US" sz="1400" b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  <a:sym typeface="Symbol" pitchFamily="18" charset="2"/>
                </a:endParaRPr>
              </a:p>
              <a:p>
                <a:pPr algn="ctr"/>
                <a:r>
                  <a:rPr lang="en-US" altLang="en-US" sz="1400" b="1" dirty="0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Bond</a:t>
                </a:r>
              </a:p>
            </p:txBody>
          </p:sp>
        </p:grpSp>
        <p:sp>
          <p:nvSpPr>
            <p:cNvPr id="18" name="Left Brace 17"/>
            <p:cNvSpPr/>
            <p:nvPr/>
          </p:nvSpPr>
          <p:spPr bwMode="auto">
            <a:xfrm>
              <a:off x="4818018" y="2819400"/>
              <a:ext cx="219318" cy="685800"/>
            </a:xfrm>
            <a:prstGeom prst="leftBrace">
              <a:avLst>
                <a:gd name="adj1" fmla="val 25000"/>
                <a:gd name="adj2" fmla="val 50000"/>
              </a:avLst>
            </a:prstGeom>
            <a:no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16200000"/>
              </a:camera>
              <a:lightRig rig="threePt" dir="t"/>
            </a:scene3d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Times" charset="0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 bwMode="auto">
            <a:xfrm>
              <a:off x="4929054" y="1752600"/>
              <a:ext cx="0" cy="13716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" name="TextBox 6"/>
            <p:cNvSpPr txBox="1">
              <a:spLocks noChangeArrowheads="1"/>
            </p:cNvSpPr>
            <p:nvPr/>
          </p:nvSpPr>
          <p:spPr bwMode="auto">
            <a:xfrm>
              <a:off x="4185300" y="1296871"/>
              <a:ext cx="13773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/>
              <a:r>
                <a:rPr lang="en-US" altLang="en-US" sz="1400" b="1" dirty="0" err="1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Phosphoester</a:t>
              </a:r>
              <a:endParaRPr lang="en-US" altLang="en-US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Symbol" pitchFamily="18" charset="2"/>
              </a:endParaRPr>
            </a:p>
            <a:p>
              <a:pPr algn="ctr"/>
              <a:r>
                <a:rPr lang="en-US" altLang="en-US" sz="1400" b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Bond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911001" y="829491"/>
            <a:ext cx="1803699" cy="2675709"/>
            <a:chOff x="2911001" y="829491"/>
            <a:chExt cx="1803699" cy="2675709"/>
          </a:xfrm>
        </p:grpSpPr>
        <p:sp>
          <p:nvSpPr>
            <p:cNvPr id="22" name="Left Brace 21"/>
            <p:cNvSpPr/>
            <p:nvPr/>
          </p:nvSpPr>
          <p:spPr bwMode="auto">
            <a:xfrm>
              <a:off x="3756918" y="2819400"/>
              <a:ext cx="219318" cy="685800"/>
            </a:xfrm>
            <a:prstGeom prst="leftBrace">
              <a:avLst>
                <a:gd name="adj1" fmla="val 25000"/>
                <a:gd name="adj2" fmla="val 50000"/>
              </a:avLst>
            </a:prstGeom>
            <a:no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16200000"/>
              </a:camera>
              <a:lightRig rig="threePt" dir="t"/>
            </a:scene3d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Times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 bwMode="auto">
            <a:xfrm>
              <a:off x="3867954" y="1295400"/>
              <a:ext cx="0" cy="18288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" name="TextBox 6"/>
            <p:cNvSpPr txBox="1">
              <a:spLocks noChangeArrowheads="1"/>
            </p:cNvSpPr>
            <p:nvPr/>
          </p:nvSpPr>
          <p:spPr bwMode="auto">
            <a:xfrm>
              <a:off x="2911001" y="829491"/>
              <a:ext cx="180369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/>
              <a:r>
                <a:rPr lang="en-US" altLang="en-US" sz="1400" b="1" dirty="0" err="1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Phosphoanhydride</a:t>
              </a:r>
              <a:endParaRPr lang="en-US" altLang="en-US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Symbol" pitchFamily="18" charset="2"/>
              </a:endParaRPr>
            </a:p>
            <a:p>
              <a:pPr algn="ctr"/>
              <a:r>
                <a:rPr lang="en-US" altLang="en-US" sz="1400" b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Bond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373080" y="4159781"/>
            <a:ext cx="994183" cy="339997"/>
            <a:chOff x="875989" y="4328337"/>
            <a:chExt cx="994183" cy="339997"/>
          </a:xfrm>
        </p:grpSpPr>
        <p:sp>
          <p:nvSpPr>
            <p:cNvPr id="28" name="TextBox 27"/>
            <p:cNvSpPr txBox="1">
              <a:spLocks noChangeArrowheads="1"/>
            </p:cNvSpPr>
            <p:nvPr/>
          </p:nvSpPr>
          <p:spPr bwMode="auto">
            <a:xfrm>
              <a:off x="875989" y="4328337"/>
              <a:ext cx="9941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r>
                <a:rPr lang="en-US" altLang="en-US" sz="1600" b="1" dirty="0" smtClean="0">
                  <a:latin typeface="Arial" pitchFamily="34" charset="0"/>
                  <a:cs typeface="Arial" pitchFamily="34" charset="0"/>
                  <a:sym typeface="Symbol" pitchFamily="18" charset="2"/>
                </a:rPr>
                <a:t>Glucose</a:t>
              </a:r>
              <a:endParaRPr lang="en-US" altLang="en-US" sz="1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877593" y="4329780"/>
              <a:ext cx="992579" cy="338554"/>
            </a:xfrm>
            <a:prstGeom prst="ellipse">
              <a:avLst/>
            </a:prstGeom>
            <a:solidFill>
              <a:srgbClr val="FFFF00">
                <a:alpha val="25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561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Box 1"/>
          <p:cNvSpPr txBox="1">
            <a:spLocks noChangeArrowheads="1"/>
          </p:cNvSpPr>
          <p:nvPr/>
        </p:nvSpPr>
        <p:spPr bwMode="auto">
          <a:xfrm>
            <a:off x="2438400" y="147638"/>
            <a:ext cx="4953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NAD</a:t>
            </a:r>
            <a:r>
              <a:rPr lang="en-US" altLang="en-US" sz="2400" b="1" baseline="30000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altLang="en-US" sz="2400" b="1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22532" name="TextBox 7"/>
          <p:cNvSpPr txBox="1">
            <a:spLocks noChangeArrowheads="1"/>
          </p:cNvSpPr>
          <p:nvPr/>
        </p:nvSpPr>
        <p:spPr bwMode="auto">
          <a:xfrm>
            <a:off x="1752600" y="5857875"/>
            <a:ext cx="68722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u="sng" dirty="0" err="1">
                <a:latin typeface="Calibri" pitchFamily="34" charset="0"/>
                <a:cs typeface="Calibri" pitchFamily="34" charset="0"/>
                <a:sym typeface="Symbol" pitchFamily="18" charset="2"/>
              </a:rPr>
              <a:t>Nicotinamide</a:t>
            </a:r>
            <a:r>
              <a:rPr lang="en-US" altLang="en-US" sz="1800" b="1" u="sng" dirty="0">
                <a:latin typeface="Calibri" pitchFamily="34" charset="0"/>
                <a:cs typeface="Calibri" pitchFamily="34" charset="0"/>
                <a:sym typeface="Symbol" pitchFamily="18" charset="2"/>
              </a:rPr>
              <a:t> adenine dinucleotide (NAD)</a:t>
            </a:r>
            <a:endParaRPr lang="en-US" altLang="en-US" sz="1800" dirty="0"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Calibri" pitchFamily="34" charset="0"/>
                <a:cs typeface="Calibri" pitchFamily="34" charset="0"/>
              </a:rPr>
              <a:t>A cofactor (usually acting as a </a:t>
            </a:r>
            <a:r>
              <a:rPr lang="en-US" altLang="en-US" sz="1800" dirty="0" err="1">
                <a:latin typeface="Calibri" pitchFamily="34" charset="0"/>
                <a:cs typeface="Calibri" pitchFamily="34" charset="0"/>
              </a:rPr>
              <a:t>cosubstrate</a:t>
            </a:r>
            <a:r>
              <a:rPr lang="en-US" altLang="en-US" sz="1800" dirty="0">
                <a:latin typeface="Calibri" pitchFamily="34" charset="0"/>
                <a:cs typeface="Calibri" pitchFamily="34" charset="0"/>
              </a:rPr>
              <a:t>) involved in </a:t>
            </a:r>
            <a:r>
              <a:rPr lang="en-US" altLang="en-US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redox reactions </a:t>
            </a:r>
            <a:r>
              <a:rPr lang="en-US" altLang="en-US" sz="1800" dirty="0">
                <a:latin typeface="Calibri" pitchFamily="34" charset="0"/>
                <a:cs typeface="Calibri" pitchFamily="34" charset="0"/>
              </a:rPr>
              <a:t>as an electron carrier (recall </a:t>
            </a:r>
            <a:r>
              <a:rPr lang="en-US" altLang="en-US" sz="18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§</a:t>
            </a:r>
            <a:r>
              <a:rPr lang="en-US" altLang="en-US" sz="1800" dirty="0" smtClean="0">
                <a:latin typeface="Calibri" pitchFamily="34" charset="0"/>
                <a:cs typeface="Calibri" pitchFamily="34" charset="0"/>
              </a:rPr>
              <a:t>3.1, </a:t>
            </a:r>
            <a:r>
              <a:rPr lang="en-US" altLang="en-US" sz="18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§</a:t>
            </a:r>
            <a:r>
              <a:rPr lang="en-US" altLang="en-US" sz="1800" dirty="0" smtClean="0">
                <a:latin typeface="Calibri" pitchFamily="34" charset="0"/>
                <a:cs typeface="Calibri" pitchFamily="34" charset="0"/>
              </a:rPr>
              <a:t>3.3 </a:t>
            </a:r>
            <a:r>
              <a:rPr lang="en-US" altLang="en-US" sz="1800" dirty="0">
                <a:latin typeface="Calibri" pitchFamily="34" charset="0"/>
                <a:cs typeface="Calibri" pitchFamily="34" charset="0"/>
              </a:rPr>
              <a:t>and </a:t>
            </a:r>
            <a:r>
              <a:rPr lang="en-US" altLang="en-US" sz="18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§</a:t>
            </a:r>
            <a:r>
              <a:rPr lang="en-US" altLang="en-US" sz="1800" dirty="0" smtClean="0">
                <a:latin typeface="Calibri" pitchFamily="34" charset="0"/>
                <a:cs typeface="Calibri" pitchFamily="34" charset="0"/>
              </a:rPr>
              <a:t>3.5)</a:t>
            </a:r>
            <a:endParaRPr lang="en-US" altLang="en-US" sz="1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2533" name="Picture 2" descr="voet4_fig_14_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74"/>
          <a:stretch>
            <a:fillRect/>
          </a:stretch>
        </p:blipFill>
        <p:spPr bwMode="auto">
          <a:xfrm>
            <a:off x="4733925" y="1211263"/>
            <a:ext cx="4181475" cy="221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534" name="Straight Connector 4"/>
          <p:cNvCxnSpPr>
            <a:cxnSpLocks noChangeShapeType="1"/>
          </p:cNvCxnSpPr>
          <p:nvPr/>
        </p:nvCxnSpPr>
        <p:spPr bwMode="auto">
          <a:xfrm>
            <a:off x="4343400" y="773113"/>
            <a:ext cx="0" cy="4789487"/>
          </a:xfrm>
          <a:prstGeom prst="line">
            <a:avLst/>
          </a:prstGeom>
          <a:noFill/>
          <a:ln w="38100" algn="ctr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52513"/>
            <a:ext cx="3048000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2362200" y="3192463"/>
            <a:ext cx="1685925" cy="1811337"/>
            <a:chOff x="2362200" y="3192463"/>
            <a:chExt cx="1685925" cy="1811337"/>
          </a:xfrm>
        </p:grpSpPr>
        <p:sp>
          <p:nvSpPr>
            <p:cNvPr id="16" name="TextBox 6"/>
            <p:cNvSpPr txBox="1">
              <a:spLocks noChangeArrowheads="1"/>
            </p:cNvSpPr>
            <p:nvPr/>
          </p:nvSpPr>
          <p:spPr bwMode="auto">
            <a:xfrm>
              <a:off x="3159125" y="4695825"/>
              <a:ext cx="8890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r>
                <a:rPr lang="en-US" altLang="en-US" sz="1400" b="1" dirty="0">
                  <a:solidFill>
                    <a:srgbClr val="CC9900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Adenine</a:t>
              </a:r>
              <a:endParaRPr lang="en-US" altLang="en-US" sz="1400" b="1" dirty="0">
                <a:solidFill>
                  <a:srgbClr val="CC99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Oval 13"/>
            <p:cNvSpPr>
              <a:spLocks noChangeArrowheads="1"/>
            </p:cNvSpPr>
            <p:nvPr/>
          </p:nvSpPr>
          <p:spPr bwMode="auto">
            <a:xfrm>
              <a:off x="2362200" y="3192463"/>
              <a:ext cx="1600200" cy="1530350"/>
            </a:xfrm>
            <a:prstGeom prst="ellipse">
              <a:avLst/>
            </a:prstGeom>
            <a:solidFill>
              <a:srgbClr val="FFC000">
                <a:alpha val="25098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198688" y="685800"/>
            <a:ext cx="1600200" cy="1787525"/>
            <a:chOff x="2198688" y="685800"/>
            <a:chExt cx="1600200" cy="1787525"/>
          </a:xfrm>
        </p:grpSpPr>
        <p:sp>
          <p:nvSpPr>
            <p:cNvPr id="19" name="TextBox 5"/>
            <p:cNvSpPr txBox="1">
              <a:spLocks noChangeArrowheads="1"/>
            </p:cNvSpPr>
            <p:nvPr/>
          </p:nvSpPr>
          <p:spPr bwMode="auto">
            <a:xfrm>
              <a:off x="2514600" y="685800"/>
              <a:ext cx="1150938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r>
                <a:rPr lang="en-US" altLang="en-US" sz="1200" b="1" dirty="0" err="1">
                  <a:solidFill>
                    <a:srgbClr val="1D5629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Nicotinamide</a:t>
              </a:r>
              <a:endParaRPr lang="en-US" altLang="en-US" sz="1200" b="1" dirty="0">
                <a:solidFill>
                  <a:srgbClr val="1D5629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Oval 16"/>
            <p:cNvSpPr>
              <a:spLocks noChangeArrowheads="1"/>
            </p:cNvSpPr>
            <p:nvPr/>
          </p:nvSpPr>
          <p:spPr bwMode="auto">
            <a:xfrm>
              <a:off x="2198688" y="942975"/>
              <a:ext cx="1600200" cy="1530350"/>
            </a:xfrm>
            <a:prstGeom prst="ellipse">
              <a:avLst/>
            </a:prstGeom>
            <a:solidFill>
              <a:srgbClr val="92D050">
                <a:alpha val="25098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1495" y="2346570"/>
            <a:ext cx="1170232" cy="1528763"/>
            <a:chOff x="21495" y="2346570"/>
            <a:chExt cx="1170232" cy="1528763"/>
          </a:xfrm>
        </p:grpSpPr>
        <p:sp>
          <p:nvSpPr>
            <p:cNvPr id="23" name="Left Brace 22"/>
            <p:cNvSpPr/>
            <p:nvPr/>
          </p:nvSpPr>
          <p:spPr bwMode="auto">
            <a:xfrm>
              <a:off x="838200" y="2346570"/>
              <a:ext cx="353527" cy="1528763"/>
            </a:xfrm>
            <a:prstGeom prst="leftBrac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24" name="TextBox 12"/>
            <p:cNvSpPr txBox="1">
              <a:spLocks noChangeArrowheads="1"/>
            </p:cNvSpPr>
            <p:nvPr/>
          </p:nvSpPr>
          <p:spPr bwMode="auto">
            <a:xfrm>
              <a:off x="21495" y="2776555"/>
              <a:ext cx="89960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/>
              <a:r>
                <a:rPr lang="en-US" altLang="en-US" sz="1200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Phospho</a:t>
              </a:r>
              <a:r>
                <a:rPr lang="en-US" altLang="en-US" sz="12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-</a:t>
              </a:r>
            </a:p>
            <a:p>
              <a:pPr algn="ctr"/>
              <a:r>
                <a:rPr lang="en-US" altLang="en-US" sz="12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anhydride </a:t>
              </a:r>
            </a:p>
            <a:p>
              <a:pPr algn="ctr"/>
              <a:r>
                <a:rPr lang="en-US" altLang="en-US" sz="12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bond</a:t>
              </a:r>
              <a:endParaRPr lang="en-US" altLang="en-US" sz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487613" y="5389563"/>
            <a:ext cx="1555750" cy="554037"/>
            <a:chOff x="2487613" y="5389563"/>
            <a:chExt cx="1555750" cy="554037"/>
          </a:xfrm>
        </p:grpSpPr>
        <p:sp>
          <p:nvSpPr>
            <p:cNvPr id="26" name="TextBox 12"/>
            <p:cNvSpPr txBox="1">
              <a:spLocks noChangeArrowheads="1"/>
            </p:cNvSpPr>
            <p:nvPr/>
          </p:nvSpPr>
          <p:spPr bwMode="auto">
            <a:xfrm>
              <a:off x="2768600" y="5481638"/>
              <a:ext cx="1274763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/>
              <a:r>
                <a:rPr lang="en-US" altLang="en-US" sz="12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phosphorylated </a:t>
              </a:r>
            </a:p>
            <a:p>
              <a:pPr algn="ctr"/>
              <a:r>
                <a:rPr lang="en-US" altLang="en-US" sz="12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in NADP</a:t>
              </a:r>
              <a:endParaRPr lang="en-US" altLang="en-US" sz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7" name="Straight Arrow Connector 11"/>
            <p:cNvCxnSpPr>
              <a:cxnSpLocks noChangeShapeType="1"/>
            </p:cNvCxnSpPr>
            <p:nvPr/>
          </p:nvCxnSpPr>
          <p:spPr bwMode="auto">
            <a:xfrm flipH="1" flipV="1">
              <a:off x="2487613" y="5389563"/>
              <a:ext cx="330200" cy="228600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round/>
              <a:headEnd type="none" w="lg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8" name="Group 27"/>
          <p:cNvGrpSpPr/>
          <p:nvPr/>
        </p:nvGrpSpPr>
        <p:grpSpPr>
          <a:xfrm>
            <a:off x="1870715" y="2514600"/>
            <a:ext cx="697628" cy="2346712"/>
            <a:chOff x="1870715" y="2514600"/>
            <a:chExt cx="697628" cy="2346712"/>
          </a:xfrm>
        </p:grpSpPr>
        <p:sp>
          <p:nvSpPr>
            <p:cNvPr id="29" name="TextBox 6"/>
            <p:cNvSpPr txBox="1">
              <a:spLocks noChangeArrowheads="1"/>
            </p:cNvSpPr>
            <p:nvPr/>
          </p:nvSpPr>
          <p:spPr bwMode="auto">
            <a:xfrm>
              <a:off x="1870716" y="2514600"/>
              <a:ext cx="69762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r>
                <a:rPr lang="en-US" altLang="en-US" sz="1200" b="1" dirty="0" smtClean="0">
                  <a:latin typeface="Arial" pitchFamily="34" charset="0"/>
                  <a:cs typeface="Arial" pitchFamily="34" charset="0"/>
                  <a:sym typeface="Symbol" pitchFamily="18" charset="2"/>
                </a:rPr>
                <a:t>Ribose</a:t>
              </a:r>
              <a:endParaRPr lang="en-US" altLang="en-US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Box 6"/>
            <p:cNvSpPr txBox="1">
              <a:spLocks noChangeArrowheads="1"/>
            </p:cNvSpPr>
            <p:nvPr/>
          </p:nvSpPr>
          <p:spPr bwMode="auto">
            <a:xfrm>
              <a:off x="1870715" y="4584313"/>
              <a:ext cx="69762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r>
                <a:rPr lang="en-US" altLang="en-US" sz="1200" b="1" dirty="0" smtClean="0">
                  <a:latin typeface="Arial" pitchFamily="34" charset="0"/>
                  <a:cs typeface="Arial" pitchFamily="34" charset="0"/>
                  <a:sym typeface="Symbol" pitchFamily="18" charset="2"/>
                </a:rPr>
                <a:t>Ribose</a:t>
              </a:r>
              <a:endParaRPr lang="en-US" altLang="en-US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673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1295400" y="0"/>
            <a:ext cx="6781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FAD </a:t>
            </a:r>
          </a:p>
        </p:txBody>
      </p:sp>
      <p:sp>
        <p:nvSpPr>
          <p:cNvPr id="23556" name="TextBox 7"/>
          <p:cNvSpPr txBox="1">
            <a:spLocks noChangeArrowheads="1"/>
          </p:cNvSpPr>
          <p:nvPr/>
        </p:nvSpPr>
        <p:spPr bwMode="auto">
          <a:xfrm>
            <a:off x="1524000" y="5781675"/>
            <a:ext cx="6705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u="sng" dirty="0">
                <a:latin typeface="Calibri" pitchFamily="34" charset="0"/>
                <a:cs typeface="Calibri" pitchFamily="34" charset="0"/>
                <a:sym typeface="Symbol" pitchFamily="18" charset="2"/>
              </a:rPr>
              <a:t>Flavin adenine dinucleotide (FAD)</a:t>
            </a:r>
            <a:endParaRPr lang="en-US" altLang="en-US" sz="1800" dirty="0"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Calibri" pitchFamily="34" charset="0"/>
                <a:cs typeface="Calibri" pitchFamily="34" charset="0"/>
              </a:rPr>
              <a:t>A cofactor (usually acting as a prosthetic group) involved in </a:t>
            </a:r>
            <a:r>
              <a:rPr lang="en-US" altLang="en-US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redox reactions</a:t>
            </a:r>
            <a:r>
              <a:rPr lang="en-US" altLang="en-US" sz="1800" dirty="0">
                <a:latin typeface="Calibri" pitchFamily="34" charset="0"/>
                <a:cs typeface="Calibri" pitchFamily="34" charset="0"/>
              </a:rPr>
              <a:t> as an electron carrier (recall </a:t>
            </a:r>
            <a:r>
              <a:rPr lang="en-US" altLang="en-US" sz="18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§</a:t>
            </a:r>
            <a:r>
              <a:rPr lang="en-US" altLang="en-US" sz="1800" dirty="0" smtClean="0">
                <a:latin typeface="Calibri" pitchFamily="34" charset="0"/>
                <a:cs typeface="Calibri" pitchFamily="34" charset="0"/>
              </a:rPr>
              <a:t>3.1, </a:t>
            </a:r>
            <a:r>
              <a:rPr lang="en-US" altLang="en-US" sz="18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§</a:t>
            </a:r>
            <a:r>
              <a:rPr lang="en-US" altLang="en-US" sz="1800" dirty="0" smtClean="0">
                <a:latin typeface="Calibri" pitchFamily="34" charset="0"/>
                <a:cs typeface="Calibri" pitchFamily="34" charset="0"/>
              </a:rPr>
              <a:t>3.3 </a:t>
            </a:r>
            <a:r>
              <a:rPr lang="en-US" altLang="en-US" sz="1800" dirty="0">
                <a:latin typeface="Calibri" pitchFamily="34" charset="0"/>
                <a:cs typeface="Calibri" pitchFamily="34" charset="0"/>
              </a:rPr>
              <a:t>and </a:t>
            </a:r>
            <a:r>
              <a:rPr lang="en-US" altLang="en-US" sz="18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§</a:t>
            </a:r>
            <a:r>
              <a:rPr lang="en-US" altLang="en-US" sz="1800" dirty="0" smtClean="0">
                <a:latin typeface="Calibri" pitchFamily="34" charset="0"/>
                <a:cs typeface="Calibri" pitchFamily="34" charset="0"/>
              </a:rPr>
              <a:t>3.5)</a:t>
            </a:r>
            <a:endParaRPr lang="en-US" altLang="en-US" sz="180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981200" y="1143000"/>
            <a:ext cx="4362450" cy="4090988"/>
            <a:chOff x="152400" y="685800"/>
            <a:chExt cx="4362450" cy="4090988"/>
          </a:xfrm>
        </p:grpSpPr>
        <p:grpSp>
          <p:nvGrpSpPr>
            <p:cNvPr id="10" name="Group 9"/>
            <p:cNvGrpSpPr/>
            <p:nvPr/>
          </p:nvGrpSpPr>
          <p:grpSpPr>
            <a:xfrm>
              <a:off x="152400" y="685800"/>
              <a:ext cx="4362450" cy="4090988"/>
              <a:chOff x="152400" y="685800"/>
              <a:chExt cx="4362450" cy="4090988"/>
            </a:xfrm>
          </p:grpSpPr>
          <p:grpSp>
            <p:nvGrpSpPr>
              <p:cNvPr id="12" name="Group 1"/>
              <p:cNvGrpSpPr>
                <a:grpSpLocks/>
              </p:cNvGrpSpPr>
              <p:nvPr/>
            </p:nvGrpSpPr>
            <p:grpSpPr bwMode="auto">
              <a:xfrm>
                <a:off x="152400" y="685800"/>
                <a:ext cx="4362450" cy="4090988"/>
                <a:chOff x="76200" y="914400"/>
                <a:chExt cx="4362513" cy="4091355"/>
              </a:xfrm>
            </p:grpSpPr>
            <p:pic>
              <p:nvPicPr>
                <p:cNvPr id="14" name="Picture 3" descr="voet4_fig_14_1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6210"/>
                <a:stretch>
                  <a:fillRect/>
                </a:stretch>
              </p:blipFill>
              <p:spPr bwMode="auto">
                <a:xfrm>
                  <a:off x="76200" y="914400"/>
                  <a:ext cx="4362513" cy="40351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" name="Rectangle 12"/>
                <p:cNvSpPr>
                  <a:spLocks noChangeArrowheads="1"/>
                </p:cNvSpPr>
                <p:nvPr/>
              </p:nvSpPr>
              <p:spPr bwMode="auto">
                <a:xfrm>
                  <a:off x="2005760" y="4700955"/>
                  <a:ext cx="519022" cy="3048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13" name="TextBox 12"/>
              <p:cNvSpPr txBox="1"/>
              <p:nvPr/>
            </p:nvSpPr>
            <p:spPr>
              <a:xfrm>
                <a:off x="1066800" y="4267200"/>
                <a:ext cx="77777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Flavin</a:t>
                </a:r>
                <a:endParaRPr lang="en-US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600947" y="1219200"/>
              <a:ext cx="6399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AMP</a:t>
              </a:r>
              <a:endParaRPr 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TextBox 18"/>
          <p:cNvSpPr txBox="1">
            <a:spLocks noChangeArrowheads="1"/>
          </p:cNvSpPr>
          <p:nvPr/>
        </p:nvSpPr>
        <p:spPr bwMode="auto">
          <a:xfrm>
            <a:off x="4191000" y="4503003"/>
            <a:ext cx="2285999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ts val="1000"/>
              </a:spcBef>
            </a:pPr>
            <a:r>
              <a:rPr lang="en-US" altLang="en-US" sz="16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Ribitol</a:t>
            </a:r>
            <a:r>
              <a:rPr lang="en-US" altLang="en-US" sz="1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 is the reduced form of ribose—</a:t>
            </a:r>
            <a:r>
              <a:rPr lang="en-US" altLang="en-US" sz="16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cf</a:t>
            </a:r>
            <a:r>
              <a:rPr lang="en-US" altLang="en-US" sz="1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 aldose vs </a:t>
            </a:r>
            <a:r>
              <a:rPr lang="en-US" altLang="en-US" sz="16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alditol</a:t>
            </a:r>
            <a:r>
              <a:rPr lang="en-US" altLang="en-US" sz="1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 (</a:t>
            </a:r>
            <a:r>
              <a:rPr lang="en-US" altLang="en-US" sz="16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§</a:t>
            </a:r>
            <a:r>
              <a:rPr lang="en-US" altLang="en-US" sz="1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1.1) </a:t>
            </a:r>
            <a:endParaRPr lang="en-US" altLang="en-US" sz="1600" dirty="0">
              <a:solidFill>
                <a:srgbClr val="FF0000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178266" y="1399401"/>
            <a:ext cx="2391197" cy="1068309"/>
            <a:chOff x="349466" y="942201"/>
            <a:chExt cx="2391197" cy="1068309"/>
          </a:xfrm>
        </p:grpSpPr>
        <p:sp>
          <p:nvSpPr>
            <p:cNvPr id="18" name="Left Brace 17"/>
            <p:cNvSpPr/>
            <p:nvPr/>
          </p:nvSpPr>
          <p:spPr bwMode="auto">
            <a:xfrm>
              <a:off x="2521345" y="1629510"/>
              <a:ext cx="219318" cy="381000"/>
            </a:xfrm>
            <a:prstGeom prst="leftBrace">
              <a:avLst>
                <a:gd name="adj1" fmla="val 25000"/>
                <a:gd name="adj2" fmla="val 50000"/>
              </a:avLst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16200000"/>
              </a:camera>
              <a:lightRig rig="threePt" dir="t"/>
            </a:scene3d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9" name="TextBox 12"/>
            <p:cNvSpPr txBox="1">
              <a:spLocks noChangeArrowheads="1"/>
            </p:cNvSpPr>
            <p:nvPr/>
          </p:nvSpPr>
          <p:spPr bwMode="auto">
            <a:xfrm>
              <a:off x="349466" y="942201"/>
              <a:ext cx="194522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/>
              <a:r>
                <a:rPr lang="en-US" altLang="en-US" sz="1200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Phosphoanhydride</a:t>
              </a:r>
              <a:r>
                <a:rPr lang="en-US" altLang="en-US" sz="12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 bond</a:t>
              </a:r>
              <a:endParaRPr lang="en-US" altLang="en-US" sz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 bwMode="auto">
            <a:xfrm flipV="1">
              <a:off x="2177468" y="1096330"/>
              <a:ext cx="457200" cy="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2631004" y="1090627"/>
              <a:ext cx="0" cy="6858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2" name="Oval 21"/>
          <p:cNvSpPr/>
          <p:nvPr/>
        </p:nvSpPr>
        <p:spPr bwMode="auto">
          <a:xfrm>
            <a:off x="2852595" y="4741818"/>
            <a:ext cx="838200" cy="306387"/>
          </a:xfrm>
          <a:prstGeom prst="ellipse">
            <a:avLst/>
          </a:prstGeom>
          <a:solidFill>
            <a:srgbClr val="FFC000">
              <a:alpha val="2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5076738" y="3376746"/>
            <a:ext cx="1147716" cy="306387"/>
          </a:xfrm>
          <a:prstGeom prst="ellipse">
            <a:avLst/>
          </a:prstGeom>
          <a:solidFill>
            <a:srgbClr val="FFC000">
              <a:alpha val="2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120856" y="2871903"/>
            <a:ext cx="3198844" cy="347502"/>
            <a:chOff x="292056" y="2414703"/>
            <a:chExt cx="3198844" cy="347502"/>
          </a:xfrm>
        </p:grpSpPr>
        <p:sp>
          <p:nvSpPr>
            <p:cNvPr id="25" name="Oval 24"/>
            <p:cNvSpPr/>
            <p:nvPr/>
          </p:nvSpPr>
          <p:spPr bwMode="auto">
            <a:xfrm>
              <a:off x="292056" y="2414703"/>
              <a:ext cx="646112" cy="306387"/>
            </a:xfrm>
            <a:prstGeom prst="ellipse">
              <a:avLst/>
            </a:prstGeom>
            <a:solidFill>
              <a:srgbClr val="FFC000">
                <a:alpha val="25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26" name="TextBox 6"/>
            <p:cNvSpPr txBox="1">
              <a:spLocks noChangeArrowheads="1"/>
            </p:cNvSpPr>
            <p:nvPr/>
          </p:nvSpPr>
          <p:spPr bwMode="auto">
            <a:xfrm>
              <a:off x="2793273" y="2474910"/>
              <a:ext cx="69762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r>
                <a:rPr lang="en-US" altLang="en-US" sz="1200" b="1" dirty="0" smtClean="0"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rPr>
                <a:t>Ribose</a:t>
              </a:r>
              <a:endParaRPr lang="en-US" alt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2810691" y="2455818"/>
              <a:ext cx="646112" cy="306387"/>
            </a:xfrm>
            <a:prstGeom prst="ellipse">
              <a:avLst/>
            </a:prstGeom>
            <a:solidFill>
              <a:srgbClr val="FFC000">
                <a:alpha val="25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042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 animBg="1"/>
      <p:bldP spid="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1295400" y="0"/>
            <a:ext cx="6781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CoA </a:t>
            </a:r>
          </a:p>
        </p:txBody>
      </p:sp>
      <p:pic>
        <p:nvPicPr>
          <p:cNvPr id="2457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51693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Box 7"/>
          <p:cNvSpPr txBox="1">
            <a:spLocks noChangeArrowheads="1"/>
          </p:cNvSpPr>
          <p:nvPr/>
        </p:nvSpPr>
        <p:spPr bwMode="auto">
          <a:xfrm>
            <a:off x="1676400" y="5410200"/>
            <a:ext cx="6629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u="sng" dirty="0">
                <a:latin typeface="Calibri" pitchFamily="34" charset="0"/>
                <a:cs typeface="Calibri" pitchFamily="34" charset="0"/>
                <a:sym typeface="Symbol" pitchFamily="18" charset="2"/>
              </a:rPr>
              <a:t>Coenzyme A (CoA)</a:t>
            </a:r>
            <a:endParaRPr lang="en-US" altLang="en-US" sz="1800" dirty="0"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Calibri" pitchFamily="34" charset="0"/>
                <a:cs typeface="Calibri" pitchFamily="34" charset="0"/>
              </a:rPr>
              <a:t>A cofactor (usually acting as a </a:t>
            </a:r>
            <a:r>
              <a:rPr lang="en-US" altLang="en-US" sz="1800" dirty="0" err="1">
                <a:latin typeface="Calibri" pitchFamily="34" charset="0"/>
                <a:cs typeface="Calibri" pitchFamily="34" charset="0"/>
              </a:rPr>
              <a:t>cosubstrate</a:t>
            </a:r>
            <a:r>
              <a:rPr lang="en-US" altLang="en-US" sz="1800" dirty="0">
                <a:latin typeface="Calibri" pitchFamily="34" charset="0"/>
                <a:cs typeface="Calibri" pitchFamily="34" charset="0"/>
              </a:rPr>
              <a:t>) involved in the </a:t>
            </a:r>
            <a:r>
              <a:rPr lang="en-US" altLang="en-US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synthesis and oxidation of fatty acids</a:t>
            </a:r>
            <a:r>
              <a:rPr lang="en-US" altLang="en-US" sz="1800" dirty="0">
                <a:latin typeface="Calibri" pitchFamily="34" charset="0"/>
                <a:cs typeface="Calibri" pitchFamily="34" charset="0"/>
              </a:rPr>
              <a:t> as well as </a:t>
            </a:r>
            <a:r>
              <a:rPr lang="en-US" altLang="en-US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oxidation of glycolytic end product pyruvate</a:t>
            </a:r>
            <a:r>
              <a:rPr lang="en-US" altLang="en-US" sz="1800" dirty="0">
                <a:latin typeface="Calibri" pitchFamily="34" charset="0"/>
                <a:cs typeface="Calibri" pitchFamily="34" charset="0"/>
              </a:rPr>
              <a:t> (recall </a:t>
            </a:r>
            <a:r>
              <a:rPr lang="en-US" altLang="en-US" sz="18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§</a:t>
            </a:r>
            <a:r>
              <a:rPr lang="en-US" altLang="en-US" sz="1800" dirty="0" smtClean="0">
                <a:latin typeface="Calibri" pitchFamily="34" charset="0"/>
                <a:cs typeface="Calibri" pitchFamily="34" charset="0"/>
              </a:rPr>
              <a:t>3.1, </a:t>
            </a:r>
            <a:r>
              <a:rPr lang="en-US" altLang="en-US" sz="18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§</a:t>
            </a:r>
            <a:r>
              <a:rPr lang="en-US" altLang="en-US" sz="1800" dirty="0" smtClean="0">
                <a:latin typeface="Calibri" pitchFamily="34" charset="0"/>
                <a:cs typeface="Calibri" pitchFamily="34" charset="0"/>
              </a:rPr>
              <a:t>3.3 </a:t>
            </a:r>
            <a:r>
              <a:rPr lang="en-US" altLang="en-US" sz="1800" dirty="0">
                <a:latin typeface="Calibri" pitchFamily="34" charset="0"/>
                <a:cs typeface="Calibri" pitchFamily="34" charset="0"/>
              </a:rPr>
              <a:t>and </a:t>
            </a:r>
            <a:r>
              <a:rPr lang="en-US" altLang="en-US" sz="18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§</a:t>
            </a:r>
            <a:r>
              <a:rPr lang="en-US" altLang="en-US" sz="1800" dirty="0" smtClean="0">
                <a:latin typeface="Calibri" pitchFamily="34" charset="0"/>
                <a:cs typeface="Calibri" pitchFamily="34" charset="0"/>
              </a:rPr>
              <a:t>3.5)</a:t>
            </a:r>
            <a:endParaRPr lang="en-US" altLang="en-US" sz="180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452255" y="1003553"/>
            <a:ext cx="1580882" cy="1909465"/>
            <a:chOff x="4452255" y="1003553"/>
            <a:chExt cx="1580882" cy="1909465"/>
          </a:xfrm>
        </p:grpSpPr>
        <p:sp>
          <p:nvSpPr>
            <p:cNvPr id="6" name="Left Brace 5"/>
            <p:cNvSpPr/>
            <p:nvPr/>
          </p:nvSpPr>
          <p:spPr bwMode="auto">
            <a:xfrm>
              <a:off x="5410200" y="2530547"/>
              <a:ext cx="219318" cy="382471"/>
            </a:xfrm>
            <a:prstGeom prst="leftBrace">
              <a:avLst>
                <a:gd name="adj1" fmla="val 25000"/>
                <a:gd name="adj2" fmla="val 50000"/>
              </a:avLst>
            </a:prstGeom>
            <a:no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16200000"/>
              </a:camera>
              <a:lightRig rig="threePt" dir="t"/>
            </a:scene3d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Times" charset="0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 bwMode="auto">
            <a:xfrm>
              <a:off x="5521236" y="1271454"/>
              <a:ext cx="0" cy="13716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" name="TextBox 6"/>
            <p:cNvSpPr txBox="1">
              <a:spLocks noChangeArrowheads="1"/>
            </p:cNvSpPr>
            <p:nvPr/>
          </p:nvSpPr>
          <p:spPr bwMode="auto">
            <a:xfrm>
              <a:off x="4452255" y="1003553"/>
              <a:ext cx="158088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/>
              <a:r>
                <a:rPr lang="en-US" altLang="en-US" sz="1200" b="1" dirty="0" err="1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Phosphoanhydride</a:t>
              </a:r>
              <a:endParaRPr lang="en-US" altLang="en-US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Symbol" pitchFamily="18" charset="2"/>
              </a:endParaRPr>
            </a:p>
            <a:p>
              <a:pPr algn="ctr"/>
              <a:r>
                <a:rPr lang="en-US" altLang="en-US" sz="1200" b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Bond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767063" y="1447800"/>
            <a:ext cx="1210589" cy="1471746"/>
            <a:chOff x="5767063" y="1447800"/>
            <a:chExt cx="1210589" cy="1471746"/>
          </a:xfrm>
        </p:grpSpPr>
        <p:sp>
          <p:nvSpPr>
            <p:cNvPr id="12" name="Left Brace 11"/>
            <p:cNvSpPr/>
            <p:nvPr/>
          </p:nvSpPr>
          <p:spPr bwMode="auto">
            <a:xfrm>
              <a:off x="5978810" y="2537075"/>
              <a:ext cx="219318" cy="382471"/>
            </a:xfrm>
            <a:prstGeom prst="leftBrace">
              <a:avLst>
                <a:gd name="adj1" fmla="val 25000"/>
                <a:gd name="adj2" fmla="val 50000"/>
              </a:avLst>
            </a:prstGeom>
            <a:no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16200000"/>
              </a:camera>
              <a:lightRig rig="threePt" dir="t"/>
            </a:scene3d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Times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 bwMode="auto">
            <a:xfrm>
              <a:off x="6089846" y="1746072"/>
              <a:ext cx="0" cy="9144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TextBox 6"/>
            <p:cNvSpPr txBox="1">
              <a:spLocks noChangeArrowheads="1"/>
            </p:cNvSpPr>
            <p:nvPr/>
          </p:nvSpPr>
          <p:spPr bwMode="auto">
            <a:xfrm>
              <a:off x="5767063" y="1447800"/>
              <a:ext cx="121058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/>
              <a:r>
                <a:rPr lang="en-US" altLang="en-US" sz="1200" b="1" dirty="0" err="1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Phosphoester</a:t>
              </a:r>
              <a:endParaRPr lang="en-US" altLang="en-US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Symbol" pitchFamily="18" charset="2"/>
              </a:endParaRPr>
            </a:p>
            <a:p>
              <a:pPr algn="ctr"/>
              <a:r>
                <a:rPr lang="en-US" altLang="en-US" sz="1200" b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  <a:sym typeface="Symbol" pitchFamily="18" charset="2"/>
                </a:rPr>
                <a:t>Bond</a:t>
              </a:r>
            </a:p>
          </p:txBody>
        </p:sp>
      </p:grpSp>
      <p:cxnSp>
        <p:nvCxnSpPr>
          <p:cNvPr id="15" name="Straight Arrow Connector 14"/>
          <p:cNvCxnSpPr/>
          <p:nvPr/>
        </p:nvCxnSpPr>
        <p:spPr bwMode="auto">
          <a:xfrm>
            <a:off x="1227909" y="3675018"/>
            <a:ext cx="0" cy="457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Rounded Rectangle 15"/>
          <p:cNvSpPr/>
          <p:nvPr/>
        </p:nvSpPr>
        <p:spPr bwMode="auto">
          <a:xfrm>
            <a:off x="457200" y="2362200"/>
            <a:ext cx="1676400" cy="1232618"/>
          </a:xfrm>
          <a:prstGeom prst="roundRect">
            <a:avLst/>
          </a:prstGeom>
          <a:solidFill>
            <a:srgbClr val="FFFF00">
              <a:alpha val="2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381000" y="4191000"/>
            <a:ext cx="1676400" cy="1066800"/>
          </a:xfrm>
          <a:prstGeom prst="roundRect">
            <a:avLst/>
          </a:prstGeom>
          <a:solidFill>
            <a:srgbClr val="FFFF00">
              <a:alpha val="2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51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09600"/>
            <a:ext cx="1371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1371600" y="3505200"/>
            <a:ext cx="60198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r>
              <a:rPr lang="en-US" altLang="en-US" sz="1800" dirty="0">
                <a:latin typeface="Calibri" pitchFamily="34" charset="0"/>
                <a:ea typeface="Cambria" pitchFamily="18" charset="0"/>
                <a:cs typeface="Times New Roman" pitchFamily="18" charset="0"/>
              </a:rPr>
              <a:t>Identify individual chemical moieties found in nucleotides</a:t>
            </a:r>
          </a:p>
          <a:p>
            <a:pPr>
              <a:spcBef>
                <a:spcPct val="0"/>
              </a:spcBef>
              <a:buFontTx/>
              <a:buChar char="-"/>
            </a:pPr>
            <a:endParaRPr lang="en-US" altLang="en-US" sz="1800" dirty="0">
              <a:latin typeface="Calibri" pitchFamily="34" charset="0"/>
              <a:ea typeface="Cambria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en-US" sz="1800" dirty="0">
                <a:latin typeface="Calibri" pitchFamily="34" charset="0"/>
                <a:ea typeface="Cambria" pitchFamily="18" charset="0"/>
                <a:cs typeface="Times New Roman" pitchFamily="18" charset="0"/>
              </a:rPr>
              <a:t>Identify bonds that link together various chemical moieties in nucleotides</a:t>
            </a:r>
          </a:p>
          <a:p>
            <a:pPr>
              <a:spcBef>
                <a:spcPct val="0"/>
              </a:spcBef>
              <a:buFontTx/>
              <a:buChar char="-"/>
            </a:pPr>
            <a:endParaRPr lang="en-US" altLang="en-US" sz="1800" dirty="0">
              <a:latin typeface="Calibri" pitchFamily="34" charset="0"/>
              <a:ea typeface="Cambria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en-US" sz="1800" dirty="0">
                <a:latin typeface="Calibri" pitchFamily="34" charset="0"/>
                <a:ea typeface="Cambria" pitchFamily="18" charset="0"/>
                <a:cs typeface="Times New Roman" pitchFamily="18" charset="0"/>
              </a:rPr>
              <a:t>Describe the roles of nucleotides in mediating metabolic reactions</a:t>
            </a:r>
            <a:endParaRPr lang="en-US" altLang="en-US" sz="1800" dirty="0"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25604" name="Rectangle 4"/>
          <p:cNvSpPr>
            <a:spLocks noGrp="1" noChangeArrowheads="1"/>
          </p:cNvSpPr>
          <p:nvPr/>
        </p:nvSpPr>
        <p:spPr bwMode="auto">
          <a:xfrm>
            <a:off x="3124200" y="3048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6D09"/>
                </a:solidFill>
                <a:latin typeface="Arial" pitchFamily="34" charset="0"/>
              </a:rPr>
              <a:t>Exercise </a:t>
            </a:r>
            <a:r>
              <a:rPr lang="en-US" altLang="en-US" sz="2400" b="1" dirty="0" smtClean="0">
                <a:solidFill>
                  <a:srgbClr val="FF6D09"/>
                </a:solidFill>
                <a:latin typeface="Arial" pitchFamily="34" charset="0"/>
              </a:rPr>
              <a:t>4.1b</a:t>
            </a:r>
            <a:endParaRPr lang="en-US" altLang="en-US" sz="2400" dirty="0">
              <a:solidFill>
                <a:srgbClr val="FF6D09"/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FF6D09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 dirty="0">
              <a:solidFill>
                <a:srgbClr val="FF6D09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68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/>
        </p:nvSpPr>
        <p:spPr bwMode="auto">
          <a:xfrm>
            <a:off x="1636977" y="838200"/>
            <a:ext cx="6056312" cy="685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eaLnBrk="0" hangingPunct="0">
              <a:defRPr/>
            </a:pPr>
            <a:r>
              <a:rPr lang="en-US" altLang="en-US" sz="3000" b="1" dirty="0">
                <a:solidFill>
                  <a:srgbClr val="FF6600"/>
                </a:solidFill>
                <a:latin typeface="Arial" panose="020B0604020202020204" pitchFamily="34" charset="0"/>
                <a:ea typeface="Cambria" pitchFamily="18" charset="0"/>
                <a:cs typeface="Arial" panose="020B0604020202020204" pitchFamily="34" charset="0"/>
              </a:rPr>
              <a:t>§</a:t>
            </a:r>
            <a:r>
              <a:rPr lang="en-US" altLang="en-US" sz="3000" b="1" dirty="0" smtClean="0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4.1c </a:t>
            </a:r>
            <a:r>
              <a:rPr lang="en-US" sz="3000" b="1" dirty="0" smtClean="0">
                <a:solidFill>
                  <a:srgbClr val="FF6D09"/>
                </a:solidFill>
                <a:latin typeface="Arial" charset="0"/>
              </a:rPr>
              <a:t>Biosynthesis</a:t>
            </a:r>
            <a:endParaRPr lang="en-US" sz="3000" b="1" dirty="0">
              <a:solidFill>
                <a:srgbClr val="FF6D09"/>
              </a:solidFill>
              <a:latin typeface="Arial" charset="0"/>
            </a:endParaRPr>
          </a:p>
          <a:p>
            <a:pPr algn="ctr" eaLnBrk="0" hangingPunct="0">
              <a:defRPr/>
            </a:pPr>
            <a:endParaRPr lang="en-US" sz="3000" b="1" dirty="0">
              <a:solidFill>
                <a:srgbClr val="FF6D09"/>
              </a:solidFill>
              <a:latin typeface="Arial" charset="0"/>
            </a:endParaRPr>
          </a:p>
          <a:p>
            <a:pPr marL="457200" indent="-457200" eaLnBrk="0" hangingPunct="0">
              <a:buFont typeface="Arial" pitchFamily="34" charset="0"/>
              <a:buChar char="•"/>
              <a:defRPr/>
            </a:pPr>
            <a:endParaRPr lang="en-US" sz="3000" b="1" dirty="0">
              <a:solidFill>
                <a:srgbClr val="FF6D09"/>
              </a:solidFill>
              <a:latin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76400"/>
            <a:ext cx="8263466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914400"/>
            <a:ext cx="1371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533400" y="2354282"/>
            <a:ext cx="76200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en-US" sz="18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Given their numerous </a:t>
            </a:r>
            <a:r>
              <a:rPr lang="en-US" alt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structural</a:t>
            </a:r>
            <a:r>
              <a:rPr lang="en-US" altLang="en-US" sz="18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(</a:t>
            </a:r>
            <a:r>
              <a:rPr lang="en-US" altLang="en-US" sz="1800" dirty="0" err="1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eg</a:t>
            </a:r>
            <a:r>
              <a:rPr lang="en-US" altLang="en-US" sz="18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as building blocks in the assembly of DNA and RNA) and </a:t>
            </a:r>
            <a:r>
              <a:rPr lang="en-US" alt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functional</a:t>
            </a:r>
            <a:r>
              <a:rPr lang="en-US" altLang="en-US" sz="18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(</a:t>
            </a:r>
            <a:r>
              <a:rPr lang="en-US" altLang="en-US" sz="1800" dirty="0" err="1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eg</a:t>
            </a:r>
            <a:r>
              <a:rPr lang="en-US" altLang="en-US" sz="18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in mediating metabolic pathways) roles, basic understanding of how nucleotides are synthesized within the cell is warranted</a:t>
            </a:r>
          </a:p>
          <a:p>
            <a:pPr eaLnBrk="1" hangingPunct="1">
              <a:spcBef>
                <a:spcPct val="0"/>
              </a:spcBef>
              <a:buFontTx/>
              <a:buChar char="-"/>
              <a:defRPr/>
            </a:pPr>
            <a:endParaRPr lang="en-US" altLang="en-US" sz="1800" dirty="0">
              <a:solidFill>
                <a:srgbClr val="22190A"/>
              </a:solidFill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en-US" sz="18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Nucleotides are biosynthesized from </a:t>
            </a:r>
            <a:r>
              <a:rPr lang="en-US" altLang="en-US" sz="1800" dirty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s</a:t>
            </a:r>
            <a:r>
              <a:rPr lang="en-US" altLang="en-US" sz="18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imple metabolites such as </a:t>
            </a:r>
            <a:r>
              <a:rPr lang="en-US" alt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amino acids</a:t>
            </a:r>
            <a:r>
              <a:rPr lang="en-US" altLang="en-US" sz="18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, </a:t>
            </a:r>
            <a:r>
              <a:rPr lang="en-US" alt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bicarbonate (HCO</a:t>
            </a:r>
            <a:r>
              <a:rPr lang="en-US" altLang="en-US" sz="1800" baseline="-250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3</a:t>
            </a:r>
            <a:r>
              <a:rPr lang="en-US" altLang="en-US" sz="1800" baseline="300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-</a:t>
            </a:r>
            <a:r>
              <a:rPr lang="en-US" alt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)</a:t>
            </a:r>
            <a:r>
              <a:rPr lang="en-US" altLang="en-US" sz="18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, and </a:t>
            </a:r>
            <a:r>
              <a:rPr lang="en-US" alt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ribose-5-phosphate (R5P) </a:t>
            </a:r>
            <a:r>
              <a:rPr lang="en-US" altLang="en-US" sz="18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with </a:t>
            </a:r>
            <a:r>
              <a:rPr lang="en-US" alt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ATP</a:t>
            </a:r>
            <a:r>
              <a:rPr lang="en-US" altLang="en-US" sz="18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hydrolysis providing the free energy needed to drive anabolic reactions 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altLang="en-US" sz="1800" dirty="0">
              <a:solidFill>
                <a:srgbClr val="22190A"/>
              </a:solidFill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Prior to nucleotide biosynthesis, </a:t>
            </a:r>
            <a:r>
              <a:rPr lang="en-US" sz="18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ribose-5-phosphate </a:t>
            </a:r>
            <a:r>
              <a:rPr lang="en-US" sz="1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(R5P</a:t>
            </a:r>
            <a:r>
              <a:rPr lang="en-US" sz="18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1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—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US" sz="1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5-phosphoribose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—is activated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with ATP to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generate </a:t>
            </a:r>
            <a:r>
              <a:rPr lang="en-US" sz="1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5-phosphoribosyl-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-pyrophosphate (PRPP</a:t>
            </a:r>
            <a:r>
              <a:rPr lang="en-US" sz="1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)</a:t>
            </a:r>
            <a:r>
              <a:rPr lang="en-US" altLang="en-US" sz="18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 </a:t>
            </a:r>
          </a:p>
          <a:p>
            <a:pPr eaLnBrk="1" hangingPunct="1">
              <a:spcBef>
                <a:spcPct val="0"/>
              </a:spcBef>
              <a:buFontTx/>
              <a:buChar char="-"/>
              <a:defRPr/>
            </a:pPr>
            <a:endParaRPr lang="en-US" altLang="en-US" sz="1800" dirty="0">
              <a:solidFill>
                <a:srgbClr val="22190A"/>
              </a:solidFill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en-US" sz="1800" dirty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R5P results from the oxidation of glucose via a metabolic cascade called the “</a:t>
            </a:r>
            <a:r>
              <a:rPr lang="en-US" altLang="en-US" sz="1800" dirty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Pentose Phosphate Pathway</a:t>
            </a:r>
            <a:r>
              <a:rPr lang="en-US" altLang="en-US" sz="1800" dirty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” 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/>
        </p:nvSpPr>
        <p:spPr bwMode="auto">
          <a:xfrm>
            <a:off x="3124200" y="762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6D09"/>
                </a:solidFill>
                <a:latin typeface="Arial" pitchFamily="34" charset="0"/>
              </a:rPr>
              <a:t>Synopsis </a:t>
            </a:r>
            <a:r>
              <a:rPr lang="en-US" altLang="en-US" sz="2400" b="1" dirty="0" smtClean="0">
                <a:solidFill>
                  <a:srgbClr val="FF6D09"/>
                </a:solidFill>
                <a:latin typeface="Arial" pitchFamily="34" charset="0"/>
              </a:rPr>
              <a:t>4.1c</a:t>
            </a:r>
            <a:endParaRPr lang="en-US" altLang="en-US" sz="2400" dirty="0">
              <a:solidFill>
                <a:srgbClr val="FF6D09"/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FF6D09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 dirty="0">
              <a:solidFill>
                <a:srgbClr val="FF6D09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1295400" y="0"/>
            <a:ext cx="624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Pentose Phosphate Pathway (Partial)</a:t>
            </a:r>
          </a:p>
        </p:txBody>
      </p:sp>
      <p:grpSp>
        <p:nvGrpSpPr>
          <p:cNvPr id="28676" name="Group 15"/>
          <p:cNvGrpSpPr>
            <a:grpSpLocks/>
          </p:cNvGrpSpPr>
          <p:nvPr/>
        </p:nvGrpSpPr>
        <p:grpSpPr bwMode="auto">
          <a:xfrm>
            <a:off x="219075" y="495300"/>
            <a:ext cx="8694738" cy="6210300"/>
            <a:chOff x="218382" y="475886"/>
            <a:chExt cx="8694842" cy="6211028"/>
          </a:xfrm>
        </p:grpSpPr>
        <p:grpSp>
          <p:nvGrpSpPr>
            <p:cNvPr id="28679" name="Group 4"/>
            <p:cNvGrpSpPr>
              <a:grpSpLocks/>
            </p:cNvGrpSpPr>
            <p:nvPr/>
          </p:nvGrpSpPr>
          <p:grpSpPr bwMode="auto">
            <a:xfrm>
              <a:off x="218382" y="475886"/>
              <a:ext cx="8694842" cy="6211028"/>
              <a:chOff x="218382" y="494572"/>
              <a:chExt cx="8694842" cy="6211028"/>
            </a:xfrm>
          </p:grpSpPr>
          <p:pic>
            <p:nvPicPr>
              <p:cNvPr id="28686" name="Picture 2" descr="voet4_fig_15_3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1342"/>
              <a:stretch>
                <a:fillRect/>
              </a:stretch>
            </p:blipFill>
            <p:spPr bwMode="auto">
              <a:xfrm>
                <a:off x="218382" y="494572"/>
                <a:ext cx="8694842" cy="62110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687" name="Rectangle 3"/>
              <p:cNvSpPr>
                <a:spLocks noChangeArrowheads="1"/>
              </p:cNvSpPr>
              <p:nvPr/>
            </p:nvSpPr>
            <p:spPr bwMode="auto">
              <a:xfrm>
                <a:off x="218383" y="2819400"/>
                <a:ext cx="4951982" cy="3886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8688" name="Rectangle 13"/>
              <p:cNvSpPr>
                <a:spLocks noChangeArrowheads="1"/>
              </p:cNvSpPr>
              <p:nvPr/>
            </p:nvSpPr>
            <p:spPr bwMode="auto">
              <a:xfrm>
                <a:off x="5006730" y="2819400"/>
                <a:ext cx="327270" cy="152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8689" name="Rectangle 14"/>
              <p:cNvSpPr>
                <a:spLocks noChangeArrowheads="1"/>
              </p:cNvSpPr>
              <p:nvPr/>
            </p:nvSpPr>
            <p:spPr bwMode="auto">
              <a:xfrm>
                <a:off x="4959834" y="4800600"/>
                <a:ext cx="327270" cy="1600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pic>
          <p:nvPicPr>
            <p:cNvPr id="28680" name="Picture 16" descr="voet4_figun_15_p47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694" b="24104"/>
            <a:stretch>
              <a:fillRect/>
            </a:stretch>
          </p:blipFill>
          <p:spPr bwMode="auto">
            <a:xfrm>
              <a:off x="242678" y="3733800"/>
              <a:ext cx="1662321" cy="1650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86" t="12564" r="8504" b="10512"/>
            <a:stretch/>
          </p:blipFill>
          <p:spPr>
            <a:xfrm>
              <a:off x="457200" y="3085125"/>
              <a:ext cx="1039447" cy="216877"/>
            </a:xfrm>
            <a:prstGeom prst="rect">
              <a:avLst/>
            </a:prstGeom>
            <a:scene3d>
              <a:camera prst="orthographicFront">
                <a:rot lat="0" lon="0" rev="5400000"/>
              </a:camera>
              <a:lightRig rig="threePt" dir="t"/>
            </a:scene3d>
          </p:spPr>
        </p:pic>
        <p:sp>
          <p:nvSpPr>
            <p:cNvPr id="20" name="TextBox 19"/>
            <p:cNvSpPr txBox="1"/>
            <p:nvPr/>
          </p:nvSpPr>
          <p:spPr>
            <a:xfrm>
              <a:off x="1016905" y="2920923"/>
              <a:ext cx="1136664" cy="58426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1" dirty="0">
                  <a:solidFill>
                    <a:schemeClr val="accent6"/>
                  </a:solidFill>
                  <a:latin typeface="Arial Narrow" panose="020B0606020202030204" pitchFamily="34" charset="0"/>
                </a:rPr>
                <a:t>Hexokinase</a:t>
              </a:r>
            </a:p>
            <a:p>
              <a:pPr>
                <a:defRPr/>
              </a:pPr>
              <a:r>
                <a:rPr lang="en-US" sz="1600" b="1" dirty="0">
                  <a:solidFill>
                    <a:schemeClr val="accent6"/>
                  </a:solidFill>
                  <a:latin typeface="Arial Narrow" panose="020B0606020202030204" pitchFamily="34" charset="0"/>
                </a:rPr>
                <a:t>(Glycolysis)</a:t>
              </a:r>
            </a:p>
          </p:txBody>
        </p:sp>
        <p:sp>
          <p:nvSpPr>
            <p:cNvPr id="10" name="Arc 9"/>
            <p:cNvSpPr/>
            <p:nvPr/>
          </p:nvSpPr>
          <p:spPr bwMode="auto">
            <a:xfrm>
              <a:off x="412059" y="3071753"/>
              <a:ext cx="533406" cy="457254"/>
            </a:xfrm>
            <a:prstGeom prst="arc">
              <a:avLst>
                <a:gd name="adj1" fmla="val 16364570"/>
                <a:gd name="adj2" fmla="val 5491636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triangle" w="med" len="lg"/>
              <a:tailEnd type="none" w="med" len="lg"/>
            </a:ln>
            <a:effectLst/>
            <a:ex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Times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89821" y="3332134"/>
              <a:ext cx="458792" cy="30801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6"/>
                  </a:solidFill>
                  <a:latin typeface="Arial Narrow" panose="020B0606020202030204" pitchFamily="34" charset="0"/>
                </a:rPr>
                <a:t>ATP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89821" y="2892344"/>
              <a:ext cx="485781" cy="30801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6"/>
                  </a:solidFill>
                  <a:latin typeface="Arial Narrow" panose="020B0606020202030204" pitchFamily="34" charset="0"/>
                </a:rPr>
                <a:t>ADP</a:t>
              </a:r>
            </a:p>
          </p:txBody>
        </p:sp>
      </p:grpSp>
      <p:sp>
        <p:nvSpPr>
          <p:cNvPr id="28677" name="TextBox 26"/>
          <p:cNvSpPr txBox="1">
            <a:spLocks noChangeArrowheads="1"/>
          </p:cNvSpPr>
          <p:nvPr/>
        </p:nvSpPr>
        <p:spPr bwMode="auto">
          <a:xfrm>
            <a:off x="381690" y="5486543"/>
            <a:ext cx="4419548" cy="12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Oxidation of glucose via the pentose phosphate pathway results in the production of ribose-5-phosphate (R5P)—the precursor for the synthesis of nucleotides </a:t>
            </a:r>
          </a:p>
        </p:txBody>
      </p:sp>
      <p:sp>
        <p:nvSpPr>
          <p:cNvPr id="28678" name="Rounded Rectangle 18"/>
          <p:cNvSpPr>
            <a:spLocks noChangeArrowheads="1"/>
          </p:cNvSpPr>
          <p:nvPr/>
        </p:nvSpPr>
        <p:spPr bwMode="auto">
          <a:xfrm>
            <a:off x="5065009" y="2819856"/>
            <a:ext cx="1641205" cy="1957526"/>
          </a:xfrm>
          <a:prstGeom prst="roundRect">
            <a:avLst>
              <a:gd name="adj" fmla="val 16667"/>
            </a:avLst>
          </a:prstGeom>
          <a:solidFill>
            <a:srgbClr val="FFFF00">
              <a:alpha val="25098"/>
            </a:srgb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/>
      <p:bldP spid="2867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8" t="5823" r="18013" b="4948"/>
          <a:stretch>
            <a:fillRect/>
          </a:stretch>
        </p:blipFill>
        <p:spPr bwMode="auto">
          <a:xfrm>
            <a:off x="1371600" y="2252663"/>
            <a:ext cx="7315200" cy="437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"/>
          <p:cNvSpPr>
            <a:spLocks noGrp="1" noChangeArrowheads="1"/>
          </p:cNvSpPr>
          <p:nvPr/>
        </p:nvSpPr>
        <p:spPr bwMode="auto">
          <a:xfrm>
            <a:off x="1752600" y="1295400"/>
            <a:ext cx="6324600" cy="5762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eaLnBrk="0" hangingPunct="0">
              <a:defRPr/>
            </a:pPr>
            <a:r>
              <a:rPr lang="en-US" altLang="en-US" sz="3000" b="1" dirty="0">
                <a:solidFill>
                  <a:srgbClr val="FF6600"/>
                </a:solidFill>
                <a:latin typeface="Arial" panose="020B0604020202020204" pitchFamily="34" charset="0"/>
                <a:ea typeface="Cambria" pitchFamily="18" charset="0"/>
                <a:cs typeface="Arial" panose="020B0604020202020204" pitchFamily="34" charset="0"/>
              </a:rPr>
              <a:t>§</a:t>
            </a:r>
            <a:r>
              <a:rPr lang="en-US" altLang="en-US" sz="3000" b="1" dirty="0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4.1a </a:t>
            </a:r>
            <a:r>
              <a:rPr lang="en-US" sz="3000" b="1" dirty="0" smtClean="0">
                <a:solidFill>
                  <a:srgbClr val="FF6D09"/>
                </a:solidFill>
                <a:latin typeface="Arial" charset="0"/>
              </a:rPr>
              <a:t>Nomenclature</a:t>
            </a:r>
            <a:endParaRPr lang="en-US" sz="3000" b="1" dirty="0">
              <a:solidFill>
                <a:srgbClr val="FF6D09"/>
              </a:solidFill>
              <a:latin typeface="Arial" charset="0"/>
            </a:endParaRPr>
          </a:p>
          <a:p>
            <a:pPr algn="ctr" eaLnBrk="0" hangingPunct="0">
              <a:defRPr/>
            </a:pPr>
            <a:endParaRPr lang="en-US" sz="3000" b="1" dirty="0">
              <a:solidFill>
                <a:srgbClr val="FF6D09"/>
              </a:solidFill>
              <a:latin typeface="Arial" charset="0"/>
            </a:endParaRPr>
          </a:p>
          <a:p>
            <a:pPr marL="457200" indent="-457200" eaLnBrk="0" hangingPunct="0">
              <a:buFont typeface="Arial" pitchFamily="34" charset="0"/>
              <a:buChar char="•"/>
              <a:defRPr/>
            </a:pPr>
            <a:endParaRPr lang="en-US" sz="3000" b="1" dirty="0">
              <a:solidFill>
                <a:srgbClr val="FF6D0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10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/>
        </p:nvSpPr>
        <p:spPr bwMode="auto">
          <a:xfrm>
            <a:off x="2286000" y="470263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6D09"/>
                </a:solidFill>
                <a:latin typeface="Arial" pitchFamily="34" charset="0"/>
              </a:rPr>
              <a:t>Purine Biosynthesis</a:t>
            </a:r>
            <a:endParaRPr lang="en-US" altLang="en-US" sz="2400" dirty="0">
              <a:solidFill>
                <a:srgbClr val="FF6D09"/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FF6D09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 dirty="0">
              <a:solidFill>
                <a:srgbClr val="FF6D09"/>
              </a:solidFill>
              <a:latin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990600" y="2506682"/>
            <a:ext cx="71628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en-US" sz="18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Purine nucleotide biosynthesis</a:t>
            </a:r>
            <a:r>
              <a:rPr lang="en-US" altLang="en-US" sz="18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largely occurs in the </a:t>
            </a:r>
            <a:r>
              <a:rPr lang="en-US" altLang="en-US" sz="18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cytosol </a:t>
            </a:r>
          </a:p>
          <a:p>
            <a:pPr eaLnBrk="1" hangingPunct="1">
              <a:spcBef>
                <a:spcPct val="0"/>
              </a:spcBef>
              <a:buFontTx/>
              <a:buChar char="-"/>
              <a:defRPr/>
            </a:pPr>
            <a:endParaRPr lang="en-US" altLang="en-US" sz="1800" dirty="0">
              <a:solidFill>
                <a:srgbClr val="22190A"/>
              </a:solidFill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en-US" sz="18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Upon synthesis in the cytosol, </a:t>
            </a:r>
            <a:r>
              <a:rPr lang="en-US" altLang="en-US" sz="18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purine nucleotides freely diffuse through the nuclear pores into the nucleus</a:t>
            </a:r>
            <a:r>
              <a:rPr lang="en-US" altLang="en-US" sz="18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—the site of nucleic acid biosynthesis  </a:t>
            </a:r>
            <a:endParaRPr lang="en-US" altLang="en-US" sz="1800" dirty="0">
              <a:solidFill>
                <a:srgbClr val="22190A"/>
              </a:solidFill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  <a:defRPr/>
            </a:pPr>
            <a:endParaRPr lang="en-US" altLang="en-US" sz="1800" dirty="0" smtClean="0">
              <a:solidFill>
                <a:srgbClr val="22190A"/>
              </a:solidFill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en-US" sz="1800" dirty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In purine </a:t>
            </a:r>
            <a:r>
              <a:rPr lang="en-US" alt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ribonucleotides</a:t>
            </a:r>
            <a:r>
              <a:rPr lang="en-US" altLang="en-US" sz="18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, the </a:t>
            </a:r>
            <a:r>
              <a:rPr lang="en-US" altLang="en-US" sz="1800" dirty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purine </a:t>
            </a:r>
            <a:r>
              <a:rPr lang="en-US" altLang="en-US" sz="18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base hypoxanthine </a:t>
            </a:r>
            <a:r>
              <a:rPr lang="en-US" altLang="en-US" sz="1800" dirty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is constructed in situ (“on site”) on </a:t>
            </a:r>
            <a:r>
              <a:rPr lang="en-US" altLang="en-US" sz="18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ribose-5-phosphate (R5P) </a:t>
            </a:r>
            <a:r>
              <a:rPr lang="en-US" altLang="en-US" sz="1800" dirty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backbone to generate inosine monophosphate (IMP)—which is then converted to adenosine monophosphate (AMP) and guanosine monophosphate (GMP) </a:t>
            </a:r>
            <a:endParaRPr lang="en-US" altLang="en-US" sz="1800" dirty="0" smtClean="0">
              <a:solidFill>
                <a:srgbClr val="22190A"/>
              </a:solidFill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  <a:defRPr/>
            </a:pPr>
            <a:endParaRPr lang="en-US" altLang="en-US" sz="1800" dirty="0">
              <a:solidFill>
                <a:srgbClr val="22190A"/>
              </a:solidFill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en-US" sz="1800" dirty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Purine </a:t>
            </a:r>
            <a:r>
              <a:rPr lang="en-US" altLang="en-US" sz="1800" dirty="0" err="1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deoxynucleotides</a:t>
            </a:r>
            <a:r>
              <a:rPr lang="en-US" alt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—</a:t>
            </a:r>
            <a:r>
              <a:rPr lang="en-US" altLang="en-US" sz="1800" dirty="0" err="1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dATP</a:t>
            </a:r>
            <a:r>
              <a:rPr lang="en-US" alt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and </a:t>
            </a:r>
            <a:r>
              <a:rPr lang="en-US" altLang="en-US" sz="1800" dirty="0" err="1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dGTP</a:t>
            </a:r>
            <a:r>
              <a:rPr lang="en-US" altLang="en-US" sz="18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—are </a:t>
            </a:r>
            <a:r>
              <a:rPr lang="en-US" altLang="en-US" sz="1800" dirty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generated from their corresponding </a:t>
            </a:r>
            <a:r>
              <a:rPr lang="en-US" altLang="en-US" sz="1800" dirty="0" err="1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ribonucleoside</a:t>
            </a:r>
            <a:r>
              <a:rPr lang="en-US" altLang="en-US" sz="1800" dirty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diphosphates by the reduction of the 2’-OH group of ribose by ribonucleotide reductase </a:t>
            </a:r>
            <a:endParaRPr lang="en-US" altLang="en-US" sz="1800" dirty="0" smtClean="0">
              <a:solidFill>
                <a:srgbClr val="22190A"/>
              </a:solidFill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altLang="en-US" sz="1800" dirty="0" smtClean="0">
              <a:solidFill>
                <a:srgbClr val="22190A"/>
              </a:solidFill>
              <a:latin typeface="Calibri" pitchFamily="34" charset="0"/>
              <a:ea typeface="Cambria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24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/>
          <p:cNvSpPr txBox="1"/>
          <p:nvPr/>
        </p:nvSpPr>
        <p:spPr>
          <a:xfrm>
            <a:off x="76200" y="1980486"/>
            <a:ext cx="510540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spcAft>
                <a:spcPts val="0"/>
              </a:spcAft>
              <a:buFontTx/>
              <a:buChar char="-"/>
              <a:defRPr/>
            </a:pPr>
            <a:r>
              <a:rPr lang="en-US" sz="1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R</a:t>
            </a:r>
            <a:r>
              <a:rPr lang="en-US" sz="1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ibose-5-phosphate (</a:t>
            </a:r>
            <a:r>
              <a:rPr lang="en-US" sz="18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R5P)—</a:t>
            </a:r>
            <a:r>
              <a:rPr lang="en-US" sz="1800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US" sz="1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5-phosphoribose—</a:t>
            </a:r>
            <a:r>
              <a:rPr lang="en-US" sz="1800" dirty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</a:t>
            </a:r>
            <a:r>
              <a:rPr lang="en-US" sz="18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initially activated with ATP to generate 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5-phosphoribosyl-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-pyrophosphate (PRPP)</a:t>
            </a:r>
          </a:p>
          <a:p>
            <a:pPr marL="171450" indent="-171450">
              <a:spcAft>
                <a:spcPts val="0"/>
              </a:spcAft>
              <a:buFontTx/>
              <a:buChar char="-"/>
              <a:defRPr/>
            </a:pPr>
            <a:endParaRPr lang="en-US" sz="1800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  <a:sym typeface="Symbol"/>
            </a:endParaRPr>
          </a:p>
          <a:p>
            <a:pPr marL="171450" indent="-171450">
              <a:spcAft>
                <a:spcPts val="0"/>
              </a:spcAft>
              <a:buFontTx/>
              <a:buChar char="-"/>
              <a:defRPr/>
            </a:pP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PRPP</a:t>
            </a:r>
            <a:r>
              <a:rPr lang="en-US" sz="18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then releases its pyrophosphate moiety to provide an R5P backbone for the construction in situ of </a:t>
            </a:r>
            <a:r>
              <a:rPr lang="en-US" sz="1800" dirty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18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purine </a:t>
            </a:r>
            <a:r>
              <a:rPr lang="en-US" sz="1800" dirty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 </a:t>
            </a:r>
            <a:r>
              <a:rPr lang="en-US" sz="18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hypoxanthine</a:t>
            </a:r>
            <a:r>
              <a:rPr lang="en-US" sz="1800" dirty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en-US" sz="18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generate 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inosine monophosphate (IMP)</a:t>
            </a:r>
          </a:p>
          <a:p>
            <a:pPr marL="171450" indent="-171450">
              <a:spcAft>
                <a:spcPts val="0"/>
              </a:spcAft>
              <a:buFontTx/>
              <a:buChar char="-"/>
              <a:defRPr/>
            </a:pPr>
            <a:endParaRPr lang="en-US" sz="1800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spcAft>
                <a:spcPts val="0"/>
              </a:spcAft>
              <a:buFontTx/>
              <a:buChar char="-"/>
              <a:defRPr/>
            </a:pPr>
            <a:r>
              <a:rPr lang="en-US" sz="18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Generation of 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</a:t>
            </a:r>
            <a:r>
              <a:rPr lang="en-US" sz="18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from 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PRPP</a:t>
            </a:r>
            <a:r>
              <a:rPr lang="en-US" sz="18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requires a total of 10 reactions employing additional metabolites such as </a:t>
            </a:r>
            <a:r>
              <a:rPr lang="en-US" sz="18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glutamine (cyan)</a:t>
            </a:r>
            <a:r>
              <a:rPr lang="en-US" sz="18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glycine (red)</a:t>
            </a:r>
            <a:r>
              <a:rPr lang="en-US" sz="18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and </a:t>
            </a:r>
            <a:r>
              <a:rPr lang="en-US" sz="1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aspartate (green)—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as well as HCO</a:t>
            </a:r>
            <a:r>
              <a:rPr lang="en-US" sz="18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1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and ATP</a:t>
            </a:r>
          </a:p>
          <a:p>
            <a:pPr marL="171450" indent="-171450">
              <a:spcAft>
                <a:spcPts val="0"/>
              </a:spcAft>
              <a:buFontTx/>
              <a:buChar char="-"/>
              <a:defRPr/>
            </a:pPr>
            <a:endParaRPr lang="en-US" sz="1800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spcAft>
                <a:spcPts val="0"/>
              </a:spcAft>
              <a:buFontTx/>
              <a:buChar char="-"/>
              <a:defRPr/>
            </a:pP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</a:t>
            </a:r>
            <a:r>
              <a:rPr lang="en-US" sz="18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can then be converted to other purine nucleotides such as 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adenosine monophosphate (AMP) </a:t>
            </a:r>
            <a:r>
              <a:rPr lang="en-US" sz="18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1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guanosine 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monophosphate (GMP) </a:t>
            </a:r>
          </a:p>
        </p:txBody>
      </p:sp>
      <p:sp>
        <p:nvSpPr>
          <p:cNvPr id="29699" name="TextBox 1"/>
          <p:cNvSpPr txBox="1">
            <a:spLocks noChangeArrowheads="1"/>
          </p:cNvSpPr>
          <p:nvPr/>
        </p:nvSpPr>
        <p:spPr bwMode="auto">
          <a:xfrm>
            <a:off x="76200" y="0"/>
            <a:ext cx="5329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IMP Synthesis: R5P</a:t>
            </a:r>
            <a:r>
              <a:rPr lang="en-US" altLang="en-US" sz="2400" b="1">
                <a:solidFill>
                  <a:srgbClr val="FF6D0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altLang="en-US" sz="2400" b="1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IMP</a:t>
            </a:r>
          </a:p>
        </p:txBody>
      </p:sp>
      <p:grpSp>
        <p:nvGrpSpPr>
          <p:cNvPr id="29701" name="Group 7"/>
          <p:cNvGrpSpPr>
            <a:grpSpLocks/>
          </p:cNvGrpSpPr>
          <p:nvPr/>
        </p:nvGrpSpPr>
        <p:grpSpPr bwMode="auto">
          <a:xfrm>
            <a:off x="5138738" y="76200"/>
            <a:ext cx="3700462" cy="6642100"/>
            <a:chOff x="4724400" y="76200"/>
            <a:chExt cx="3701080" cy="6642016"/>
          </a:xfrm>
        </p:grpSpPr>
        <p:grpSp>
          <p:nvGrpSpPr>
            <p:cNvPr id="29710" name="Group 3"/>
            <p:cNvGrpSpPr>
              <a:grpSpLocks/>
            </p:cNvGrpSpPr>
            <p:nvPr/>
          </p:nvGrpSpPr>
          <p:grpSpPr bwMode="auto">
            <a:xfrm>
              <a:off x="4724400" y="76200"/>
              <a:ext cx="3701080" cy="3079864"/>
              <a:chOff x="4608202" y="227056"/>
              <a:chExt cx="3701080" cy="3079864"/>
            </a:xfrm>
          </p:grpSpPr>
          <p:pic>
            <p:nvPicPr>
              <p:cNvPr id="29719" name="Picture 2" descr="voet4_fig_23_0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221" t="10422" r="51950" b="68420"/>
              <a:stretch>
                <a:fillRect/>
              </a:stretch>
            </p:blipFill>
            <p:spPr bwMode="auto">
              <a:xfrm>
                <a:off x="4876800" y="304800"/>
                <a:ext cx="3432482" cy="3002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720" name="Rectangle 1"/>
              <p:cNvSpPr>
                <a:spLocks noChangeArrowheads="1"/>
              </p:cNvSpPr>
              <p:nvPr/>
            </p:nvSpPr>
            <p:spPr bwMode="auto">
              <a:xfrm>
                <a:off x="4608202" y="891460"/>
                <a:ext cx="533400" cy="9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9721" name="Rectangle 33"/>
              <p:cNvSpPr>
                <a:spLocks noChangeArrowheads="1"/>
              </p:cNvSpPr>
              <p:nvPr/>
            </p:nvSpPr>
            <p:spPr bwMode="auto">
              <a:xfrm>
                <a:off x="7605346" y="227056"/>
                <a:ext cx="533400" cy="2056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grpSp>
          <p:nvGrpSpPr>
            <p:cNvPr id="29711" name="Group 2"/>
            <p:cNvGrpSpPr>
              <a:grpSpLocks/>
            </p:cNvGrpSpPr>
            <p:nvPr/>
          </p:nvGrpSpPr>
          <p:grpSpPr bwMode="auto">
            <a:xfrm>
              <a:off x="5349517" y="4191000"/>
              <a:ext cx="2819513" cy="2527216"/>
              <a:chOff x="5141602" y="4191000"/>
              <a:chExt cx="2819513" cy="2527216"/>
            </a:xfrm>
          </p:grpSpPr>
          <p:pic>
            <p:nvPicPr>
              <p:cNvPr id="29716" name="Picture 2" descr="voet4_fig_23_0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503" t="77298" r="20995" b="5428"/>
              <a:stretch>
                <a:fillRect/>
              </a:stretch>
            </p:blipFill>
            <p:spPr bwMode="auto">
              <a:xfrm>
                <a:off x="5141602" y="4267200"/>
                <a:ext cx="2819513" cy="245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717" name="Rectangle 34"/>
              <p:cNvSpPr>
                <a:spLocks noChangeArrowheads="1"/>
              </p:cNvSpPr>
              <p:nvPr/>
            </p:nvSpPr>
            <p:spPr bwMode="auto">
              <a:xfrm>
                <a:off x="6553200" y="4191000"/>
                <a:ext cx="838200" cy="2056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9718" name="Rectangle 35"/>
              <p:cNvSpPr>
                <a:spLocks noChangeArrowheads="1"/>
              </p:cNvSpPr>
              <p:nvPr/>
            </p:nvSpPr>
            <p:spPr bwMode="auto">
              <a:xfrm>
                <a:off x="5943600" y="4191000"/>
                <a:ext cx="381000" cy="2056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cxnSp>
          <p:nvCxnSpPr>
            <p:cNvPr id="29712" name="Straight Arrow Connector 5"/>
            <p:cNvCxnSpPr>
              <a:cxnSpLocks noChangeShapeType="1"/>
            </p:cNvCxnSpPr>
            <p:nvPr/>
          </p:nvCxnSpPr>
          <p:spPr bwMode="auto">
            <a:xfrm>
              <a:off x="6637215" y="3245340"/>
              <a:ext cx="0" cy="274320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713" name="Straight Arrow Connector 40"/>
            <p:cNvCxnSpPr>
              <a:cxnSpLocks noChangeShapeType="1"/>
            </p:cNvCxnSpPr>
            <p:nvPr/>
          </p:nvCxnSpPr>
          <p:spPr bwMode="auto">
            <a:xfrm>
              <a:off x="6637215" y="3564990"/>
              <a:ext cx="0" cy="274320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714" name="Straight Arrow Connector 41"/>
            <p:cNvCxnSpPr>
              <a:cxnSpLocks noChangeShapeType="1"/>
            </p:cNvCxnSpPr>
            <p:nvPr/>
          </p:nvCxnSpPr>
          <p:spPr bwMode="auto">
            <a:xfrm>
              <a:off x="6637215" y="3885420"/>
              <a:ext cx="0" cy="274320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9715" name="TextBox 6"/>
            <p:cNvSpPr txBox="1">
              <a:spLocks noChangeArrowheads="1"/>
            </p:cNvSpPr>
            <p:nvPr/>
          </p:nvSpPr>
          <p:spPr bwMode="auto">
            <a:xfrm>
              <a:off x="6621585" y="3505200"/>
              <a:ext cx="130195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Arial" pitchFamily="34" charset="0"/>
                  <a:cs typeface="Arial" pitchFamily="34" charset="0"/>
                </a:rPr>
                <a:t>10 reactions</a:t>
              </a:r>
            </a:p>
          </p:txBody>
        </p:sp>
      </p:grpSp>
      <p:sp>
        <p:nvSpPr>
          <p:cNvPr id="2" name="Rounded Rectangle 1"/>
          <p:cNvSpPr/>
          <p:nvPr/>
        </p:nvSpPr>
        <p:spPr bwMode="auto">
          <a:xfrm>
            <a:off x="5838348" y="1101636"/>
            <a:ext cx="2408670" cy="228600"/>
          </a:xfrm>
          <a:prstGeom prst="roundRect">
            <a:avLst/>
          </a:prstGeom>
          <a:solidFill>
            <a:srgbClr val="FFFF00">
              <a:alpha val="2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5401491" y="2930436"/>
            <a:ext cx="3352800" cy="228600"/>
          </a:xfrm>
          <a:prstGeom prst="roundRect">
            <a:avLst/>
          </a:prstGeom>
          <a:solidFill>
            <a:srgbClr val="FFFF00">
              <a:alpha val="2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6160566" y="6418218"/>
            <a:ext cx="2408670" cy="228600"/>
          </a:xfrm>
          <a:prstGeom prst="roundRect">
            <a:avLst/>
          </a:prstGeom>
          <a:solidFill>
            <a:srgbClr val="FFFF00">
              <a:alpha val="2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5737225" y="3140075"/>
            <a:ext cx="1322388" cy="1323975"/>
            <a:chOff x="5737225" y="3140075"/>
            <a:chExt cx="1322388" cy="1323975"/>
          </a:xfrm>
        </p:grpSpPr>
        <p:sp>
          <p:nvSpPr>
            <p:cNvPr id="31" name="Arc 30"/>
            <p:cNvSpPr/>
            <p:nvPr/>
          </p:nvSpPr>
          <p:spPr bwMode="auto">
            <a:xfrm>
              <a:off x="6135688" y="3536950"/>
              <a:ext cx="923925" cy="677863"/>
            </a:xfrm>
            <a:prstGeom prst="arc">
              <a:avLst>
                <a:gd name="adj1" fmla="val 16375575"/>
                <a:gd name="adj2" fmla="val 5420607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lg"/>
              <a:tailEnd type="triangle" w="med" len="lg"/>
            </a:ln>
            <a:effectLst/>
            <a:extLst/>
          </p:spPr>
          <p:txBody>
            <a:bodyPr/>
            <a:lstStyle/>
            <a:p>
              <a:pPr eaLnBrk="0" hangingPunct="0">
                <a:defRPr/>
              </a:pPr>
              <a:endParaRPr lang="en-US" b="1" dirty="0">
                <a:latin typeface="Times" charset="0"/>
              </a:endParaRPr>
            </a:p>
          </p:txBody>
        </p:sp>
        <p:sp>
          <p:nvSpPr>
            <p:cNvPr id="32" name="TextBox 48"/>
            <p:cNvSpPr txBox="1">
              <a:spLocks noChangeArrowheads="1"/>
            </p:cNvSpPr>
            <p:nvPr/>
          </p:nvSpPr>
          <p:spPr bwMode="auto">
            <a:xfrm>
              <a:off x="5737225" y="3927475"/>
              <a:ext cx="8318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B0F0"/>
                  </a:solidFill>
                  <a:latin typeface="Arial Narrow" pitchFamily="34" charset="0"/>
                </a:rPr>
                <a:t>glutamate</a:t>
              </a:r>
            </a:p>
          </p:txBody>
        </p:sp>
        <p:sp>
          <p:nvSpPr>
            <p:cNvPr id="33" name="TextBox 53"/>
            <p:cNvSpPr txBox="1">
              <a:spLocks noChangeArrowheads="1"/>
            </p:cNvSpPr>
            <p:nvPr/>
          </p:nvSpPr>
          <p:spPr bwMode="auto">
            <a:xfrm>
              <a:off x="5800725" y="4156075"/>
              <a:ext cx="7683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dirty="0" err="1">
                  <a:solidFill>
                    <a:srgbClr val="00B050"/>
                  </a:solidFill>
                  <a:latin typeface="Arial Narrow" pitchFamily="34" charset="0"/>
                </a:rPr>
                <a:t>fumarate</a:t>
              </a:r>
              <a:endParaRPr lang="en-US" altLang="en-US" sz="1400" dirty="0">
                <a:solidFill>
                  <a:srgbClr val="00B050"/>
                </a:solidFill>
                <a:latin typeface="Arial Narrow" pitchFamily="34" charset="0"/>
              </a:endParaRPr>
            </a:p>
          </p:txBody>
        </p:sp>
        <p:sp>
          <p:nvSpPr>
            <p:cNvPr id="34" name="Right Brace 8"/>
            <p:cNvSpPr>
              <a:spLocks/>
            </p:cNvSpPr>
            <p:nvPr/>
          </p:nvSpPr>
          <p:spPr bwMode="auto">
            <a:xfrm>
              <a:off x="6413500" y="3192463"/>
              <a:ext cx="228600" cy="685800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5" name="TextBox 47"/>
            <p:cNvSpPr txBox="1">
              <a:spLocks noChangeArrowheads="1"/>
            </p:cNvSpPr>
            <p:nvPr/>
          </p:nvSpPr>
          <p:spPr bwMode="auto">
            <a:xfrm>
              <a:off x="5746750" y="3140075"/>
              <a:ext cx="82232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B0F0"/>
                  </a:solidFill>
                  <a:latin typeface="Arial Narrow" pitchFamily="34" charset="0"/>
                </a:rPr>
                <a:t>glutamine</a:t>
              </a:r>
            </a:p>
          </p:txBody>
        </p:sp>
        <p:sp>
          <p:nvSpPr>
            <p:cNvPr id="36" name="TextBox 50"/>
            <p:cNvSpPr txBox="1">
              <a:spLocks noChangeArrowheads="1"/>
            </p:cNvSpPr>
            <p:nvPr/>
          </p:nvSpPr>
          <p:spPr bwMode="auto">
            <a:xfrm>
              <a:off x="5927725" y="3351213"/>
              <a:ext cx="641350" cy="306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FF0000"/>
                  </a:solidFill>
                  <a:latin typeface="Arial Narrow" pitchFamily="34" charset="0"/>
                </a:rPr>
                <a:t>glycine</a:t>
              </a:r>
            </a:p>
          </p:txBody>
        </p:sp>
        <p:sp>
          <p:nvSpPr>
            <p:cNvPr id="37" name="TextBox 52"/>
            <p:cNvSpPr txBox="1">
              <a:spLocks noChangeArrowheads="1"/>
            </p:cNvSpPr>
            <p:nvPr/>
          </p:nvSpPr>
          <p:spPr bwMode="auto">
            <a:xfrm>
              <a:off x="5768975" y="3589338"/>
              <a:ext cx="8001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solidFill>
                    <a:srgbClr val="00B050"/>
                  </a:solidFill>
                  <a:latin typeface="Arial Narrow" pitchFamily="34" charset="0"/>
                </a:rPr>
                <a:t>aspartate</a:t>
              </a:r>
            </a:p>
          </p:txBody>
        </p:sp>
        <p:sp>
          <p:nvSpPr>
            <p:cNvPr id="38" name="Right Brace 54"/>
            <p:cNvSpPr>
              <a:spLocks/>
            </p:cNvSpPr>
            <p:nvPr/>
          </p:nvSpPr>
          <p:spPr bwMode="auto">
            <a:xfrm>
              <a:off x="6411913" y="3981450"/>
              <a:ext cx="228600" cy="457200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7" grpId="0" animBg="1"/>
      <p:bldP spid="2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7" name="Group 50"/>
          <p:cNvGrpSpPr>
            <a:grpSpLocks/>
          </p:cNvGrpSpPr>
          <p:nvPr/>
        </p:nvGrpSpPr>
        <p:grpSpPr bwMode="auto">
          <a:xfrm>
            <a:off x="4114800" y="76200"/>
            <a:ext cx="4953000" cy="6651625"/>
            <a:chOff x="3962399" y="76548"/>
            <a:chExt cx="4953001" cy="6651992"/>
          </a:xfrm>
        </p:grpSpPr>
        <p:pic>
          <p:nvPicPr>
            <p:cNvPr id="30730" name="Picture 51" descr="voet4_fig_23_0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75" t="1610" r="41463" b="6326"/>
            <a:stretch>
              <a:fillRect/>
            </a:stretch>
          </p:blipFill>
          <p:spPr bwMode="auto">
            <a:xfrm>
              <a:off x="4114800" y="76548"/>
              <a:ext cx="4648200" cy="6651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31" name="Rectangle 52"/>
            <p:cNvSpPr>
              <a:spLocks noChangeArrowheads="1"/>
            </p:cNvSpPr>
            <p:nvPr/>
          </p:nvSpPr>
          <p:spPr bwMode="auto">
            <a:xfrm>
              <a:off x="4038600" y="76548"/>
              <a:ext cx="1066800" cy="1371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0732" name="Rectangle 53"/>
            <p:cNvSpPr>
              <a:spLocks noChangeArrowheads="1"/>
            </p:cNvSpPr>
            <p:nvPr/>
          </p:nvSpPr>
          <p:spPr bwMode="auto">
            <a:xfrm>
              <a:off x="3962399" y="3581400"/>
              <a:ext cx="332509" cy="2057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0733" name="Rectangle 54"/>
            <p:cNvSpPr>
              <a:spLocks noChangeArrowheads="1"/>
            </p:cNvSpPr>
            <p:nvPr/>
          </p:nvSpPr>
          <p:spPr bwMode="auto">
            <a:xfrm>
              <a:off x="4272851" y="3994483"/>
              <a:ext cx="2286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0734" name="Rectangle 55"/>
            <p:cNvSpPr>
              <a:spLocks noChangeArrowheads="1"/>
            </p:cNvSpPr>
            <p:nvPr/>
          </p:nvSpPr>
          <p:spPr bwMode="auto">
            <a:xfrm>
              <a:off x="4191000" y="4800600"/>
              <a:ext cx="2286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0735" name="Rectangle 56"/>
            <p:cNvSpPr>
              <a:spLocks noChangeArrowheads="1"/>
            </p:cNvSpPr>
            <p:nvPr/>
          </p:nvSpPr>
          <p:spPr bwMode="auto">
            <a:xfrm>
              <a:off x="4038600" y="1391653"/>
              <a:ext cx="6096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0736" name="Rectangle 57"/>
            <p:cNvSpPr>
              <a:spLocks noChangeArrowheads="1"/>
            </p:cNvSpPr>
            <p:nvPr/>
          </p:nvSpPr>
          <p:spPr bwMode="auto">
            <a:xfrm>
              <a:off x="7543800" y="4038600"/>
              <a:ext cx="1371600" cy="1104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0737" name="Rectangle 58"/>
            <p:cNvSpPr>
              <a:spLocks noChangeArrowheads="1"/>
            </p:cNvSpPr>
            <p:nvPr/>
          </p:nvSpPr>
          <p:spPr bwMode="auto">
            <a:xfrm>
              <a:off x="7543800" y="1600200"/>
              <a:ext cx="1371600" cy="18023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0738" name="Rectangle 59"/>
            <p:cNvSpPr>
              <a:spLocks noChangeArrowheads="1"/>
            </p:cNvSpPr>
            <p:nvPr/>
          </p:nvSpPr>
          <p:spPr bwMode="auto">
            <a:xfrm>
              <a:off x="7924800" y="1447800"/>
              <a:ext cx="990600" cy="2783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0739" name="Rectangle 60"/>
            <p:cNvSpPr>
              <a:spLocks noChangeArrowheads="1"/>
            </p:cNvSpPr>
            <p:nvPr/>
          </p:nvSpPr>
          <p:spPr bwMode="auto">
            <a:xfrm>
              <a:off x="8572500" y="5334000"/>
              <a:ext cx="342900" cy="106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30728" name="Oval 62"/>
          <p:cNvSpPr>
            <a:spLocks noChangeArrowheads="1"/>
          </p:cNvSpPr>
          <p:nvPr/>
        </p:nvSpPr>
        <p:spPr bwMode="auto">
          <a:xfrm>
            <a:off x="7063763" y="34925"/>
            <a:ext cx="366712" cy="365125"/>
          </a:xfrm>
          <a:prstGeom prst="ellipse">
            <a:avLst/>
          </a:prstGeom>
          <a:solidFill>
            <a:srgbClr val="FFFF00">
              <a:alpha val="25000"/>
            </a:srgbClr>
          </a:solidFill>
          <a:ln w="12700" algn="ctr">
            <a:solidFill>
              <a:srgbClr val="00B050"/>
            </a:solidFill>
            <a:round/>
            <a:headEnd/>
            <a:tailEnd/>
          </a:ln>
          <a:ex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0729" name="Oval 63"/>
          <p:cNvSpPr>
            <a:spLocks noChangeArrowheads="1"/>
          </p:cNvSpPr>
          <p:nvPr/>
        </p:nvSpPr>
        <p:spPr bwMode="auto">
          <a:xfrm>
            <a:off x="5365505" y="5087938"/>
            <a:ext cx="365125" cy="365125"/>
          </a:xfrm>
          <a:prstGeom prst="ellipse">
            <a:avLst/>
          </a:prstGeom>
          <a:solidFill>
            <a:srgbClr val="FFFF00">
              <a:alpha val="25000"/>
            </a:srgbClr>
          </a:solidFill>
          <a:ln w="12700" algn="ctr">
            <a:solidFill>
              <a:srgbClr val="00B050"/>
            </a:solidFill>
            <a:round/>
            <a:headEnd/>
            <a:tailEnd/>
          </a:ln>
          <a:ex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0723" name="TextBox 1"/>
          <p:cNvSpPr txBox="1">
            <a:spLocks noChangeArrowheads="1"/>
          </p:cNvSpPr>
          <p:nvPr/>
        </p:nvSpPr>
        <p:spPr bwMode="auto">
          <a:xfrm>
            <a:off x="152400" y="0"/>
            <a:ext cx="5562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(d)ATP Synthesis: [</a:t>
            </a:r>
            <a:r>
              <a:rPr lang="en-US" altLang="en-US" sz="2400" b="1" dirty="0" smtClean="0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1/2] </a:t>
            </a:r>
            <a:r>
              <a:rPr lang="en-US" altLang="en-US" sz="2400" b="1" dirty="0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IMP </a:t>
            </a:r>
            <a:r>
              <a:rPr lang="en-US" altLang="en-US" sz="2400" b="1" dirty="0">
                <a:solidFill>
                  <a:srgbClr val="FF6D0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altLang="en-US" sz="2400" b="1" dirty="0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AMP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6200" y="1149350"/>
            <a:ext cx="4495800" cy="563231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>
              <a:spcAft>
                <a:spcPts val="0"/>
              </a:spcAft>
              <a:buFontTx/>
              <a:buChar char="-"/>
              <a:defRPr/>
            </a:pP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Hypoxanthine (the base of IMP) </a:t>
            </a:r>
            <a:r>
              <a:rPr lang="en-US" sz="18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 differs from 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adenine (the base of AMP) </a:t>
            </a:r>
            <a:r>
              <a:rPr lang="en-US" sz="18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having a </a:t>
            </a:r>
            <a:r>
              <a:rPr lang="en-US" sz="1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6-keto group </a:t>
            </a:r>
            <a:r>
              <a:rPr lang="en-US" sz="18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lieu of </a:t>
            </a:r>
            <a:r>
              <a:rPr lang="en-US" sz="1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6-amino</a:t>
            </a:r>
            <a:r>
              <a:rPr lang="en-US" sz="18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group</a:t>
            </a:r>
          </a:p>
          <a:p>
            <a:pPr marL="171450" indent="-171450">
              <a:spcAft>
                <a:spcPts val="0"/>
              </a:spcAft>
              <a:buFontTx/>
              <a:buChar char="-"/>
              <a:defRPr/>
            </a:pPr>
            <a:endParaRPr lang="en-US" sz="1800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spcAft>
                <a:spcPts val="0"/>
              </a:spcAft>
              <a:buFontTx/>
              <a:buChar char="-"/>
              <a:defRPr/>
            </a:pPr>
            <a:r>
              <a:rPr lang="en-US" sz="18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Thus, the conversion of 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</a:t>
            </a:r>
            <a:r>
              <a:rPr lang="en-US" sz="18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AMP</a:t>
            </a:r>
            <a:r>
              <a:rPr lang="en-US" sz="18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71450"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merely involves </a:t>
            </a:r>
            <a:r>
              <a:rPr lang="en-US" sz="1800" dirty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transamination </a:t>
            </a:r>
            <a:r>
              <a:rPr lang="en-US" sz="18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en-US" sz="1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6-keto</a:t>
            </a:r>
            <a:r>
              <a:rPr lang="en-US" sz="18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group in IMP to </a:t>
            </a:r>
            <a:r>
              <a:rPr lang="en-US" sz="1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6-amino</a:t>
            </a:r>
            <a:r>
              <a:rPr lang="en-US" sz="18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group in AMP </a:t>
            </a:r>
          </a:p>
          <a:p>
            <a:pPr marL="171450"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via a two-step reaction</a:t>
            </a:r>
          </a:p>
          <a:p>
            <a:pPr marL="171450" indent="-171450">
              <a:spcAft>
                <a:spcPts val="0"/>
              </a:spcAft>
              <a:buFontTx/>
              <a:buChar char="-"/>
              <a:defRPr/>
            </a:pPr>
            <a:endParaRPr lang="en-US" sz="1800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spcAft>
                <a:spcPts val="0"/>
              </a:spcAft>
              <a:buFontTx/>
              <a:buChar char="-"/>
              <a:defRPr/>
            </a:pP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first step</a:t>
            </a:r>
            <a:r>
              <a:rPr lang="en-US" sz="18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aspartate</a:t>
            </a:r>
            <a:r>
              <a:rPr lang="en-US" sz="1800" dirty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donates an </a:t>
            </a:r>
            <a:r>
              <a:rPr lang="en-US" sz="1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amino</a:t>
            </a:r>
            <a:r>
              <a:rPr lang="en-US" sz="18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group </a:t>
            </a:r>
            <a:r>
              <a:rPr lang="en-US" sz="18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sz="1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hypoxanthine </a:t>
            </a:r>
            <a:r>
              <a:rPr lang="en-US" sz="18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en-US" sz="1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 </a:t>
            </a:r>
            <a:r>
              <a:rPr lang="en-US" sz="1800" dirty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sz="18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 reaction powered by GTP hydrolysis</a:t>
            </a:r>
          </a:p>
          <a:p>
            <a:pPr marL="171450" indent="-171450">
              <a:spcAft>
                <a:spcPts val="0"/>
              </a:spcAft>
              <a:buFontTx/>
              <a:buChar char="-"/>
              <a:defRPr/>
            </a:pPr>
            <a:endParaRPr lang="en-US" sz="1800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spcAft>
                <a:spcPts val="0"/>
              </a:spcAft>
              <a:buFontTx/>
              <a:buChar char="-"/>
              <a:defRPr/>
            </a:pP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subsequent step</a:t>
            </a:r>
            <a:r>
              <a:rPr lang="en-US" sz="18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the </a:t>
            </a:r>
            <a:r>
              <a:rPr lang="en-US" sz="18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adenylosuccinate</a:t>
            </a:r>
            <a:r>
              <a:rPr lang="en-US" sz="1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intermediate splits up into </a:t>
            </a:r>
            <a:r>
              <a:rPr lang="en-US" sz="1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AMP</a:t>
            </a:r>
            <a:r>
              <a:rPr lang="en-US" sz="18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releasing </a:t>
            </a:r>
            <a:r>
              <a:rPr lang="en-US" sz="18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fumarate</a:t>
            </a:r>
            <a:r>
              <a:rPr lang="en-US" sz="18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a by-product</a:t>
            </a:r>
          </a:p>
          <a:p>
            <a:pPr marL="171450" indent="-171450">
              <a:spcAft>
                <a:spcPts val="0"/>
              </a:spcAft>
              <a:buFontTx/>
              <a:buChar char="-"/>
              <a:defRPr/>
            </a:pPr>
            <a:endParaRPr lang="en-US" sz="1800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spcAft>
                <a:spcPts val="0"/>
              </a:spcAft>
              <a:buFontTx/>
              <a:buChar char="-"/>
              <a:defRPr/>
            </a:pPr>
            <a:r>
              <a:rPr lang="en-US" sz="18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is AMP converted to corresponding (d)ATP for subsequent incorporation into nucleic acids?!</a:t>
            </a:r>
          </a:p>
        </p:txBody>
      </p:sp>
      <p:sp>
        <p:nvSpPr>
          <p:cNvPr id="30725" name="TextBox 50"/>
          <p:cNvSpPr txBox="1">
            <a:spLocks noChangeArrowheads="1"/>
          </p:cNvSpPr>
          <p:nvPr/>
        </p:nvSpPr>
        <p:spPr bwMode="auto">
          <a:xfrm>
            <a:off x="7113588" y="347663"/>
            <a:ext cx="266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FF0000"/>
                </a:solidFill>
                <a:latin typeface="Arial Narrow" pitchFamily="34" charset="0"/>
              </a:rPr>
              <a:t>6</a:t>
            </a:r>
          </a:p>
        </p:txBody>
      </p:sp>
      <p:sp>
        <p:nvSpPr>
          <p:cNvPr id="30726" name="TextBox 50"/>
          <p:cNvSpPr txBox="1">
            <a:spLocks noChangeArrowheads="1"/>
          </p:cNvSpPr>
          <p:nvPr/>
        </p:nvSpPr>
        <p:spPr bwMode="auto">
          <a:xfrm>
            <a:off x="5367338" y="5453063"/>
            <a:ext cx="266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FF0000"/>
                </a:solidFill>
                <a:latin typeface="Arial Narrow" pitchFamily="34" charset="0"/>
              </a:rPr>
              <a:t>6</a:t>
            </a:r>
          </a:p>
        </p:txBody>
      </p:sp>
      <p:sp>
        <p:nvSpPr>
          <p:cNvPr id="20" name="Rounded Rectangle 19"/>
          <p:cNvSpPr/>
          <p:nvPr/>
        </p:nvSpPr>
        <p:spPr bwMode="auto">
          <a:xfrm>
            <a:off x="4724400" y="3962400"/>
            <a:ext cx="1676400" cy="228600"/>
          </a:xfrm>
          <a:prstGeom prst="roundRect">
            <a:avLst/>
          </a:prstGeom>
          <a:solidFill>
            <a:srgbClr val="FFFF00">
              <a:alpha val="2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7228228" y="1389018"/>
            <a:ext cx="696572" cy="228600"/>
          </a:xfrm>
          <a:prstGeom prst="roundRect">
            <a:avLst/>
          </a:prstGeom>
          <a:solidFill>
            <a:srgbClr val="FFFF00">
              <a:alpha val="2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5196839" y="6481807"/>
            <a:ext cx="696572" cy="228600"/>
          </a:xfrm>
          <a:prstGeom prst="roundRect">
            <a:avLst/>
          </a:prstGeom>
          <a:solidFill>
            <a:srgbClr val="FFFF00">
              <a:alpha val="2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4804115" y="1503319"/>
            <a:ext cx="741009" cy="228600"/>
          </a:xfrm>
          <a:prstGeom prst="roundRect">
            <a:avLst/>
          </a:prstGeom>
          <a:solidFill>
            <a:srgbClr val="FFFF00">
              <a:alpha val="2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8" grpId="0" animBg="1"/>
      <p:bldP spid="3072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122"/>
          <p:cNvGrpSpPr>
            <a:grpSpLocks/>
          </p:cNvGrpSpPr>
          <p:nvPr/>
        </p:nvGrpSpPr>
        <p:grpSpPr bwMode="auto">
          <a:xfrm>
            <a:off x="1371600" y="4935538"/>
            <a:ext cx="7262813" cy="1693862"/>
            <a:chOff x="990600" y="4335585"/>
            <a:chExt cx="7263024" cy="1693995"/>
          </a:xfrm>
        </p:grpSpPr>
        <p:grpSp>
          <p:nvGrpSpPr>
            <p:cNvPr id="31802" name="Group 123"/>
            <p:cNvGrpSpPr>
              <a:grpSpLocks/>
            </p:cNvGrpSpPr>
            <p:nvPr/>
          </p:nvGrpSpPr>
          <p:grpSpPr bwMode="auto">
            <a:xfrm>
              <a:off x="990600" y="4335585"/>
              <a:ext cx="2316617" cy="1608256"/>
              <a:chOff x="1057028" y="2049585"/>
              <a:chExt cx="2316617" cy="1608256"/>
            </a:xfrm>
          </p:grpSpPr>
          <p:pic>
            <p:nvPicPr>
              <p:cNvPr id="31819" name="Picture 2" descr="voet4_fig_23_0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35" r="61990" b="28511"/>
              <a:stretch>
                <a:fillRect/>
              </a:stretch>
            </p:blipFill>
            <p:spPr bwMode="auto">
              <a:xfrm>
                <a:off x="1161288" y="2049585"/>
                <a:ext cx="2159574" cy="1555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820" name="Rectangle 141"/>
              <p:cNvSpPr>
                <a:spLocks noChangeArrowheads="1"/>
              </p:cNvSpPr>
              <p:nvPr/>
            </p:nvSpPr>
            <p:spPr bwMode="auto">
              <a:xfrm>
                <a:off x="2556206" y="2071080"/>
                <a:ext cx="752229" cy="8167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grpSp>
            <p:nvGrpSpPr>
              <p:cNvPr id="31821" name="Group 142"/>
              <p:cNvGrpSpPr>
                <a:grpSpLocks/>
              </p:cNvGrpSpPr>
              <p:nvPr/>
            </p:nvGrpSpPr>
            <p:grpSpPr bwMode="auto">
              <a:xfrm>
                <a:off x="2690445" y="2604607"/>
                <a:ext cx="683200" cy="276999"/>
                <a:chOff x="2682054" y="859822"/>
                <a:chExt cx="683200" cy="276999"/>
              </a:xfrm>
            </p:grpSpPr>
            <p:sp>
              <p:nvSpPr>
                <p:cNvPr id="31826" name="Rounded Rectangle 147"/>
                <p:cNvSpPr>
                  <a:spLocks noChangeArrowheads="1"/>
                </p:cNvSpPr>
                <p:nvPr/>
              </p:nvSpPr>
              <p:spPr bwMode="auto">
                <a:xfrm>
                  <a:off x="2709989" y="861645"/>
                  <a:ext cx="640080" cy="274320"/>
                </a:xfrm>
                <a:prstGeom prst="roundRect">
                  <a:avLst>
                    <a:gd name="adj" fmla="val 16667"/>
                  </a:avLst>
                </a:prstGeom>
                <a:noFill/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31827" name="TextBox 148"/>
                <p:cNvSpPr txBox="1">
                  <a:spLocks noChangeArrowheads="1"/>
                </p:cNvSpPr>
                <p:nvPr/>
              </p:nvSpPr>
              <p:spPr bwMode="auto">
                <a:xfrm>
                  <a:off x="2682054" y="859822"/>
                  <a:ext cx="683200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200" b="1">
                      <a:latin typeface="Arial Narrow" pitchFamily="34" charset="0"/>
                    </a:rPr>
                    <a:t>Adenine</a:t>
                  </a:r>
                </a:p>
              </p:txBody>
            </p:sp>
          </p:grpSp>
          <p:grpSp>
            <p:nvGrpSpPr>
              <p:cNvPr id="31822" name="Group 143"/>
              <p:cNvGrpSpPr>
                <a:grpSpLocks/>
              </p:cNvGrpSpPr>
              <p:nvPr/>
            </p:nvGrpSpPr>
            <p:grpSpPr bwMode="auto">
              <a:xfrm>
                <a:off x="2712516" y="3411620"/>
                <a:ext cx="412292" cy="246221"/>
                <a:chOff x="2711940" y="2047594"/>
                <a:chExt cx="412292" cy="246221"/>
              </a:xfrm>
            </p:grpSpPr>
            <p:sp>
              <p:nvSpPr>
                <p:cNvPr id="31824" name="Oval 145"/>
                <p:cNvSpPr>
                  <a:spLocks noChangeArrowheads="1"/>
                </p:cNvSpPr>
                <p:nvPr/>
              </p:nvSpPr>
              <p:spPr bwMode="auto">
                <a:xfrm>
                  <a:off x="2796355" y="2057400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31825" name="TextBox 146"/>
                <p:cNvSpPr txBox="1">
                  <a:spLocks noChangeArrowheads="1"/>
                </p:cNvSpPr>
                <p:nvPr/>
              </p:nvSpPr>
              <p:spPr bwMode="auto">
                <a:xfrm>
                  <a:off x="2711940" y="2047594"/>
                  <a:ext cx="412292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000" b="1">
                      <a:solidFill>
                        <a:schemeClr val="bg1"/>
                      </a:solidFill>
                      <a:latin typeface="Arial Narrow" pitchFamily="34" charset="0"/>
                    </a:rPr>
                    <a:t>(O)H</a:t>
                  </a:r>
                </a:p>
              </p:txBody>
            </p:sp>
          </p:grpSp>
          <p:sp>
            <p:nvSpPr>
              <p:cNvPr id="31823" name="TextBox 144"/>
              <p:cNvSpPr txBox="1">
                <a:spLocks noChangeArrowheads="1"/>
              </p:cNvSpPr>
              <p:nvPr/>
            </p:nvSpPr>
            <p:spPr bwMode="auto">
              <a:xfrm>
                <a:off x="1057028" y="2733822"/>
                <a:ext cx="255198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 b="1">
                    <a:latin typeface="Arial" pitchFamily="34" charset="0"/>
                    <a:cs typeface="Arial" pitchFamily="34" charset="0"/>
                    <a:sym typeface="Symbol" pitchFamily="18" charset="2"/>
                  </a:rPr>
                  <a:t>_</a:t>
                </a:r>
              </a:p>
            </p:txBody>
          </p:sp>
        </p:grpSp>
        <p:grpSp>
          <p:nvGrpSpPr>
            <p:cNvPr id="31803" name="Group 124"/>
            <p:cNvGrpSpPr>
              <a:grpSpLocks/>
            </p:cNvGrpSpPr>
            <p:nvPr/>
          </p:nvGrpSpPr>
          <p:grpSpPr bwMode="auto">
            <a:xfrm>
              <a:off x="5489579" y="4380540"/>
              <a:ext cx="2764045" cy="1600441"/>
              <a:chOff x="601209" y="304800"/>
              <a:chExt cx="2764045" cy="1600441"/>
            </a:xfrm>
          </p:grpSpPr>
          <p:pic>
            <p:nvPicPr>
              <p:cNvPr id="31811" name="Picture 2" descr="voet4_fig_23_0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2164" b="28511"/>
              <a:stretch>
                <a:fillRect/>
              </a:stretch>
            </p:blipFill>
            <p:spPr bwMode="auto">
              <a:xfrm>
                <a:off x="601209" y="304800"/>
                <a:ext cx="2698836" cy="1555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812" name="Rectangle 133"/>
              <p:cNvSpPr>
                <a:spLocks noChangeArrowheads="1"/>
              </p:cNvSpPr>
              <p:nvPr/>
            </p:nvSpPr>
            <p:spPr bwMode="auto">
              <a:xfrm>
                <a:off x="2547815" y="326295"/>
                <a:ext cx="752229" cy="8167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grpSp>
            <p:nvGrpSpPr>
              <p:cNvPr id="31813" name="Group 134"/>
              <p:cNvGrpSpPr>
                <a:grpSpLocks/>
              </p:cNvGrpSpPr>
              <p:nvPr/>
            </p:nvGrpSpPr>
            <p:grpSpPr bwMode="auto">
              <a:xfrm>
                <a:off x="2682054" y="859822"/>
                <a:ext cx="683200" cy="276999"/>
                <a:chOff x="2682054" y="859822"/>
                <a:chExt cx="683200" cy="276999"/>
              </a:xfrm>
            </p:grpSpPr>
            <p:sp>
              <p:nvSpPr>
                <p:cNvPr id="31817" name="Rounded Rectangle 138"/>
                <p:cNvSpPr>
                  <a:spLocks noChangeArrowheads="1"/>
                </p:cNvSpPr>
                <p:nvPr/>
              </p:nvSpPr>
              <p:spPr bwMode="auto">
                <a:xfrm>
                  <a:off x="2709989" y="861645"/>
                  <a:ext cx="640080" cy="274320"/>
                </a:xfrm>
                <a:prstGeom prst="roundRect">
                  <a:avLst>
                    <a:gd name="adj" fmla="val 16667"/>
                  </a:avLst>
                </a:prstGeom>
                <a:noFill/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31818" name="TextBox 139"/>
                <p:cNvSpPr txBox="1">
                  <a:spLocks noChangeArrowheads="1"/>
                </p:cNvSpPr>
                <p:nvPr/>
              </p:nvSpPr>
              <p:spPr bwMode="auto">
                <a:xfrm>
                  <a:off x="2682054" y="859822"/>
                  <a:ext cx="683200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200" b="1">
                      <a:latin typeface="Arial Narrow" pitchFamily="34" charset="0"/>
                    </a:rPr>
                    <a:t>Adenine</a:t>
                  </a:r>
                </a:p>
              </p:txBody>
            </p:sp>
          </p:grpSp>
          <p:grpSp>
            <p:nvGrpSpPr>
              <p:cNvPr id="31814" name="Group 135"/>
              <p:cNvGrpSpPr>
                <a:grpSpLocks/>
              </p:cNvGrpSpPr>
              <p:nvPr/>
            </p:nvGrpSpPr>
            <p:grpSpPr bwMode="auto">
              <a:xfrm>
                <a:off x="2704125" y="1659020"/>
                <a:ext cx="412292" cy="246221"/>
                <a:chOff x="2711940" y="2039779"/>
                <a:chExt cx="412292" cy="246221"/>
              </a:xfrm>
            </p:grpSpPr>
            <p:sp>
              <p:nvSpPr>
                <p:cNvPr id="31815" name="Oval 136"/>
                <p:cNvSpPr>
                  <a:spLocks noChangeArrowheads="1"/>
                </p:cNvSpPr>
                <p:nvPr/>
              </p:nvSpPr>
              <p:spPr bwMode="auto">
                <a:xfrm>
                  <a:off x="2796355" y="2057400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31816" name="TextBox 137"/>
                <p:cNvSpPr txBox="1">
                  <a:spLocks noChangeArrowheads="1"/>
                </p:cNvSpPr>
                <p:nvPr/>
              </p:nvSpPr>
              <p:spPr bwMode="auto">
                <a:xfrm>
                  <a:off x="2711940" y="2039779"/>
                  <a:ext cx="412292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000" b="1">
                      <a:solidFill>
                        <a:schemeClr val="bg1"/>
                      </a:solidFill>
                      <a:latin typeface="Arial Narrow" pitchFamily="34" charset="0"/>
                    </a:rPr>
                    <a:t>(O)H</a:t>
                  </a:r>
                </a:p>
              </p:txBody>
            </p:sp>
          </p:grpSp>
        </p:grpSp>
        <p:pic>
          <p:nvPicPr>
            <p:cNvPr id="31804" name="Picture 12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21" t="14359" r="7591" b="12820"/>
            <a:stretch>
              <a:fillRect/>
            </a:stretch>
          </p:blipFill>
          <p:spPr bwMode="auto">
            <a:xfrm>
              <a:off x="3352800" y="5304172"/>
              <a:ext cx="1977181" cy="311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7" name="Arc 126"/>
            <p:cNvSpPr/>
            <p:nvPr/>
          </p:nvSpPr>
          <p:spPr bwMode="auto">
            <a:xfrm>
              <a:off x="3852946" y="4724553"/>
              <a:ext cx="582629" cy="677916"/>
            </a:xfrm>
            <a:prstGeom prst="arc">
              <a:avLst>
                <a:gd name="adj1" fmla="val 20831831"/>
                <a:gd name="adj2" fmla="val 10966269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triangle" w="med" len="lg"/>
              <a:tailEnd type="none" w="med" len="lg"/>
            </a:ln>
            <a:effectLst/>
            <a:extLst/>
          </p:spPr>
          <p:txBody>
            <a:bodyPr/>
            <a:lstStyle/>
            <a:p>
              <a:pPr eaLnBrk="0" hangingPunct="0">
                <a:defRPr/>
              </a:pPr>
              <a:endParaRPr lang="en-US" b="1" dirty="0">
                <a:latin typeface="Times" charset="0"/>
              </a:endParaRPr>
            </a:p>
          </p:txBody>
        </p:sp>
        <p:sp>
          <p:nvSpPr>
            <p:cNvPr id="31806" name="TextBox 127"/>
            <p:cNvSpPr txBox="1">
              <a:spLocks noChangeArrowheads="1"/>
            </p:cNvSpPr>
            <p:nvPr/>
          </p:nvSpPr>
          <p:spPr bwMode="auto">
            <a:xfrm>
              <a:off x="3605879" y="4767386"/>
              <a:ext cx="521312" cy="338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solidFill>
                    <a:srgbClr val="009900"/>
                  </a:solidFill>
                  <a:latin typeface="Arial Narrow" pitchFamily="34" charset="0"/>
                  <a:cs typeface="Arial" pitchFamily="34" charset="0"/>
                </a:rPr>
                <a:t>N</a:t>
              </a:r>
              <a:r>
                <a:rPr lang="en-US" altLang="en-US" sz="1600" dirty="0" smtClean="0">
                  <a:solidFill>
                    <a:srgbClr val="009900"/>
                  </a:solidFill>
                  <a:latin typeface="Arial Narrow" pitchFamily="34" charset="0"/>
                  <a:cs typeface="Arial" pitchFamily="34" charset="0"/>
                </a:rPr>
                <a:t>TP</a:t>
              </a:r>
              <a:endParaRPr lang="en-US" altLang="en-US" sz="1600" dirty="0">
                <a:solidFill>
                  <a:srgbClr val="0099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1807" name="TextBox 128"/>
            <p:cNvSpPr txBox="1">
              <a:spLocks noChangeArrowheads="1"/>
            </p:cNvSpPr>
            <p:nvPr/>
          </p:nvSpPr>
          <p:spPr bwMode="auto">
            <a:xfrm>
              <a:off x="4191970" y="4724400"/>
              <a:ext cx="540549" cy="338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solidFill>
                    <a:srgbClr val="009900"/>
                  </a:solidFill>
                  <a:latin typeface="Arial Narrow" pitchFamily="34" charset="0"/>
                  <a:cs typeface="Arial" pitchFamily="34" charset="0"/>
                </a:rPr>
                <a:t>N</a:t>
              </a:r>
              <a:r>
                <a:rPr lang="en-US" altLang="en-US" sz="1600" dirty="0" smtClean="0">
                  <a:solidFill>
                    <a:srgbClr val="009900"/>
                  </a:solidFill>
                  <a:latin typeface="Arial Narrow" pitchFamily="34" charset="0"/>
                  <a:cs typeface="Arial" pitchFamily="34" charset="0"/>
                </a:rPr>
                <a:t>DP</a:t>
              </a:r>
              <a:endParaRPr lang="en-US" altLang="en-US" sz="1600" dirty="0">
                <a:solidFill>
                  <a:srgbClr val="0099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1808" name="Oval 129"/>
            <p:cNvSpPr>
              <a:spLocks noChangeArrowheads="1"/>
            </p:cNvSpPr>
            <p:nvPr/>
          </p:nvSpPr>
          <p:spPr bwMode="auto">
            <a:xfrm>
              <a:off x="5523525" y="4987153"/>
              <a:ext cx="502920" cy="731520"/>
            </a:xfrm>
            <a:prstGeom prst="ellipse">
              <a:avLst/>
            </a:prstGeom>
            <a:solidFill>
              <a:srgbClr val="0099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1809" name="TextBox 130"/>
            <p:cNvSpPr txBox="1">
              <a:spLocks noChangeArrowheads="1"/>
            </p:cNvSpPr>
            <p:nvPr/>
          </p:nvSpPr>
          <p:spPr bwMode="auto">
            <a:xfrm>
              <a:off x="1457572" y="5691026"/>
              <a:ext cx="75533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latin typeface="Arial Narrow" pitchFamily="34" charset="0"/>
                  <a:cs typeface="Arial" pitchFamily="34" charset="0"/>
                </a:rPr>
                <a:t>(d)ADP</a:t>
              </a:r>
            </a:p>
          </p:txBody>
        </p:sp>
        <p:sp>
          <p:nvSpPr>
            <p:cNvPr id="31810" name="TextBox 131"/>
            <p:cNvSpPr txBox="1">
              <a:spLocks noChangeArrowheads="1"/>
            </p:cNvSpPr>
            <p:nvPr/>
          </p:nvSpPr>
          <p:spPr bwMode="auto">
            <a:xfrm>
              <a:off x="6172200" y="5691026"/>
              <a:ext cx="72378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latin typeface="Arial Narrow" pitchFamily="34" charset="0"/>
                  <a:cs typeface="Arial" pitchFamily="34" charset="0"/>
                </a:rPr>
                <a:t>(d)ATP</a:t>
              </a:r>
            </a:p>
          </p:txBody>
        </p:sp>
      </p:grpSp>
      <p:grpSp>
        <p:nvGrpSpPr>
          <p:cNvPr id="31747" name="Group 97"/>
          <p:cNvGrpSpPr>
            <a:grpSpLocks/>
          </p:cNvGrpSpPr>
          <p:nvPr/>
        </p:nvGrpSpPr>
        <p:grpSpPr bwMode="auto">
          <a:xfrm>
            <a:off x="1743075" y="2573338"/>
            <a:ext cx="6943725" cy="1770062"/>
            <a:chOff x="838200" y="2201985"/>
            <a:chExt cx="6943972" cy="1769718"/>
          </a:xfrm>
        </p:grpSpPr>
        <p:grpSp>
          <p:nvGrpSpPr>
            <p:cNvPr id="31778" name="Group 98"/>
            <p:cNvGrpSpPr>
              <a:grpSpLocks/>
            </p:cNvGrpSpPr>
            <p:nvPr/>
          </p:nvGrpSpPr>
          <p:grpSpPr bwMode="auto">
            <a:xfrm>
              <a:off x="838200" y="2209800"/>
              <a:ext cx="2316617" cy="1608015"/>
              <a:chOff x="1057028" y="2049585"/>
              <a:chExt cx="2316617" cy="1608015"/>
            </a:xfrm>
          </p:grpSpPr>
          <p:pic>
            <p:nvPicPr>
              <p:cNvPr id="31793" name="Picture 2" descr="voet4_fig_23_0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35" r="61990" b="28511"/>
              <a:stretch>
                <a:fillRect/>
              </a:stretch>
            </p:blipFill>
            <p:spPr bwMode="auto">
              <a:xfrm>
                <a:off x="1161288" y="2049585"/>
                <a:ext cx="2159574" cy="1555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794" name="Rectangle 114"/>
              <p:cNvSpPr>
                <a:spLocks noChangeArrowheads="1"/>
              </p:cNvSpPr>
              <p:nvPr/>
            </p:nvSpPr>
            <p:spPr bwMode="auto">
              <a:xfrm>
                <a:off x="2556206" y="2071080"/>
                <a:ext cx="752229" cy="8167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grpSp>
            <p:nvGrpSpPr>
              <p:cNvPr id="31795" name="Group 115"/>
              <p:cNvGrpSpPr>
                <a:grpSpLocks/>
              </p:cNvGrpSpPr>
              <p:nvPr/>
            </p:nvGrpSpPr>
            <p:grpSpPr bwMode="auto">
              <a:xfrm>
                <a:off x="2690445" y="2604607"/>
                <a:ext cx="683200" cy="276999"/>
                <a:chOff x="2682054" y="859822"/>
                <a:chExt cx="683200" cy="276999"/>
              </a:xfrm>
            </p:grpSpPr>
            <p:sp>
              <p:nvSpPr>
                <p:cNvPr id="31800" name="Rounded Rectangle 120"/>
                <p:cNvSpPr>
                  <a:spLocks noChangeArrowheads="1"/>
                </p:cNvSpPr>
                <p:nvPr/>
              </p:nvSpPr>
              <p:spPr bwMode="auto">
                <a:xfrm>
                  <a:off x="2709989" y="861645"/>
                  <a:ext cx="640080" cy="274320"/>
                </a:xfrm>
                <a:prstGeom prst="roundRect">
                  <a:avLst>
                    <a:gd name="adj" fmla="val 16667"/>
                  </a:avLst>
                </a:prstGeom>
                <a:noFill/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31801" name="TextBox 121"/>
                <p:cNvSpPr txBox="1">
                  <a:spLocks noChangeArrowheads="1"/>
                </p:cNvSpPr>
                <p:nvPr/>
              </p:nvSpPr>
              <p:spPr bwMode="auto">
                <a:xfrm>
                  <a:off x="2682054" y="859822"/>
                  <a:ext cx="683200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200" b="1">
                      <a:latin typeface="Arial Narrow" pitchFamily="34" charset="0"/>
                    </a:rPr>
                    <a:t>Adenine</a:t>
                  </a:r>
                </a:p>
              </p:txBody>
            </p:sp>
          </p:grpSp>
          <p:grpSp>
            <p:nvGrpSpPr>
              <p:cNvPr id="31796" name="Group 116"/>
              <p:cNvGrpSpPr>
                <a:grpSpLocks/>
              </p:cNvGrpSpPr>
              <p:nvPr/>
            </p:nvGrpSpPr>
            <p:grpSpPr bwMode="auto">
              <a:xfrm>
                <a:off x="2720331" y="3395990"/>
                <a:ext cx="357790" cy="261610"/>
                <a:chOff x="2719755" y="2031964"/>
                <a:chExt cx="357790" cy="261610"/>
              </a:xfrm>
            </p:grpSpPr>
            <p:sp>
              <p:nvSpPr>
                <p:cNvPr id="31798" name="Oval 118"/>
                <p:cNvSpPr>
                  <a:spLocks noChangeArrowheads="1"/>
                </p:cNvSpPr>
                <p:nvPr/>
              </p:nvSpPr>
              <p:spPr bwMode="auto">
                <a:xfrm>
                  <a:off x="2796355" y="2057400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31799" name="TextBox 119"/>
                <p:cNvSpPr txBox="1">
                  <a:spLocks noChangeArrowheads="1"/>
                </p:cNvSpPr>
                <p:nvPr/>
              </p:nvSpPr>
              <p:spPr bwMode="auto">
                <a:xfrm>
                  <a:off x="2719755" y="2031964"/>
                  <a:ext cx="357790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100" b="1">
                      <a:solidFill>
                        <a:schemeClr val="bg1"/>
                      </a:solidFill>
                      <a:latin typeface="Arial Narrow" pitchFamily="34" charset="0"/>
                    </a:rPr>
                    <a:t>OH</a:t>
                  </a:r>
                </a:p>
              </p:txBody>
            </p:sp>
          </p:grpSp>
          <p:sp>
            <p:nvSpPr>
              <p:cNvPr id="31797" name="TextBox 117"/>
              <p:cNvSpPr txBox="1">
                <a:spLocks noChangeArrowheads="1"/>
              </p:cNvSpPr>
              <p:nvPr/>
            </p:nvSpPr>
            <p:spPr bwMode="auto">
              <a:xfrm>
                <a:off x="1057028" y="2733822"/>
                <a:ext cx="255198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 b="1">
                    <a:latin typeface="Arial" pitchFamily="34" charset="0"/>
                    <a:cs typeface="Arial" pitchFamily="34" charset="0"/>
                    <a:sym typeface="Symbol" pitchFamily="18" charset="2"/>
                  </a:rPr>
                  <a:t>_</a:t>
                </a:r>
              </a:p>
            </p:txBody>
          </p:sp>
        </p:grpSp>
        <p:grpSp>
          <p:nvGrpSpPr>
            <p:cNvPr id="31779" name="Group 99"/>
            <p:cNvGrpSpPr>
              <a:grpSpLocks/>
            </p:cNvGrpSpPr>
            <p:nvPr/>
          </p:nvGrpSpPr>
          <p:grpSpPr bwMode="auto">
            <a:xfrm>
              <a:off x="5465555" y="2201985"/>
              <a:ext cx="2316617" cy="1615830"/>
              <a:chOff x="1057028" y="2049585"/>
              <a:chExt cx="2316617" cy="1615830"/>
            </a:xfrm>
          </p:grpSpPr>
          <p:pic>
            <p:nvPicPr>
              <p:cNvPr id="31784" name="Picture 2" descr="voet4_fig_23_0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35" r="61990" b="28511"/>
              <a:stretch>
                <a:fillRect/>
              </a:stretch>
            </p:blipFill>
            <p:spPr bwMode="auto">
              <a:xfrm>
                <a:off x="1161288" y="2049585"/>
                <a:ext cx="2159574" cy="1555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785" name="Rectangle 105"/>
              <p:cNvSpPr>
                <a:spLocks noChangeArrowheads="1"/>
              </p:cNvSpPr>
              <p:nvPr/>
            </p:nvSpPr>
            <p:spPr bwMode="auto">
              <a:xfrm>
                <a:off x="2556206" y="2071080"/>
                <a:ext cx="752229" cy="8167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grpSp>
            <p:nvGrpSpPr>
              <p:cNvPr id="31786" name="Group 106"/>
              <p:cNvGrpSpPr>
                <a:grpSpLocks/>
              </p:cNvGrpSpPr>
              <p:nvPr/>
            </p:nvGrpSpPr>
            <p:grpSpPr bwMode="auto">
              <a:xfrm>
                <a:off x="2690445" y="2604607"/>
                <a:ext cx="683200" cy="276999"/>
                <a:chOff x="2682054" y="859822"/>
                <a:chExt cx="683200" cy="276999"/>
              </a:xfrm>
            </p:grpSpPr>
            <p:sp>
              <p:nvSpPr>
                <p:cNvPr id="31791" name="Rounded Rectangle 111"/>
                <p:cNvSpPr>
                  <a:spLocks noChangeArrowheads="1"/>
                </p:cNvSpPr>
                <p:nvPr/>
              </p:nvSpPr>
              <p:spPr bwMode="auto">
                <a:xfrm>
                  <a:off x="2709989" y="861645"/>
                  <a:ext cx="640080" cy="274320"/>
                </a:xfrm>
                <a:prstGeom prst="roundRect">
                  <a:avLst>
                    <a:gd name="adj" fmla="val 16667"/>
                  </a:avLst>
                </a:prstGeom>
                <a:noFill/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31792" name="TextBox 112"/>
                <p:cNvSpPr txBox="1">
                  <a:spLocks noChangeArrowheads="1"/>
                </p:cNvSpPr>
                <p:nvPr/>
              </p:nvSpPr>
              <p:spPr bwMode="auto">
                <a:xfrm>
                  <a:off x="2682054" y="859822"/>
                  <a:ext cx="683200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200" b="1">
                      <a:latin typeface="Arial Narrow" pitchFamily="34" charset="0"/>
                    </a:rPr>
                    <a:t>Adenine</a:t>
                  </a:r>
                </a:p>
              </p:txBody>
            </p:sp>
          </p:grpSp>
          <p:grpSp>
            <p:nvGrpSpPr>
              <p:cNvPr id="31787" name="Group 107"/>
              <p:cNvGrpSpPr>
                <a:grpSpLocks/>
              </p:cNvGrpSpPr>
              <p:nvPr/>
            </p:nvGrpSpPr>
            <p:grpSpPr bwMode="auto">
              <a:xfrm>
                <a:off x="2777378" y="3403805"/>
                <a:ext cx="268022" cy="261610"/>
                <a:chOff x="2776802" y="2039779"/>
                <a:chExt cx="268022" cy="261610"/>
              </a:xfrm>
            </p:grpSpPr>
            <p:sp>
              <p:nvSpPr>
                <p:cNvPr id="31789" name="Oval 109"/>
                <p:cNvSpPr>
                  <a:spLocks noChangeArrowheads="1"/>
                </p:cNvSpPr>
                <p:nvPr/>
              </p:nvSpPr>
              <p:spPr bwMode="auto">
                <a:xfrm>
                  <a:off x="2796355" y="2057400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31790" name="TextBox 110"/>
                <p:cNvSpPr txBox="1">
                  <a:spLocks noChangeArrowheads="1"/>
                </p:cNvSpPr>
                <p:nvPr/>
              </p:nvSpPr>
              <p:spPr bwMode="auto">
                <a:xfrm>
                  <a:off x="2776802" y="2039779"/>
                  <a:ext cx="268022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100" b="1">
                      <a:solidFill>
                        <a:schemeClr val="bg1"/>
                      </a:solidFill>
                      <a:latin typeface="Arial Narrow" pitchFamily="34" charset="0"/>
                    </a:rPr>
                    <a:t>H</a:t>
                  </a:r>
                </a:p>
              </p:txBody>
            </p:sp>
          </p:grpSp>
          <p:sp>
            <p:nvSpPr>
              <p:cNvPr id="31788" name="TextBox 108"/>
              <p:cNvSpPr txBox="1">
                <a:spLocks noChangeArrowheads="1"/>
              </p:cNvSpPr>
              <p:nvPr/>
            </p:nvSpPr>
            <p:spPr bwMode="auto">
              <a:xfrm>
                <a:off x="1057028" y="2733822"/>
                <a:ext cx="255198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 b="1">
                    <a:latin typeface="Arial" pitchFamily="34" charset="0"/>
                    <a:cs typeface="Arial" pitchFamily="34" charset="0"/>
                    <a:sym typeface="Symbol" pitchFamily="18" charset="2"/>
                  </a:rPr>
                  <a:t>_</a:t>
                </a:r>
              </a:p>
            </p:txBody>
          </p:sp>
        </p:grpSp>
        <p:sp>
          <p:nvSpPr>
            <p:cNvPr id="31780" name="TextBox 100"/>
            <p:cNvSpPr txBox="1">
              <a:spLocks noChangeArrowheads="1"/>
            </p:cNvSpPr>
            <p:nvPr/>
          </p:nvSpPr>
          <p:spPr bwMode="auto">
            <a:xfrm>
              <a:off x="1371600" y="3633149"/>
              <a:ext cx="54053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latin typeface="Arial Narrow" pitchFamily="34" charset="0"/>
                  <a:cs typeface="Arial" pitchFamily="34" charset="0"/>
                </a:rPr>
                <a:t>ADP</a:t>
              </a:r>
            </a:p>
          </p:txBody>
        </p:sp>
        <p:sp>
          <p:nvSpPr>
            <p:cNvPr id="31781" name="TextBox 101"/>
            <p:cNvSpPr txBox="1">
              <a:spLocks noChangeArrowheads="1"/>
            </p:cNvSpPr>
            <p:nvPr/>
          </p:nvSpPr>
          <p:spPr bwMode="auto">
            <a:xfrm>
              <a:off x="6262028" y="3633149"/>
              <a:ext cx="6431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latin typeface="Arial Narrow" pitchFamily="34" charset="0"/>
                  <a:cs typeface="Arial" pitchFamily="34" charset="0"/>
                </a:rPr>
                <a:t>dADP</a:t>
              </a:r>
            </a:p>
          </p:txBody>
        </p:sp>
        <p:cxnSp>
          <p:nvCxnSpPr>
            <p:cNvPr id="31782" name="Straight Arrow Connector 102"/>
            <p:cNvCxnSpPr>
              <a:cxnSpLocks noChangeShapeType="1"/>
            </p:cNvCxnSpPr>
            <p:nvPr/>
          </p:nvCxnSpPr>
          <p:spPr bwMode="auto">
            <a:xfrm>
              <a:off x="3641845" y="3200400"/>
              <a:ext cx="1477424" cy="0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783" name="TextBox 103"/>
            <p:cNvSpPr txBox="1">
              <a:spLocks noChangeArrowheads="1"/>
            </p:cNvSpPr>
            <p:nvPr/>
          </p:nvSpPr>
          <p:spPr bwMode="auto">
            <a:xfrm>
              <a:off x="3795100" y="2894760"/>
              <a:ext cx="100540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rgbClr val="FF0000"/>
                  </a:solidFill>
                  <a:latin typeface="Arial Narrow" pitchFamily="34" charset="0"/>
                  <a:cs typeface="Arial" pitchFamily="34" charset="0"/>
                </a:rPr>
                <a:t>Reduction</a:t>
              </a:r>
            </a:p>
          </p:txBody>
        </p:sp>
      </p:grpSp>
      <p:grpSp>
        <p:nvGrpSpPr>
          <p:cNvPr id="31748" name="Group 43"/>
          <p:cNvGrpSpPr>
            <a:grpSpLocks/>
          </p:cNvGrpSpPr>
          <p:nvPr/>
        </p:nvGrpSpPr>
        <p:grpSpPr bwMode="auto">
          <a:xfrm>
            <a:off x="2209800" y="431800"/>
            <a:ext cx="6477000" cy="1701800"/>
            <a:chOff x="1143000" y="381000"/>
            <a:chExt cx="6477000" cy="1702041"/>
          </a:xfrm>
        </p:grpSpPr>
        <p:grpSp>
          <p:nvGrpSpPr>
            <p:cNvPr id="31751" name="Group 44"/>
            <p:cNvGrpSpPr>
              <a:grpSpLocks/>
            </p:cNvGrpSpPr>
            <p:nvPr/>
          </p:nvGrpSpPr>
          <p:grpSpPr bwMode="auto">
            <a:xfrm>
              <a:off x="1143000" y="381000"/>
              <a:ext cx="1876348" cy="1608015"/>
              <a:chOff x="1354669" y="4335585"/>
              <a:chExt cx="1876348" cy="1608015"/>
            </a:xfrm>
          </p:grpSpPr>
          <p:pic>
            <p:nvPicPr>
              <p:cNvPr id="31769" name="Picture 63" descr="voet4_fig_23_0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034" r="61990" b="28511"/>
              <a:stretch>
                <a:fillRect/>
              </a:stretch>
            </p:blipFill>
            <p:spPr bwMode="auto">
              <a:xfrm>
                <a:off x="1467988" y="4335585"/>
                <a:ext cx="1710245" cy="1555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770" name="Rectangle 64"/>
              <p:cNvSpPr>
                <a:spLocks noChangeArrowheads="1"/>
              </p:cNvSpPr>
              <p:nvPr/>
            </p:nvSpPr>
            <p:spPr bwMode="auto">
              <a:xfrm>
                <a:off x="2413578" y="4357080"/>
                <a:ext cx="752229" cy="8167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grpSp>
            <p:nvGrpSpPr>
              <p:cNvPr id="31771" name="Group 65"/>
              <p:cNvGrpSpPr>
                <a:grpSpLocks/>
              </p:cNvGrpSpPr>
              <p:nvPr/>
            </p:nvGrpSpPr>
            <p:grpSpPr bwMode="auto">
              <a:xfrm>
                <a:off x="2547817" y="4890607"/>
                <a:ext cx="683200" cy="276999"/>
                <a:chOff x="2682054" y="859822"/>
                <a:chExt cx="683200" cy="276999"/>
              </a:xfrm>
            </p:grpSpPr>
            <p:sp>
              <p:nvSpPr>
                <p:cNvPr id="31776" name="Rounded Rectangle 70"/>
                <p:cNvSpPr>
                  <a:spLocks noChangeArrowheads="1"/>
                </p:cNvSpPr>
                <p:nvPr/>
              </p:nvSpPr>
              <p:spPr bwMode="auto">
                <a:xfrm>
                  <a:off x="2709989" y="861645"/>
                  <a:ext cx="640080" cy="274320"/>
                </a:xfrm>
                <a:prstGeom prst="roundRect">
                  <a:avLst>
                    <a:gd name="adj" fmla="val 16667"/>
                  </a:avLst>
                </a:prstGeom>
                <a:noFill/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31777" name="TextBox 71"/>
                <p:cNvSpPr txBox="1">
                  <a:spLocks noChangeArrowheads="1"/>
                </p:cNvSpPr>
                <p:nvPr/>
              </p:nvSpPr>
              <p:spPr bwMode="auto">
                <a:xfrm>
                  <a:off x="2682054" y="859822"/>
                  <a:ext cx="683200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200" b="1">
                      <a:latin typeface="Arial Narrow" pitchFamily="34" charset="0"/>
                    </a:rPr>
                    <a:t>Adenine</a:t>
                  </a:r>
                </a:p>
              </p:txBody>
            </p:sp>
          </p:grpSp>
          <p:grpSp>
            <p:nvGrpSpPr>
              <p:cNvPr id="31772" name="Group 66"/>
              <p:cNvGrpSpPr>
                <a:grpSpLocks/>
              </p:cNvGrpSpPr>
              <p:nvPr/>
            </p:nvGrpSpPr>
            <p:grpSpPr bwMode="auto">
              <a:xfrm>
                <a:off x="2577703" y="5681990"/>
                <a:ext cx="357790" cy="261610"/>
                <a:chOff x="2719755" y="2031964"/>
                <a:chExt cx="357790" cy="261610"/>
              </a:xfrm>
            </p:grpSpPr>
            <p:sp>
              <p:nvSpPr>
                <p:cNvPr id="31774" name="Oval 68"/>
                <p:cNvSpPr>
                  <a:spLocks noChangeArrowheads="1"/>
                </p:cNvSpPr>
                <p:nvPr/>
              </p:nvSpPr>
              <p:spPr bwMode="auto">
                <a:xfrm>
                  <a:off x="2796355" y="2057400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31775" name="TextBox 69"/>
                <p:cNvSpPr txBox="1">
                  <a:spLocks noChangeArrowheads="1"/>
                </p:cNvSpPr>
                <p:nvPr/>
              </p:nvSpPr>
              <p:spPr bwMode="auto">
                <a:xfrm>
                  <a:off x="2719755" y="2031964"/>
                  <a:ext cx="357790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100" b="1">
                      <a:solidFill>
                        <a:schemeClr val="bg1"/>
                      </a:solidFill>
                      <a:latin typeface="Arial Narrow" pitchFamily="34" charset="0"/>
                    </a:rPr>
                    <a:t>OH</a:t>
                  </a:r>
                </a:p>
              </p:txBody>
            </p:sp>
          </p:grpSp>
          <p:sp>
            <p:nvSpPr>
              <p:cNvPr id="31773" name="TextBox 67"/>
              <p:cNvSpPr txBox="1">
                <a:spLocks noChangeArrowheads="1"/>
              </p:cNvSpPr>
              <p:nvPr/>
            </p:nvSpPr>
            <p:spPr bwMode="auto">
              <a:xfrm>
                <a:off x="1354669" y="5028009"/>
                <a:ext cx="255198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 b="1">
                    <a:latin typeface="Arial" pitchFamily="34" charset="0"/>
                    <a:cs typeface="Arial" pitchFamily="34" charset="0"/>
                    <a:sym typeface="Symbol" pitchFamily="18" charset="2"/>
                  </a:rPr>
                  <a:t>_</a:t>
                </a:r>
              </a:p>
            </p:txBody>
          </p:sp>
        </p:grpSp>
        <p:grpSp>
          <p:nvGrpSpPr>
            <p:cNvPr id="31752" name="Group 45"/>
            <p:cNvGrpSpPr>
              <a:grpSpLocks/>
            </p:cNvGrpSpPr>
            <p:nvPr/>
          </p:nvGrpSpPr>
          <p:grpSpPr bwMode="auto">
            <a:xfrm>
              <a:off x="5303383" y="457200"/>
              <a:ext cx="2316617" cy="1608015"/>
              <a:chOff x="1057028" y="2049585"/>
              <a:chExt cx="2316617" cy="1608015"/>
            </a:xfrm>
          </p:grpSpPr>
          <p:pic>
            <p:nvPicPr>
              <p:cNvPr id="31760" name="Picture 2" descr="voet4_fig_23_0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35" r="61990" b="28511"/>
              <a:stretch>
                <a:fillRect/>
              </a:stretch>
            </p:blipFill>
            <p:spPr bwMode="auto">
              <a:xfrm>
                <a:off x="1161288" y="2049585"/>
                <a:ext cx="2159574" cy="1555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761" name="Rectangle 54"/>
              <p:cNvSpPr>
                <a:spLocks noChangeArrowheads="1"/>
              </p:cNvSpPr>
              <p:nvPr/>
            </p:nvSpPr>
            <p:spPr bwMode="auto">
              <a:xfrm>
                <a:off x="2556206" y="2071080"/>
                <a:ext cx="752229" cy="8167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grpSp>
            <p:nvGrpSpPr>
              <p:cNvPr id="31762" name="Group 55"/>
              <p:cNvGrpSpPr>
                <a:grpSpLocks/>
              </p:cNvGrpSpPr>
              <p:nvPr/>
            </p:nvGrpSpPr>
            <p:grpSpPr bwMode="auto">
              <a:xfrm>
                <a:off x="2690445" y="2604607"/>
                <a:ext cx="683200" cy="276999"/>
                <a:chOff x="2682054" y="859822"/>
                <a:chExt cx="683200" cy="276999"/>
              </a:xfrm>
            </p:grpSpPr>
            <p:sp>
              <p:nvSpPr>
                <p:cNvPr id="31767" name="Rounded Rectangle 60"/>
                <p:cNvSpPr>
                  <a:spLocks noChangeArrowheads="1"/>
                </p:cNvSpPr>
                <p:nvPr/>
              </p:nvSpPr>
              <p:spPr bwMode="auto">
                <a:xfrm>
                  <a:off x="2709989" y="861645"/>
                  <a:ext cx="640080" cy="274320"/>
                </a:xfrm>
                <a:prstGeom prst="roundRect">
                  <a:avLst>
                    <a:gd name="adj" fmla="val 16667"/>
                  </a:avLst>
                </a:prstGeom>
                <a:noFill/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31768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2682054" y="859822"/>
                  <a:ext cx="683200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200" b="1">
                      <a:latin typeface="Arial Narrow" pitchFamily="34" charset="0"/>
                    </a:rPr>
                    <a:t>Adenine</a:t>
                  </a:r>
                </a:p>
              </p:txBody>
            </p:sp>
          </p:grpSp>
          <p:grpSp>
            <p:nvGrpSpPr>
              <p:cNvPr id="31763" name="Group 56"/>
              <p:cNvGrpSpPr>
                <a:grpSpLocks/>
              </p:cNvGrpSpPr>
              <p:nvPr/>
            </p:nvGrpSpPr>
            <p:grpSpPr bwMode="auto">
              <a:xfrm>
                <a:off x="2720331" y="3395990"/>
                <a:ext cx="357790" cy="261610"/>
                <a:chOff x="2719755" y="2031964"/>
                <a:chExt cx="357790" cy="261610"/>
              </a:xfrm>
            </p:grpSpPr>
            <p:sp>
              <p:nvSpPr>
                <p:cNvPr id="31765" name="Oval 58"/>
                <p:cNvSpPr>
                  <a:spLocks noChangeArrowheads="1"/>
                </p:cNvSpPr>
                <p:nvPr/>
              </p:nvSpPr>
              <p:spPr bwMode="auto">
                <a:xfrm>
                  <a:off x="2796355" y="2057400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31766" name="TextBox 59"/>
                <p:cNvSpPr txBox="1">
                  <a:spLocks noChangeArrowheads="1"/>
                </p:cNvSpPr>
                <p:nvPr/>
              </p:nvSpPr>
              <p:spPr bwMode="auto">
                <a:xfrm>
                  <a:off x="2719755" y="2031964"/>
                  <a:ext cx="357790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100" b="1">
                      <a:solidFill>
                        <a:schemeClr val="bg1"/>
                      </a:solidFill>
                      <a:latin typeface="Arial Narrow" pitchFamily="34" charset="0"/>
                    </a:rPr>
                    <a:t>OH</a:t>
                  </a:r>
                </a:p>
              </p:txBody>
            </p:sp>
          </p:grpSp>
          <p:sp>
            <p:nvSpPr>
              <p:cNvPr id="31764" name="TextBox 57"/>
              <p:cNvSpPr txBox="1">
                <a:spLocks noChangeArrowheads="1"/>
              </p:cNvSpPr>
              <p:nvPr/>
            </p:nvSpPr>
            <p:spPr bwMode="auto">
              <a:xfrm>
                <a:off x="1057028" y="2733822"/>
                <a:ext cx="255198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 b="1">
                    <a:latin typeface="Arial" pitchFamily="34" charset="0"/>
                    <a:cs typeface="Arial" pitchFamily="34" charset="0"/>
                    <a:sym typeface="Symbol" pitchFamily="18" charset="2"/>
                  </a:rPr>
                  <a:t>_</a:t>
                </a:r>
              </a:p>
            </p:txBody>
          </p:sp>
        </p:grpSp>
        <p:pic>
          <p:nvPicPr>
            <p:cNvPr id="31753" name="Picture 4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21" t="14359" r="7591" b="12820"/>
            <a:stretch>
              <a:fillRect/>
            </a:stretch>
          </p:blipFill>
          <p:spPr bwMode="auto">
            <a:xfrm>
              <a:off x="3175909" y="1449232"/>
              <a:ext cx="1977181" cy="311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Arc 47"/>
            <p:cNvSpPr/>
            <p:nvPr/>
          </p:nvSpPr>
          <p:spPr bwMode="auto">
            <a:xfrm>
              <a:off x="3675063" y="870019"/>
              <a:ext cx="582612" cy="677959"/>
            </a:xfrm>
            <a:prstGeom prst="arc">
              <a:avLst>
                <a:gd name="adj1" fmla="val 20831831"/>
                <a:gd name="adj2" fmla="val 10966269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triangle" w="med" len="lg"/>
              <a:tailEnd type="none" w="med" len="lg"/>
            </a:ln>
            <a:effectLst/>
            <a:extLst/>
          </p:spPr>
          <p:txBody>
            <a:bodyPr/>
            <a:lstStyle/>
            <a:p>
              <a:pPr eaLnBrk="0" hangingPunct="0">
                <a:defRPr/>
              </a:pPr>
              <a:endParaRPr lang="en-US" b="1" dirty="0">
                <a:latin typeface="Times" charset="0"/>
              </a:endParaRPr>
            </a:p>
          </p:txBody>
        </p:sp>
        <p:sp>
          <p:nvSpPr>
            <p:cNvPr id="31755" name="TextBox 48"/>
            <p:cNvSpPr txBox="1">
              <a:spLocks noChangeArrowheads="1"/>
            </p:cNvSpPr>
            <p:nvPr/>
          </p:nvSpPr>
          <p:spPr bwMode="auto">
            <a:xfrm>
              <a:off x="3428988" y="912446"/>
              <a:ext cx="499367" cy="338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solidFill>
                    <a:srgbClr val="009900"/>
                  </a:solidFill>
                  <a:latin typeface="Arial Narrow" pitchFamily="34" charset="0"/>
                  <a:cs typeface="Arial" pitchFamily="34" charset="0"/>
                </a:rPr>
                <a:t>A</a:t>
              </a:r>
              <a:r>
                <a:rPr lang="en-US" altLang="en-US" sz="1600" dirty="0" smtClean="0">
                  <a:solidFill>
                    <a:srgbClr val="009900"/>
                  </a:solidFill>
                  <a:latin typeface="Arial Narrow" pitchFamily="34" charset="0"/>
                  <a:cs typeface="Arial" pitchFamily="34" charset="0"/>
                </a:rPr>
                <a:t>TP</a:t>
              </a:r>
              <a:endParaRPr lang="en-US" altLang="en-US" sz="1600" dirty="0">
                <a:solidFill>
                  <a:srgbClr val="0099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1756" name="TextBox 49"/>
            <p:cNvSpPr txBox="1">
              <a:spLocks noChangeArrowheads="1"/>
            </p:cNvSpPr>
            <p:nvPr/>
          </p:nvSpPr>
          <p:spPr bwMode="auto">
            <a:xfrm>
              <a:off x="4015079" y="869460"/>
              <a:ext cx="530915" cy="338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solidFill>
                    <a:srgbClr val="009900"/>
                  </a:solidFill>
                  <a:latin typeface="Arial Narrow" pitchFamily="34" charset="0"/>
                  <a:cs typeface="Arial" pitchFamily="34" charset="0"/>
                </a:rPr>
                <a:t>A</a:t>
              </a:r>
              <a:r>
                <a:rPr lang="en-US" altLang="en-US" sz="1600" dirty="0" smtClean="0">
                  <a:solidFill>
                    <a:srgbClr val="009900"/>
                  </a:solidFill>
                  <a:latin typeface="Arial Narrow" pitchFamily="34" charset="0"/>
                  <a:cs typeface="Arial" pitchFamily="34" charset="0"/>
                </a:rPr>
                <a:t>DP</a:t>
              </a:r>
              <a:endParaRPr lang="en-US" altLang="en-US" sz="1600" dirty="0">
                <a:solidFill>
                  <a:srgbClr val="0099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1757" name="Oval 50"/>
            <p:cNvSpPr>
              <a:spLocks noChangeArrowheads="1"/>
            </p:cNvSpPr>
            <p:nvPr/>
          </p:nvSpPr>
          <p:spPr bwMode="auto">
            <a:xfrm>
              <a:off x="5363310" y="1060159"/>
              <a:ext cx="502920" cy="731520"/>
            </a:xfrm>
            <a:prstGeom prst="ellipse">
              <a:avLst/>
            </a:prstGeom>
            <a:solidFill>
              <a:srgbClr val="0099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1758" name="TextBox 51"/>
            <p:cNvSpPr txBox="1">
              <a:spLocks noChangeArrowheads="1"/>
            </p:cNvSpPr>
            <p:nvPr/>
          </p:nvSpPr>
          <p:spPr bwMode="auto">
            <a:xfrm>
              <a:off x="1371600" y="1744487"/>
              <a:ext cx="55816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latin typeface="Arial Narrow" pitchFamily="34" charset="0"/>
                  <a:cs typeface="Arial" pitchFamily="34" charset="0"/>
                </a:rPr>
                <a:t>AMP</a:t>
              </a:r>
            </a:p>
          </p:txBody>
        </p:sp>
        <p:sp>
          <p:nvSpPr>
            <p:cNvPr id="31759" name="TextBox 52"/>
            <p:cNvSpPr txBox="1">
              <a:spLocks noChangeArrowheads="1"/>
            </p:cNvSpPr>
            <p:nvPr/>
          </p:nvSpPr>
          <p:spPr bwMode="auto">
            <a:xfrm>
              <a:off x="5929264" y="1744487"/>
              <a:ext cx="54053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latin typeface="Arial Narrow" pitchFamily="34" charset="0"/>
                  <a:cs typeface="Arial" pitchFamily="34" charset="0"/>
                </a:rPr>
                <a:t>ADP</a:t>
              </a:r>
            </a:p>
          </p:txBody>
        </p:sp>
      </p:grpSp>
      <p:sp>
        <p:nvSpPr>
          <p:cNvPr id="31749" name="TextBox 1"/>
          <p:cNvSpPr txBox="1">
            <a:spLocks noChangeArrowheads="1"/>
          </p:cNvSpPr>
          <p:nvPr/>
        </p:nvSpPr>
        <p:spPr bwMode="auto">
          <a:xfrm>
            <a:off x="76200" y="0"/>
            <a:ext cx="6172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(d)ATP Synthesis: [</a:t>
            </a:r>
            <a:r>
              <a:rPr lang="en-US" altLang="en-US" sz="2400" b="1" dirty="0" smtClean="0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2/2] </a:t>
            </a:r>
            <a:r>
              <a:rPr lang="en-US" altLang="en-US" sz="2400" b="1" dirty="0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AMP </a:t>
            </a:r>
            <a:r>
              <a:rPr lang="en-US" altLang="en-US" sz="2400" b="1" dirty="0">
                <a:solidFill>
                  <a:srgbClr val="FF6D0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(d)</a:t>
            </a:r>
            <a:r>
              <a:rPr lang="en-US" altLang="en-US" sz="2400" b="1" dirty="0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ATP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6200" y="481013"/>
            <a:ext cx="8991600" cy="5386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>
              <a:spcAft>
                <a:spcPts val="0"/>
              </a:spcAft>
              <a:buFontTx/>
              <a:buChar char="-"/>
              <a:defRPr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AMP can be phosphorylated to ADP by </a:t>
            </a:r>
            <a:r>
              <a:rPr lang="en-US" sz="1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adenylate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kinase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spcAft>
                <a:spcPts val="0"/>
              </a:spcAft>
              <a:defRPr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spcAft>
                <a:spcPts val="0"/>
              </a:spcAft>
              <a:buFontTx/>
              <a:buChar char="-"/>
              <a:defRPr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ADP can then be reduced to its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deoxy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-counterpart by 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ribonucleotide reductase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—a reductase that does not discriminate between bases of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ribonucleoside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diphosphates (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eg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ADP, GDP, CDP and UDP):</a:t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	 </a:t>
            </a:r>
          </a:p>
          <a:p>
            <a:pPr>
              <a:spcAft>
                <a:spcPts val="0"/>
              </a:spcAft>
              <a:defRPr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spcAft>
                <a:spcPts val="0"/>
              </a:spcAft>
              <a:buFontTx/>
              <a:buChar char="-"/>
              <a:defRPr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(d)ADP is finally converted to (d)ATP by a 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nucleoside diphosphate kinase (NDK)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—a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kinase that does not discriminate between bases and/or sugars of ribonucleotides and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deoxyribonucleotides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spcAft>
                <a:spcPts val="0"/>
              </a:spcAft>
              <a:defRPr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	 </a:t>
            </a:r>
          </a:p>
          <a:p>
            <a:pPr lvl="1">
              <a:spcAft>
                <a:spcPts val="0"/>
              </a:spcAft>
              <a:defRPr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3" name="Group 26"/>
          <p:cNvGrpSpPr>
            <a:grpSpLocks/>
          </p:cNvGrpSpPr>
          <p:nvPr/>
        </p:nvGrpSpPr>
        <p:grpSpPr bwMode="auto">
          <a:xfrm>
            <a:off x="4152900" y="304800"/>
            <a:ext cx="4876800" cy="6430963"/>
            <a:chOff x="3505200" y="101928"/>
            <a:chExt cx="4953000" cy="6634480"/>
          </a:xfrm>
        </p:grpSpPr>
        <p:pic>
          <p:nvPicPr>
            <p:cNvPr id="32779" name="Picture 2" descr="voet4_fig_23_0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13" t="1524" r="17520" b="5984"/>
            <a:stretch>
              <a:fillRect/>
            </a:stretch>
          </p:blipFill>
          <p:spPr bwMode="auto">
            <a:xfrm>
              <a:off x="3581400" y="101928"/>
              <a:ext cx="4724400" cy="6634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80" name="Rectangle 28"/>
            <p:cNvSpPr>
              <a:spLocks noChangeArrowheads="1"/>
            </p:cNvSpPr>
            <p:nvPr/>
          </p:nvSpPr>
          <p:spPr bwMode="auto">
            <a:xfrm>
              <a:off x="7315200" y="304800"/>
              <a:ext cx="1066800" cy="1371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2781" name="Rectangle 29"/>
            <p:cNvSpPr>
              <a:spLocks noChangeArrowheads="1"/>
            </p:cNvSpPr>
            <p:nvPr/>
          </p:nvSpPr>
          <p:spPr bwMode="auto">
            <a:xfrm>
              <a:off x="7315200" y="1889370"/>
              <a:ext cx="1066800" cy="7776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2782" name="Rectangle 30"/>
            <p:cNvSpPr>
              <a:spLocks noChangeArrowheads="1"/>
            </p:cNvSpPr>
            <p:nvPr/>
          </p:nvSpPr>
          <p:spPr bwMode="auto">
            <a:xfrm>
              <a:off x="7696200" y="1600200"/>
              <a:ext cx="685800" cy="4122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2783" name="Rectangle 31"/>
            <p:cNvSpPr>
              <a:spLocks noChangeArrowheads="1"/>
            </p:cNvSpPr>
            <p:nvPr/>
          </p:nvSpPr>
          <p:spPr bwMode="auto">
            <a:xfrm>
              <a:off x="8001000" y="4228125"/>
              <a:ext cx="457200" cy="20280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2784" name="Rectangle 32"/>
            <p:cNvSpPr>
              <a:spLocks noChangeArrowheads="1"/>
            </p:cNvSpPr>
            <p:nvPr/>
          </p:nvSpPr>
          <p:spPr bwMode="auto">
            <a:xfrm>
              <a:off x="3505200" y="6172200"/>
              <a:ext cx="838200" cy="371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2785" name="Rectangle 33"/>
            <p:cNvSpPr>
              <a:spLocks noChangeArrowheads="1"/>
            </p:cNvSpPr>
            <p:nvPr/>
          </p:nvSpPr>
          <p:spPr bwMode="auto">
            <a:xfrm>
              <a:off x="3505200" y="4343400"/>
              <a:ext cx="838200" cy="371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2786" name="Rectangle 34"/>
            <p:cNvSpPr>
              <a:spLocks noChangeArrowheads="1"/>
            </p:cNvSpPr>
            <p:nvPr/>
          </p:nvSpPr>
          <p:spPr bwMode="auto">
            <a:xfrm>
              <a:off x="3505200" y="3657600"/>
              <a:ext cx="838200" cy="371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2787" name="Rectangle 35"/>
            <p:cNvSpPr>
              <a:spLocks noChangeArrowheads="1"/>
            </p:cNvSpPr>
            <p:nvPr/>
          </p:nvSpPr>
          <p:spPr bwMode="auto">
            <a:xfrm>
              <a:off x="3505200" y="1889370"/>
              <a:ext cx="1219200" cy="3868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2788" name="Rectangle 36"/>
            <p:cNvSpPr>
              <a:spLocks noChangeArrowheads="1"/>
            </p:cNvSpPr>
            <p:nvPr/>
          </p:nvSpPr>
          <p:spPr bwMode="auto">
            <a:xfrm>
              <a:off x="3581400" y="1447800"/>
              <a:ext cx="533400" cy="3868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32774" name="TextBox 50"/>
          <p:cNvSpPr txBox="1">
            <a:spLocks noChangeArrowheads="1"/>
          </p:cNvSpPr>
          <p:nvPr/>
        </p:nvSpPr>
        <p:spPr bwMode="auto">
          <a:xfrm>
            <a:off x="4758983" y="565348"/>
            <a:ext cx="2664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FF0000"/>
                </a:solidFill>
                <a:latin typeface="Arial Narrow" pitchFamily="34" charset="0"/>
              </a:rPr>
              <a:t>6</a:t>
            </a:r>
          </a:p>
        </p:txBody>
      </p:sp>
      <p:sp>
        <p:nvSpPr>
          <p:cNvPr id="32775" name="TextBox 50"/>
          <p:cNvSpPr txBox="1">
            <a:spLocks noChangeArrowheads="1"/>
          </p:cNvSpPr>
          <p:nvPr/>
        </p:nvSpPr>
        <p:spPr bwMode="auto">
          <a:xfrm>
            <a:off x="6971325" y="5464905"/>
            <a:ext cx="2664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FF0000"/>
                </a:solidFill>
                <a:latin typeface="Arial Narrow" pitchFamily="34" charset="0"/>
              </a:rPr>
              <a:t>6</a:t>
            </a:r>
          </a:p>
        </p:txBody>
      </p:sp>
      <p:sp>
        <p:nvSpPr>
          <p:cNvPr id="32776" name="TextBox 50"/>
          <p:cNvSpPr txBox="1">
            <a:spLocks noChangeArrowheads="1"/>
          </p:cNvSpPr>
          <p:nvPr/>
        </p:nvSpPr>
        <p:spPr bwMode="auto">
          <a:xfrm>
            <a:off x="6629400" y="5756963"/>
            <a:ext cx="2664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FF0000"/>
                </a:solidFill>
                <a:latin typeface="Arial Narrow" pitchFamily="34" charset="0"/>
              </a:rPr>
              <a:t>2</a:t>
            </a:r>
          </a:p>
        </p:txBody>
      </p:sp>
      <p:sp>
        <p:nvSpPr>
          <p:cNvPr id="32777" name="TextBox 50"/>
          <p:cNvSpPr txBox="1">
            <a:spLocks noChangeArrowheads="1"/>
          </p:cNvSpPr>
          <p:nvPr/>
        </p:nvSpPr>
        <p:spPr bwMode="auto">
          <a:xfrm>
            <a:off x="4407907" y="840381"/>
            <a:ext cx="2664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FF0000"/>
                </a:solidFill>
                <a:latin typeface="Arial Narrow" pitchFamily="34" charset="0"/>
              </a:rPr>
              <a:t>2</a:t>
            </a:r>
          </a:p>
        </p:txBody>
      </p:sp>
      <p:sp>
        <p:nvSpPr>
          <p:cNvPr id="32778" name="Oval 62"/>
          <p:cNvSpPr>
            <a:spLocks noChangeArrowheads="1"/>
          </p:cNvSpPr>
          <p:nvPr/>
        </p:nvSpPr>
        <p:spPr bwMode="auto">
          <a:xfrm>
            <a:off x="6346985" y="5920805"/>
            <a:ext cx="366712" cy="365125"/>
          </a:xfrm>
          <a:prstGeom prst="ellipse">
            <a:avLst/>
          </a:prstGeom>
          <a:solidFill>
            <a:srgbClr val="FFFF00">
              <a:alpha val="25000"/>
            </a:srgbClr>
          </a:solidFill>
          <a:ln w="12700" algn="ctr">
            <a:solidFill>
              <a:srgbClr val="00B050"/>
            </a:solidFill>
            <a:round/>
            <a:headEnd/>
            <a:tailEnd/>
          </a:ln>
          <a:ex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2771" name="TextBox 1"/>
          <p:cNvSpPr txBox="1">
            <a:spLocks noChangeArrowheads="1"/>
          </p:cNvSpPr>
          <p:nvPr/>
        </p:nvSpPr>
        <p:spPr bwMode="auto">
          <a:xfrm>
            <a:off x="112713" y="0"/>
            <a:ext cx="5562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(d)GTP Synthesis: [</a:t>
            </a:r>
            <a:r>
              <a:rPr lang="en-US" altLang="en-US" sz="2400" b="1" dirty="0" smtClean="0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1/2] </a:t>
            </a:r>
            <a:r>
              <a:rPr lang="en-US" altLang="en-US" sz="2400" b="1" dirty="0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IMP </a:t>
            </a:r>
            <a:r>
              <a:rPr lang="en-US" altLang="en-US" sz="2400" b="1" dirty="0">
                <a:solidFill>
                  <a:srgbClr val="FF6D0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G</a:t>
            </a:r>
            <a:r>
              <a:rPr lang="en-US" altLang="en-US" sz="2400" b="1" dirty="0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MP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6198" y="1225689"/>
            <a:ext cx="4652555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spcAft>
                <a:spcPts val="0"/>
              </a:spcAft>
              <a:buFontTx/>
              <a:buChar char="-"/>
              <a:defRPr/>
            </a:pP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Guanine (the base of GMP) </a:t>
            </a:r>
            <a:r>
              <a:rPr lang="en-US" sz="18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 differs </a:t>
            </a:r>
          </a:p>
          <a:p>
            <a:pPr marL="171450"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hypoxanthine (the base of IMP) </a:t>
            </a:r>
            <a:r>
              <a:rPr lang="en-US" sz="18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having a </a:t>
            </a:r>
            <a:r>
              <a:rPr lang="en-US" sz="1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2-amino group </a:t>
            </a:r>
            <a:r>
              <a:rPr lang="en-US" sz="18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place of </a:t>
            </a:r>
            <a:r>
              <a:rPr lang="en-US" sz="1800" dirty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</a:t>
            </a:r>
            <a:r>
              <a:rPr lang="en-US" sz="18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2-H</a:t>
            </a:r>
            <a:endParaRPr lang="en-US" sz="18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spcAft>
                <a:spcPts val="0"/>
              </a:spcAft>
              <a:buFontTx/>
              <a:buChar char="-"/>
              <a:defRPr/>
            </a:pPr>
            <a:endParaRPr lang="en-US" sz="1800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spcAft>
                <a:spcPts val="0"/>
              </a:spcAft>
              <a:buFontTx/>
              <a:buChar char="-"/>
              <a:defRPr/>
            </a:pPr>
            <a:r>
              <a:rPr lang="en-US" sz="18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Thus, the conversion of </a:t>
            </a:r>
            <a:r>
              <a:rPr lang="en-US" sz="1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</a:t>
            </a:r>
            <a:r>
              <a:rPr lang="en-US" sz="18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en-US" sz="1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GMP</a:t>
            </a:r>
            <a:r>
              <a:rPr lang="en-US" sz="18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merely involves </a:t>
            </a:r>
            <a:r>
              <a:rPr lang="en-US" sz="1800" dirty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transamination </a:t>
            </a:r>
            <a:r>
              <a:rPr lang="en-US" sz="18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hypoxanthine </a:t>
            </a:r>
            <a:r>
              <a:rPr lang="en-US" sz="1800" dirty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@ C2—a </a:t>
            </a:r>
            <a:r>
              <a:rPr lang="en-US" sz="18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two-step process</a:t>
            </a:r>
          </a:p>
          <a:p>
            <a:pPr marL="171450" indent="-171450">
              <a:spcAft>
                <a:spcPts val="0"/>
              </a:spcAft>
              <a:buFontTx/>
              <a:buChar char="-"/>
              <a:defRPr/>
            </a:pPr>
            <a:endParaRPr lang="en-US" sz="1800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spcAft>
                <a:spcPts val="0"/>
              </a:spcAft>
              <a:buFontTx/>
              <a:buChar char="-"/>
              <a:defRPr/>
            </a:pP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first step</a:t>
            </a:r>
            <a:r>
              <a:rPr lang="en-US" sz="18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</a:t>
            </a:r>
            <a:r>
              <a:rPr lang="en-US" sz="18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oxidized to </a:t>
            </a:r>
            <a:r>
              <a:rPr lang="en-US" sz="1800" dirty="0" err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xanthosine</a:t>
            </a:r>
            <a:r>
              <a:rPr lang="en-US" sz="18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monophosphate (XMP</a:t>
            </a:r>
            <a:r>
              <a:rPr lang="en-US" sz="18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1800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harboring a </a:t>
            </a:r>
            <a:r>
              <a:rPr lang="en-US" sz="1800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keto</a:t>
            </a:r>
            <a:r>
              <a:rPr lang="en-US" sz="18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group @ C2</a:t>
            </a:r>
          </a:p>
          <a:p>
            <a:pPr marL="171450" indent="-171450">
              <a:spcAft>
                <a:spcPts val="0"/>
              </a:spcAft>
              <a:buFontTx/>
              <a:buChar char="-"/>
              <a:defRPr/>
            </a:pPr>
            <a:endParaRPr lang="en-US" sz="1800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spcAft>
                <a:spcPts val="0"/>
              </a:spcAft>
              <a:buFontTx/>
              <a:buChar char="-"/>
              <a:defRPr/>
            </a:pP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subsequent step</a:t>
            </a:r>
            <a:r>
              <a:rPr lang="en-US" sz="18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XMP</a:t>
            </a:r>
            <a:r>
              <a:rPr lang="en-US" sz="18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lang="en-US" sz="1800" dirty="0" err="1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transaminated</a:t>
            </a:r>
            <a:r>
              <a:rPr lang="en-US" sz="1800" dirty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@ C2 </a:t>
            </a:r>
            <a:r>
              <a:rPr lang="en-US" sz="18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via the transfer of </a:t>
            </a:r>
            <a:r>
              <a:rPr lang="en-US" sz="1800" dirty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1800" dirty="0" smtClean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-</a:t>
            </a:r>
            <a:r>
              <a:rPr lang="en-US" sz="1800" dirty="0" smtClean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amino </a:t>
            </a:r>
            <a:r>
              <a:rPr lang="en-US" sz="18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group </a:t>
            </a:r>
            <a:r>
              <a:rPr lang="en-US" sz="1800" dirty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en-US" sz="18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glutamine</a:t>
            </a:r>
            <a:r>
              <a:rPr lang="en-US" sz="1800" dirty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—in </a:t>
            </a:r>
            <a:r>
              <a:rPr lang="en-US" sz="18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reaction powered by ATP hydrolysis—to generate GMP</a:t>
            </a:r>
          </a:p>
          <a:p>
            <a:pPr marL="171450" indent="-171450">
              <a:spcAft>
                <a:spcPts val="0"/>
              </a:spcAft>
              <a:buFontTx/>
              <a:buChar char="-"/>
              <a:defRPr/>
            </a:pPr>
            <a:endParaRPr lang="en-US" sz="1800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spcAft>
                <a:spcPts val="0"/>
              </a:spcAft>
              <a:buFontTx/>
              <a:buChar char="-"/>
              <a:defRPr/>
            </a:pPr>
            <a:r>
              <a:rPr lang="en-US" sz="18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is GMP converted to corresponding (d)GTP for subsequent incorporation into nucleic acids?!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 flipH="1">
            <a:off x="4473107" y="1064373"/>
            <a:ext cx="157675" cy="10183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50"/>
          <p:cNvSpPr txBox="1">
            <a:spLocks noChangeArrowheads="1"/>
          </p:cNvSpPr>
          <p:nvPr/>
        </p:nvSpPr>
        <p:spPr bwMode="auto">
          <a:xfrm>
            <a:off x="4258491" y="1016727"/>
            <a:ext cx="2904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latin typeface="Arial Narrow" pitchFamily="34" charset="0"/>
              </a:rPr>
              <a:t>H</a:t>
            </a:r>
          </a:p>
        </p:txBody>
      </p:sp>
      <p:sp>
        <p:nvSpPr>
          <p:cNvPr id="24" name="Oval 62"/>
          <p:cNvSpPr>
            <a:spLocks noChangeArrowheads="1"/>
          </p:cNvSpPr>
          <p:nvPr/>
        </p:nvSpPr>
        <p:spPr bwMode="auto">
          <a:xfrm>
            <a:off x="4229725" y="983013"/>
            <a:ext cx="366712" cy="365125"/>
          </a:xfrm>
          <a:prstGeom prst="ellipse">
            <a:avLst/>
          </a:prstGeom>
          <a:solidFill>
            <a:srgbClr val="FFFF00">
              <a:alpha val="25000"/>
            </a:srgbClr>
          </a:solidFill>
          <a:ln w="12700" algn="ctr">
            <a:solidFill>
              <a:srgbClr val="00B050"/>
            </a:solidFill>
            <a:round/>
            <a:headEnd/>
            <a:tailEnd/>
          </a:ln>
          <a:ex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5" name="Rounded Rectangle 24"/>
          <p:cNvSpPr/>
          <p:nvPr/>
        </p:nvSpPr>
        <p:spPr bwMode="auto">
          <a:xfrm>
            <a:off x="5943599" y="4082145"/>
            <a:ext cx="2936045" cy="228600"/>
          </a:xfrm>
          <a:prstGeom prst="roundRect">
            <a:avLst/>
          </a:prstGeom>
          <a:solidFill>
            <a:srgbClr val="FFFF00">
              <a:alpha val="2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4892193" y="1568281"/>
            <a:ext cx="666611" cy="228600"/>
          </a:xfrm>
          <a:prstGeom prst="roundRect">
            <a:avLst/>
          </a:prstGeom>
          <a:solidFill>
            <a:srgbClr val="FFFF00">
              <a:alpha val="2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7104535" y="6503547"/>
            <a:ext cx="666611" cy="228600"/>
          </a:xfrm>
          <a:prstGeom prst="roundRect">
            <a:avLst/>
          </a:prstGeom>
          <a:solidFill>
            <a:srgbClr val="FFFF00">
              <a:alpha val="2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5377292" y="4398744"/>
            <a:ext cx="794908" cy="228600"/>
          </a:xfrm>
          <a:prstGeom prst="roundRect">
            <a:avLst/>
          </a:prstGeom>
          <a:solidFill>
            <a:srgbClr val="FFFF00">
              <a:alpha val="2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8" grpId="0" animBg="1"/>
      <p:bldP spid="24" grpId="0" animBg="1"/>
      <p:bldP spid="25" grpId="0" animBg="1"/>
      <p:bldP spid="27" grpId="0" animBg="1"/>
      <p:bldP spid="28" grpId="0" animBg="1"/>
      <p:bldP spid="2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122"/>
          <p:cNvGrpSpPr>
            <a:grpSpLocks/>
          </p:cNvGrpSpPr>
          <p:nvPr/>
        </p:nvGrpSpPr>
        <p:grpSpPr bwMode="auto">
          <a:xfrm>
            <a:off x="1371600" y="4935538"/>
            <a:ext cx="7269163" cy="1693862"/>
            <a:chOff x="990600" y="4335585"/>
            <a:chExt cx="7269436" cy="1693995"/>
          </a:xfrm>
        </p:grpSpPr>
        <p:grpSp>
          <p:nvGrpSpPr>
            <p:cNvPr id="33850" name="Group 123"/>
            <p:cNvGrpSpPr>
              <a:grpSpLocks/>
            </p:cNvGrpSpPr>
            <p:nvPr/>
          </p:nvGrpSpPr>
          <p:grpSpPr bwMode="auto">
            <a:xfrm>
              <a:off x="990600" y="4335585"/>
              <a:ext cx="2323029" cy="1608256"/>
              <a:chOff x="1057028" y="2049585"/>
              <a:chExt cx="2323029" cy="1608256"/>
            </a:xfrm>
          </p:grpSpPr>
          <p:pic>
            <p:nvPicPr>
              <p:cNvPr id="33867" name="Picture 2" descr="voet4_fig_23_0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35" r="61990" b="28511"/>
              <a:stretch>
                <a:fillRect/>
              </a:stretch>
            </p:blipFill>
            <p:spPr bwMode="auto">
              <a:xfrm>
                <a:off x="1161288" y="2049585"/>
                <a:ext cx="2159574" cy="1555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868" name="Rectangle 141"/>
              <p:cNvSpPr>
                <a:spLocks noChangeArrowheads="1"/>
              </p:cNvSpPr>
              <p:nvPr/>
            </p:nvSpPr>
            <p:spPr bwMode="auto">
              <a:xfrm>
                <a:off x="2556206" y="2071080"/>
                <a:ext cx="752229" cy="8167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grpSp>
            <p:nvGrpSpPr>
              <p:cNvPr id="33869" name="Group 142"/>
              <p:cNvGrpSpPr>
                <a:grpSpLocks/>
              </p:cNvGrpSpPr>
              <p:nvPr/>
            </p:nvGrpSpPr>
            <p:grpSpPr bwMode="auto">
              <a:xfrm>
                <a:off x="2690445" y="2604607"/>
                <a:ext cx="689612" cy="276999"/>
                <a:chOff x="2682054" y="859822"/>
                <a:chExt cx="689612" cy="276999"/>
              </a:xfrm>
            </p:grpSpPr>
            <p:sp>
              <p:nvSpPr>
                <p:cNvPr id="33874" name="Rounded Rectangle 147"/>
                <p:cNvSpPr>
                  <a:spLocks noChangeArrowheads="1"/>
                </p:cNvSpPr>
                <p:nvPr/>
              </p:nvSpPr>
              <p:spPr bwMode="auto">
                <a:xfrm>
                  <a:off x="2709989" y="861645"/>
                  <a:ext cx="640080" cy="274320"/>
                </a:xfrm>
                <a:prstGeom prst="roundRect">
                  <a:avLst>
                    <a:gd name="adj" fmla="val 16667"/>
                  </a:avLst>
                </a:prstGeom>
                <a:noFill/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33875" name="TextBox 148"/>
                <p:cNvSpPr txBox="1">
                  <a:spLocks noChangeArrowheads="1"/>
                </p:cNvSpPr>
                <p:nvPr/>
              </p:nvSpPr>
              <p:spPr bwMode="auto">
                <a:xfrm>
                  <a:off x="2682054" y="859822"/>
                  <a:ext cx="689612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200" b="1">
                      <a:latin typeface="Arial Narrow" pitchFamily="34" charset="0"/>
                    </a:rPr>
                    <a:t>Guanine</a:t>
                  </a:r>
                </a:p>
              </p:txBody>
            </p:sp>
          </p:grpSp>
          <p:grpSp>
            <p:nvGrpSpPr>
              <p:cNvPr id="33870" name="Group 143"/>
              <p:cNvGrpSpPr>
                <a:grpSpLocks/>
              </p:cNvGrpSpPr>
              <p:nvPr/>
            </p:nvGrpSpPr>
            <p:grpSpPr bwMode="auto">
              <a:xfrm>
                <a:off x="2712516" y="3411620"/>
                <a:ext cx="412292" cy="246221"/>
                <a:chOff x="2711940" y="2047594"/>
                <a:chExt cx="412292" cy="246221"/>
              </a:xfrm>
            </p:grpSpPr>
            <p:sp>
              <p:nvSpPr>
                <p:cNvPr id="33872" name="Oval 145"/>
                <p:cNvSpPr>
                  <a:spLocks noChangeArrowheads="1"/>
                </p:cNvSpPr>
                <p:nvPr/>
              </p:nvSpPr>
              <p:spPr bwMode="auto">
                <a:xfrm>
                  <a:off x="2796355" y="2057400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33873" name="TextBox 146"/>
                <p:cNvSpPr txBox="1">
                  <a:spLocks noChangeArrowheads="1"/>
                </p:cNvSpPr>
                <p:nvPr/>
              </p:nvSpPr>
              <p:spPr bwMode="auto">
                <a:xfrm>
                  <a:off x="2711940" y="2047594"/>
                  <a:ext cx="412292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000" b="1">
                      <a:solidFill>
                        <a:schemeClr val="bg1"/>
                      </a:solidFill>
                      <a:latin typeface="Arial Narrow" pitchFamily="34" charset="0"/>
                    </a:rPr>
                    <a:t>(O)H</a:t>
                  </a:r>
                </a:p>
              </p:txBody>
            </p:sp>
          </p:grpSp>
          <p:sp>
            <p:nvSpPr>
              <p:cNvPr id="33871" name="TextBox 144"/>
              <p:cNvSpPr txBox="1">
                <a:spLocks noChangeArrowheads="1"/>
              </p:cNvSpPr>
              <p:nvPr/>
            </p:nvSpPr>
            <p:spPr bwMode="auto">
              <a:xfrm>
                <a:off x="1057028" y="2733822"/>
                <a:ext cx="255198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 b="1">
                    <a:latin typeface="Arial" pitchFamily="34" charset="0"/>
                    <a:cs typeface="Arial" pitchFamily="34" charset="0"/>
                    <a:sym typeface="Symbol" pitchFamily="18" charset="2"/>
                  </a:rPr>
                  <a:t>_</a:t>
                </a:r>
              </a:p>
            </p:txBody>
          </p:sp>
        </p:grpSp>
        <p:grpSp>
          <p:nvGrpSpPr>
            <p:cNvPr id="33851" name="Group 124"/>
            <p:cNvGrpSpPr>
              <a:grpSpLocks/>
            </p:cNvGrpSpPr>
            <p:nvPr/>
          </p:nvGrpSpPr>
          <p:grpSpPr bwMode="auto">
            <a:xfrm>
              <a:off x="5489579" y="4380540"/>
              <a:ext cx="2770457" cy="1600441"/>
              <a:chOff x="601209" y="304800"/>
              <a:chExt cx="2770457" cy="1600441"/>
            </a:xfrm>
          </p:grpSpPr>
          <p:pic>
            <p:nvPicPr>
              <p:cNvPr id="33859" name="Picture 2" descr="voet4_fig_23_0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2164" b="28511"/>
              <a:stretch>
                <a:fillRect/>
              </a:stretch>
            </p:blipFill>
            <p:spPr bwMode="auto">
              <a:xfrm>
                <a:off x="601209" y="304800"/>
                <a:ext cx="2698836" cy="1555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860" name="Rectangle 133"/>
              <p:cNvSpPr>
                <a:spLocks noChangeArrowheads="1"/>
              </p:cNvSpPr>
              <p:nvPr/>
            </p:nvSpPr>
            <p:spPr bwMode="auto">
              <a:xfrm>
                <a:off x="2547815" y="326295"/>
                <a:ext cx="752229" cy="8167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grpSp>
            <p:nvGrpSpPr>
              <p:cNvPr id="33861" name="Group 134"/>
              <p:cNvGrpSpPr>
                <a:grpSpLocks/>
              </p:cNvGrpSpPr>
              <p:nvPr/>
            </p:nvGrpSpPr>
            <p:grpSpPr bwMode="auto">
              <a:xfrm>
                <a:off x="2682054" y="859822"/>
                <a:ext cx="689612" cy="276999"/>
                <a:chOff x="2682054" y="859822"/>
                <a:chExt cx="689612" cy="276999"/>
              </a:xfrm>
            </p:grpSpPr>
            <p:sp>
              <p:nvSpPr>
                <p:cNvPr id="33865" name="Rounded Rectangle 138"/>
                <p:cNvSpPr>
                  <a:spLocks noChangeArrowheads="1"/>
                </p:cNvSpPr>
                <p:nvPr/>
              </p:nvSpPr>
              <p:spPr bwMode="auto">
                <a:xfrm>
                  <a:off x="2709989" y="861645"/>
                  <a:ext cx="640080" cy="274320"/>
                </a:xfrm>
                <a:prstGeom prst="roundRect">
                  <a:avLst>
                    <a:gd name="adj" fmla="val 16667"/>
                  </a:avLst>
                </a:prstGeom>
                <a:noFill/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33866" name="TextBox 139"/>
                <p:cNvSpPr txBox="1">
                  <a:spLocks noChangeArrowheads="1"/>
                </p:cNvSpPr>
                <p:nvPr/>
              </p:nvSpPr>
              <p:spPr bwMode="auto">
                <a:xfrm>
                  <a:off x="2682054" y="859822"/>
                  <a:ext cx="689612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200" b="1">
                      <a:latin typeface="Arial Narrow" pitchFamily="34" charset="0"/>
                    </a:rPr>
                    <a:t>Guanine</a:t>
                  </a:r>
                </a:p>
              </p:txBody>
            </p:sp>
          </p:grpSp>
          <p:grpSp>
            <p:nvGrpSpPr>
              <p:cNvPr id="33862" name="Group 135"/>
              <p:cNvGrpSpPr>
                <a:grpSpLocks/>
              </p:cNvGrpSpPr>
              <p:nvPr/>
            </p:nvGrpSpPr>
            <p:grpSpPr bwMode="auto">
              <a:xfrm>
                <a:off x="2704125" y="1659020"/>
                <a:ext cx="412292" cy="246221"/>
                <a:chOff x="2711940" y="2039779"/>
                <a:chExt cx="412292" cy="246221"/>
              </a:xfrm>
            </p:grpSpPr>
            <p:sp>
              <p:nvSpPr>
                <p:cNvPr id="33863" name="Oval 136"/>
                <p:cNvSpPr>
                  <a:spLocks noChangeArrowheads="1"/>
                </p:cNvSpPr>
                <p:nvPr/>
              </p:nvSpPr>
              <p:spPr bwMode="auto">
                <a:xfrm>
                  <a:off x="2796355" y="2057400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33864" name="TextBox 137"/>
                <p:cNvSpPr txBox="1">
                  <a:spLocks noChangeArrowheads="1"/>
                </p:cNvSpPr>
                <p:nvPr/>
              </p:nvSpPr>
              <p:spPr bwMode="auto">
                <a:xfrm>
                  <a:off x="2711940" y="2039779"/>
                  <a:ext cx="412292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000" b="1">
                      <a:solidFill>
                        <a:schemeClr val="bg1"/>
                      </a:solidFill>
                      <a:latin typeface="Arial Narrow" pitchFamily="34" charset="0"/>
                    </a:rPr>
                    <a:t>(O)H</a:t>
                  </a:r>
                </a:p>
              </p:txBody>
            </p:sp>
          </p:grpSp>
        </p:grpSp>
        <p:pic>
          <p:nvPicPr>
            <p:cNvPr id="33852" name="Picture 12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21" t="14359" r="7591" b="12820"/>
            <a:stretch>
              <a:fillRect/>
            </a:stretch>
          </p:blipFill>
          <p:spPr bwMode="auto">
            <a:xfrm>
              <a:off x="3352800" y="5304172"/>
              <a:ext cx="1977181" cy="311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7" name="Arc 126"/>
            <p:cNvSpPr/>
            <p:nvPr/>
          </p:nvSpPr>
          <p:spPr bwMode="auto">
            <a:xfrm>
              <a:off x="3852970" y="4724553"/>
              <a:ext cx="582634" cy="677916"/>
            </a:xfrm>
            <a:prstGeom prst="arc">
              <a:avLst>
                <a:gd name="adj1" fmla="val 20831831"/>
                <a:gd name="adj2" fmla="val 10966269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triangle" w="med" len="lg"/>
              <a:tailEnd type="none" w="med" len="lg"/>
            </a:ln>
            <a:effectLst/>
            <a:extLst/>
          </p:spPr>
          <p:txBody>
            <a:bodyPr/>
            <a:lstStyle/>
            <a:p>
              <a:pPr eaLnBrk="0" hangingPunct="0">
                <a:defRPr/>
              </a:pPr>
              <a:endParaRPr lang="en-US" b="1" dirty="0">
                <a:latin typeface="Times" charset="0"/>
              </a:endParaRPr>
            </a:p>
          </p:txBody>
        </p:sp>
        <p:sp>
          <p:nvSpPr>
            <p:cNvPr id="33854" name="TextBox 127"/>
            <p:cNvSpPr txBox="1">
              <a:spLocks noChangeArrowheads="1"/>
            </p:cNvSpPr>
            <p:nvPr/>
          </p:nvSpPr>
          <p:spPr bwMode="auto">
            <a:xfrm>
              <a:off x="3605879" y="4767386"/>
              <a:ext cx="521317" cy="338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solidFill>
                    <a:srgbClr val="009900"/>
                  </a:solidFill>
                  <a:latin typeface="Arial Narrow" pitchFamily="34" charset="0"/>
                  <a:cs typeface="Arial" pitchFamily="34" charset="0"/>
                </a:rPr>
                <a:t>N</a:t>
              </a:r>
              <a:r>
                <a:rPr lang="en-US" altLang="en-US" sz="1600" dirty="0" smtClean="0">
                  <a:solidFill>
                    <a:srgbClr val="009900"/>
                  </a:solidFill>
                  <a:latin typeface="Arial Narrow" pitchFamily="34" charset="0"/>
                  <a:cs typeface="Arial" pitchFamily="34" charset="0"/>
                </a:rPr>
                <a:t>TP</a:t>
              </a:r>
              <a:endParaRPr lang="en-US" altLang="en-US" sz="1600" dirty="0">
                <a:solidFill>
                  <a:srgbClr val="0099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3855" name="TextBox 128"/>
            <p:cNvSpPr txBox="1">
              <a:spLocks noChangeArrowheads="1"/>
            </p:cNvSpPr>
            <p:nvPr/>
          </p:nvSpPr>
          <p:spPr bwMode="auto">
            <a:xfrm>
              <a:off x="4191970" y="4724400"/>
              <a:ext cx="540553" cy="338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solidFill>
                    <a:srgbClr val="009900"/>
                  </a:solidFill>
                  <a:latin typeface="Arial Narrow" pitchFamily="34" charset="0"/>
                  <a:cs typeface="Arial" pitchFamily="34" charset="0"/>
                </a:rPr>
                <a:t>N</a:t>
              </a:r>
              <a:r>
                <a:rPr lang="en-US" altLang="en-US" sz="1600" dirty="0" smtClean="0">
                  <a:solidFill>
                    <a:srgbClr val="009900"/>
                  </a:solidFill>
                  <a:latin typeface="Arial Narrow" pitchFamily="34" charset="0"/>
                  <a:cs typeface="Arial" pitchFamily="34" charset="0"/>
                </a:rPr>
                <a:t>DP</a:t>
              </a:r>
              <a:endParaRPr lang="en-US" altLang="en-US" sz="1600" dirty="0">
                <a:solidFill>
                  <a:srgbClr val="0099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3856" name="Oval 129"/>
            <p:cNvSpPr>
              <a:spLocks noChangeArrowheads="1"/>
            </p:cNvSpPr>
            <p:nvPr/>
          </p:nvSpPr>
          <p:spPr bwMode="auto">
            <a:xfrm>
              <a:off x="5523525" y="4987153"/>
              <a:ext cx="502920" cy="731520"/>
            </a:xfrm>
            <a:prstGeom prst="ellipse">
              <a:avLst/>
            </a:prstGeom>
            <a:solidFill>
              <a:srgbClr val="0099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3857" name="TextBox 130"/>
            <p:cNvSpPr txBox="1">
              <a:spLocks noChangeArrowheads="1"/>
            </p:cNvSpPr>
            <p:nvPr/>
          </p:nvSpPr>
          <p:spPr bwMode="auto">
            <a:xfrm>
              <a:off x="1457572" y="5691026"/>
              <a:ext cx="76495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latin typeface="Arial Narrow" pitchFamily="34" charset="0"/>
                  <a:cs typeface="Arial" pitchFamily="34" charset="0"/>
                </a:rPr>
                <a:t>(d)GDP</a:t>
              </a:r>
            </a:p>
          </p:txBody>
        </p:sp>
        <p:sp>
          <p:nvSpPr>
            <p:cNvPr id="33858" name="TextBox 131"/>
            <p:cNvSpPr txBox="1">
              <a:spLocks noChangeArrowheads="1"/>
            </p:cNvSpPr>
            <p:nvPr/>
          </p:nvSpPr>
          <p:spPr bwMode="auto">
            <a:xfrm>
              <a:off x="6172200" y="5691026"/>
              <a:ext cx="74571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latin typeface="Arial Narrow" pitchFamily="34" charset="0"/>
                  <a:cs typeface="Arial" pitchFamily="34" charset="0"/>
                </a:rPr>
                <a:t>(d)GTP</a:t>
              </a:r>
            </a:p>
          </p:txBody>
        </p:sp>
      </p:grpSp>
      <p:grpSp>
        <p:nvGrpSpPr>
          <p:cNvPr id="33795" name="Group 97"/>
          <p:cNvGrpSpPr>
            <a:grpSpLocks/>
          </p:cNvGrpSpPr>
          <p:nvPr/>
        </p:nvGrpSpPr>
        <p:grpSpPr bwMode="auto">
          <a:xfrm>
            <a:off x="1743075" y="2573338"/>
            <a:ext cx="6950075" cy="1770062"/>
            <a:chOff x="838200" y="2201985"/>
            <a:chExt cx="6950384" cy="1769718"/>
          </a:xfrm>
        </p:grpSpPr>
        <p:grpSp>
          <p:nvGrpSpPr>
            <p:cNvPr id="33826" name="Group 98"/>
            <p:cNvGrpSpPr>
              <a:grpSpLocks/>
            </p:cNvGrpSpPr>
            <p:nvPr/>
          </p:nvGrpSpPr>
          <p:grpSpPr bwMode="auto">
            <a:xfrm>
              <a:off x="838200" y="2209800"/>
              <a:ext cx="2323029" cy="1608015"/>
              <a:chOff x="1057028" y="2049585"/>
              <a:chExt cx="2323029" cy="1608015"/>
            </a:xfrm>
          </p:grpSpPr>
          <p:pic>
            <p:nvPicPr>
              <p:cNvPr id="33841" name="Picture 2" descr="voet4_fig_23_0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35" r="61990" b="28511"/>
              <a:stretch>
                <a:fillRect/>
              </a:stretch>
            </p:blipFill>
            <p:spPr bwMode="auto">
              <a:xfrm>
                <a:off x="1161288" y="2049585"/>
                <a:ext cx="2159574" cy="1555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842" name="Rectangle 114"/>
              <p:cNvSpPr>
                <a:spLocks noChangeArrowheads="1"/>
              </p:cNvSpPr>
              <p:nvPr/>
            </p:nvSpPr>
            <p:spPr bwMode="auto">
              <a:xfrm>
                <a:off x="2556206" y="2071080"/>
                <a:ext cx="752229" cy="8167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grpSp>
            <p:nvGrpSpPr>
              <p:cNvPr id="33843" name="Group 115"/>
              <p:cNvGrpSpPr>
                <a:grpSpLocks/>
              </p:cNvGrpSpPr>
              <p:nvPr/>
            </p:nvGrpSpPr>
            <p:grpSpPr bwMode="auto">
              <a:xfrm>
                <a:off x="2690445" y="2604607"/>
                <a:ext cx="689612" cy="276999"/>
                <a:chOff x="2682054" y="859822"/>
                <a:chExt cx="689612" cy="276999"/>
              </a:xfrm>
            </p:grpSpPr>
            <p:sp>
              <p:nvSpPr>
                <p:cNvPr id="33848" name="Rounded Rectangle 120"/>
                <p:cNvSpPr>
                  <a:spLocks noChangeArrowheads="1"/>
                </p:cNvSpPr>
                <p:nvPr/>
              </p:nvSpPr>
              <p:spPr bwMode="auto">
                <a:xfrm>
                  <a:off x="2709989" y="861645"/>
                  <a:ext cx="640080" cy="274320"/>
                </a:xfrm>
                <a:prstGeom prst="roundRect">
                  <a:avLst>
                    <a:gd name="adj" fmla="val 16667"/>
                  </a:avLst>
                </a:prstGeom>
                <a:noFill/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33849" name="TextBox 121"/>
                <p:cNvSpPr txBox="1">
                  <a:spLocks noChangeArrowheads="1"/>
                </p:cNvSpPr>
                <p:nvPr/>
              </p:nvSpPr>
              <p:spPr bwMode="auto">
                <a:xfrm>
                  <a:off x="2682054" y="859822"/>
                  <a:ext cx="689612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200" b="1">
                      <a:latin typeface="Arial Narrow" pitchFamily="34" charset="0"/>
                    </a:rPr>
                    <a:t>Guanine</a:t>
                  </a:r>
                </a:p>
              </p:txBody>
            </p:sp>
          </p:grpSp>
          <p:grpSp>
            <p:nvGrpSpPr>
              <p:cNvPr id="33844" name="Group 116"/>
              <p:cNvGrpSpPr>
                <a:grpSpLocks/>
              </p:cNvGrpSpPr>
              <p:nvPr/>
            </p:nvGrpSpPr>
            <p:grpSpPr bwMode="auto">
              <a:xfrm>
                <a:off x="2720331" y="3395990"/>
                <a:ext cx="357790" cy="261610"/>
                <a:chOff x="2719755" y="2031964"/>
                <a:chExt cx="357790" cy="261610"/>
              </a:xfrm>
            </p:grpSpPr>
            <p:sp>
              <p:nvSpPr>
                <p:cNvPr id="33846" name="Oval 118"/>
                <p:cNvSpPr>
                  <a:spLocks noChangeArrowheads="1"/>
                </p:cNvSpPr>
                <p:nvPr/>
              </p:nvSpPr>
              <p:spPr bwMode="auto">
                <a:xfrm>
                  <a:off x="2796355" y="2057400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33847" name="TextBox 119"/>
                <p:cNvSpPr txBox="1">
                  <a:spLocks noChangeArrowheads="1"/>
                </p:cNvSpPr>
                <p:nvPr/>
              </p:nvSpPr>
              <p:spPr bwMode="auto">
                <a:xfrm>
                  <a:off x="2719755" y="2031964"/>
                  <a:ext cx="357790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100" b="1">
                      <a:solidFill>
                        <a:schemeClr val="bg1"/>
                      </a:solidFill>
                      <a:latin typeface="Arial Narrow" pitchFamily="34" charset="0"/>
                    </a:rPr>
                    <a:t>OH</a:t>
                  </a:r>
                </a:p>
              </p:txBody>
            </p:sp>
          </p:grpSp>
          <p:sp>
            <p:nvSpPr>
              <p:cNvPr id="33845" name="TextBox 117"/>
              <p:cNvSpPr txBox="1">
                <a:spLocks noChangeArrowheads="1"/>
              </p:cNvSpPr>
              <p:nvPr/>
            </p:nvSpPr>
            <p:spPr bwMode="auto">
              <a:xfrm>
                <a:off x="1057028" y="2733822"/>
                <a:ext cx="255198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 b="1">
                    <a:latin typeface="Arial" pitchFamily="34" charset="0"/>
                    <a:cs typeface="Arial" pitchFamily="34" charset="0"/>
                    <a:sym typeface="Symbol" pitchFamily="18" charset="2"/>
                  </a:rPr>
                  <a:t>_</a:t>
                </a:r>
              </a:p>
            </p:txBody>
          </p:sp>
        </p:grpSp>
        <p:grpSp>
          <p:nvGrpSpPr>
            <p:cNvPr id="33827" name="Group 99"/>
            <p:cNvGrpSpPr>
              <a:grpSpLocks/>
            </p:cNvGrpSpPr>
            <p:nvPr/>
          </p:nvGrpSpPr>
          <p:grpSpPr bwMode="auto">
            <a:xfrm>
              <a:off x="5465555" y="2201985"/>
              <a:ext cx="2323029" cy="1615830"/>
              <a:chOff x="1057028" y="2049585"/>
              <a:chExt cx="2323029" cy="1615830"/>
            </a:xfrm>
          </p:grpSpPr>
          <p:pic>
            <p:nvPicPr>
              <p:cNvPr id="33832" name="Picture 2" descr="voet4_fig_23_0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35" r="61990" b="28511"/>
              <a:stretch>
                <a:fillRect/>
              </a:stretch>
            </p:blipFill>
            <p:spPr bwMode="auto">
              <a:xfrm>
                <a:off x="1161288" y="2049585"/>
                <a:ext cx="2159574" cy="1555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833" name="Rectangle 105"/>
              <p:cNvSpPr>
                <a:spLocks noChangeArrowheads="1"/>
              </p:cNvSpPr>
              <p:nvPr/>
            </p:nvSpPr>
            <p:spPr bwMode="auto">
              <a:xfrm>
                <a:off x="2556206" y="2071080"/>
                <a:ext cx="752229" cy="8167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grpSp>
            <p:nvGrpSpPr>
              <p:cNvPr id="33834" name="Group 106"/>
              <p:cNvGrpSpPr>
                <a:grpSpLocks/>
              </p:cNvGrpSpPr>
              <p:nvPr/>
            </p:nvGrpSpPr>
            <p:grpSpPr bwMode="auto">
              <a:xfrm>
                <a:off x="2690445" y="2604607"/>
                <a:ext cx="689612" cy="276999"/>
                <a:chOff x="2682054" y="859822"/>
                <a:chExt cx="689612" cy="276999"/>
              </a:xfrm>
            </p:grpSpPr>
            <p:sp>
              <p:nvSpPr>
                <p:cNvPr id="33839" name="Rounded Rectangle 111"/>
                <p:cNvSpPr>
                  <a:spLocks noChangeArrowheads="1"/>
                </p:cNvSpPr>
                <p:nvPr/>
              </p:nvSpPr>
              <p:spPr bwMode="auto">
                <a:xfrm>
                  <a:off x="2709989" y="861645"/>
                  <a:ext cx="640080" cy="274320"/>
                </a:xfrm>
                <a:prstGeom prst="roundRect">
                  <a:avLst>
                    <a:gd name="adj" fmla="val 16667"/>
                  </a:avLst>
                </a:prstGeom>
                <a:noFill/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33840" name="TextBox 112"/>
                <p:cNvSpPr txBox="1">
                  <a:spLocks noChangeArrowheads="1"/>
                </p:cNvSpPr>
                <p:nvPr/>
              </p:nvSpPr>
              <p:spPr bwMode="auto">
                <a:xfrm>
                  <a:off x="2682054" y="859822"/>
                  <a:ext cx="689612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200" b="1">
                      <a:latin typeface="Arial Narrow" pitchFamily="34" charset="0"/>
                    </a:rPr>
                    <a:t>Guanine</a:t>
                  </a:r>
                </a:p>
              </p:txBody>
            </p:sp>
          </p:grpSp>
          <p:grpSp>
            <p:nvGrpSpPr>
              <p:cNvPr id="33835" name="Group 107"/>
              <p:cNvGrpSpPr>
                <a:grpSpLocks/>
              </p:cNvGrpSpPr>
              <p:nvPr/>
            </p:nvGrpSpPr>
            <p:grpSpPr bwMode="auto">
              <a:xfrm>
                <a:off x="2777378" y="3403805"/>
                <a:ext cx="268022" cy="261610"/>
                <a:chOff x="2776802" y="2039779"/>
                <a:chExt cx="268022" cy="261610"/>
              </a:xfrm>
            </p:grpSpPr>
            <p:sp>
              <p:nvSpPr>
                <p:cNvPr id="33837" name="Oval 109"/>
                <p:cNvSpPr>
                  <a:spLocks noChangeArrowheads="1"/>
                </p:cNvSpPr>
                <p:nvPr/>
              </p:nvSpPr>
              <p:spPr bwMode="auto">
                <a:xfrm>
                  <a:off x="2796355" y="2057400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33838" name="TextBox 110"/>
                <p:cNvSpPr txBox="1">
                  <a:spLocks noChangeArrowheads="1"/>
                </p:cNvSpPr>
                <p:nvPr/>
              </p:nvSpPr>
              <p:spPr bwMode="auto">
                <a:xfrm>
                  <a:off x="2776802" y="2039779"/>
                  <a:ext cx="268022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100" b="1">
                      <a:solidFill>
                        <a:schemeClr val="bg1"/>
                      </a:solidFill>
                      <a:latin typeface="Arial Narrow" pitchFamily="34" charset="0"/>
                    </a:rPr>
                    <a:t>H</a:t>
                  </a:r>
                </a:p>
              </p:txBody>
            </p:sp>
          </p:grpSp>
          <p:sp>
            <p:nvSpPr>
              <p:cNvPr id="33836" name="TextBox 108"/>
              <p:cNvSpPr txBox="1">
                <a:spLocks noChangeArrowheads="1"/>
              </p:cNvSpPr>
              <p:nvPr/>
            </p:nvSpPr>
            <p:spPr bwMode="auto">
              <a:xfrm>
                <a:off x="1057028" y="2733822"/>
                <a:ext cx="255198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 b="1">
                    <a:latin typeface="Arial" pitchFamily="34" charset="0"/>
                    <a:cs typeface="Arial" pitchFamily="34" charset="0"/>
                    <a:sym typeface="Symbol" pitchFamily="18" charset="2"/>
                  </a:rPr>
                  <a:t>_</a:t>
                </a:r>
              </a:p>
            </p:txBody>
          </p:sp>
        </p:grpSp>
        <p:sp>
          <p:nvSpPr>
            <p:cNvPr id="33828" name="TextBox 100"/>
            <p:cNvSpPr txBox="1">
              <a:spLocks noChangeArrowheads="1"/>
            </p:cNvSpPr>
            <p:nvPr/>
          </p:nvSpPr>
          <p:spPr bwMode="auto">
            <a:xfrm>
              <a:off x="1371600" y="3633149"/>
              <a:ext cx="55015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latin typeface="Arial Narrow" pitchFamily="34" charset="0"/>
                  <a:cs typeface="Arial" pitchFamily="34" charset="0"/>
                </a:rPr>
                <a:t>GDP</a:t>
              </a:r>
            </a:p>
          </p:txBody>
        </p:sp>
        <p:sp>
          <p:nvSpPr>
            <p:cNvPr id="33829" name="TextBox 101"/>
            <p:cNvSpPr txBox="1">
              <a:spLocks noChangeArrowheads="1"/>
            </p:cNvSpPr>
            <p:nvPr/>
          </p:nvSpPr>
          <p:spPr bwMode="auto">
            <a:xfrm>
              <a:off x="6262028" y="3633149"/>
              <a:ext cx="65274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latin typeface="Arial Narrow" pitchFamily="34" charset="0"/>
                  <a:cs typeface="Arial" pitchFamily="34" charset="0"/>
                </a:rPr>
                <a:t>dGDP</a:t>
              </a:r>
            </a:p>
          </p:txBody>
        </p:sp>
        <p:cxnSp>
          <p:nvCxnSpPr>
            <p:cNvPr id="33830" name="Straight Arrow Connector 102"/>
            <p:cNvCxnSpPr>
              <a:cxnSpLocks noChangeShapeType="1"/>
            </p:cNvCxnSpPr>
            <p:nvPr/>
          </p:nvCxnSpPr>
          <p:spPr bwMode="auto">
            <a:xfrm>
              <a:off x="3641845" y="3200400"/>
              <a:ext cx="1477424" cy="0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831" name="TextBox 103"/>
            <p:cNvSpPr txBox="1">
              <a:spLocks noChangeArrowheads="1"/>
            </p:cNvSpPr>
            <p:nvPr/>
          </p:nvSpPr>
          <p:spPr bwMode="auto">
            <a:xfrm>
              <a:off x="3795100" y="2894760"/>
              <a:ext cx="100540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rgbClr val="FF0000"/>
                  </a:solidFill>
                  <a:latin typeface="Arial Narrow" pitchFamily="34" charset="0"/>
                  <a:cs typeface="Arial" pitchFamily="34" charset="0"/>
                </a:rPr>
                <a:t>Reduction</a:t>
              </a:r>
            </a:p>
          </p:txBody>
        </p:sp>
      </p:grpSp>
      <p:grpSp>
        <p:nvGrpSpPr>
          <p:cNvPr id="33796" name="Group 43"/>
          <p:cNvGrpSpPr>
            <a:grpSpLocks/>
          </p:cNvGrpSpPr>
          <p:nvPr/>
        </p:nvGrpSpPr>
        <p:grpSpPr bwMode="auto">
          <a:xfrm>
            <a:off x="2209800" y="431800"/>
            <a:ext cx="6483350" cy="1701800"/>
            <a:chOff x="1143000" y="381000"/>
            <a:chExt cx="6483412" cy="1702041"/>
          </a:xfrm>
        </p:grpSpPr>
        <p:grpSp>
          <p:nvGrpSpPr>
            <p:cNvPr id="33799" name="Group 44"/>
            <p:cNvGrpSpPr>
              <a:grpSpLocks/>
            </p:cNvGrpSpPr>
            <p:nvPr/>
          </p:nvGrpSpPr>
          <p:grpSpPr bwMode="auto">
            <a:xfrm>
              <a:off x="1143000" y="381000"/>
              <a:ext cx="1882760" cy="1608015"/>
              <a:chOff x="1354669" y="4335585"/>
              <a:chExt cx="1882760" cy="1608015"/>
            </a:xfrm>
          </p:grpSpPr>
          <p:pic>
            <p:nvPicPr>
              <p:cNvPr id="33817" name="Picture 63" descr="voet4_fig_23_0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034" r="61990" b="28511"/>
              <a:stretch>
                <a:fillRect/>
              </a:stretch>
            </p:blipFill>
            <p:spPr bwMode="auto">
              <a:xfrm>
                <a:off x="1467988" y="4335585"/>
                <a:ext cx="1710245" cy="1555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818" name="Rectangle 64"/>
              <p:cNvSpPr>
                <a:spLocks noChangeArrowheads="1"/>
              </p:cNvSpPr>
              <p:nvPr/>
            </p:nvSpPr>
            <p:spPr bwMode="auto">
              <a:xfrm>
                <a:off x="2413578" y="4357080"/>
                <a:ext cx="752229" cy="8167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grpSp>
            <p:nvGrpSpPr>
              <p:cNvPr id="33819" name="Group 65"/>
              <p:cNvGrpSpPr>
                <a:grpSpLocks/>
              </p:cNvGrpSpPr>
              <p:nvPr/>
            </p:nvGrpSpPr>
            <p:grpSpPr bwMode="auto">
              <a:xfrm>
                <a:off x="2547817" y="4890607"/>
                <a:ext cx="689612" cy="276999"/>
                <a:chOff x="2682054" y="859822"/>
                <a:chExt cx="689612" cy="276999"/>
              </a:xfrm>
            </p:grpSpPr>
            <p:sp>
              <p:nvSpPr>
                <p:cNvPr id="33824" name="Rounded Rectangle 70"/>
                <p:cNvSpPr>
                  <a:spLocks noChangeArrowheads="1"/>
                </p:cNvSpPr>
                <p:nvPr/>
              </p:nvSpPr>
              <p:spPr bwMode="auto">
                <a:xfrm>
                  <a:off x="2709989" y="861645"/>
                  <a:ext cx="640080" cy="274320"/>
                </a:xfrm>
                <a:prstGeom prst="roundRect">
                  <a:avLst>
                    <a:gd name="adj" fmla="val 16667"/>
                  </a:avLst>
                </a:prstGeom>
                <a:noFill/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33825" name="TextBox 71"/>
                <p:cNvSpPr txBox="1">
                  <a:spLocks noChangeArrowheads="1"/>
                </p:cNvSpPr>
                <p:nvPr/>
              </p:nvSpPr>
              <p:spPr bwMode="auto">
                <a:xfrm>
                  <a:off x="2682054" y="859822"/>
                  <a:ext cx="689612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200" b="1">
                      <a:latin typeface="Arial Narrow" pitchFamily="34" charset="0"/>
                    </a:rPr>
                    <a:t>Guanine</a:t>
                  </a:r>
                </a:p>
              </p:txBody>
            </p:sp>
          </p:grpSp>
          <p:grpSp>
            <p:nvGrpSpPr>
              <p:cNvPr id="33820" name="Group 66"/>
              <p:cNvGrpSpPr>
                <a:grpSpLocks/>
              </p:cNvGrpSpPr>
              <p:nvPr/>
            </p:nvGrpSpPr>
            <p:grpSpPr bwMode="auto">
              <a:xfrm>
                <a:off x="2577703" y="5681990"/>
                <a:ext cx="357790" cy="261610"/>
                <a:chOff x="2719755" y="2031964"/>
                <a:chExt cx="357790" cy="261610"/>
              </a:xfrm>
            </p:grpSpPr>
            <p:sp>
              <p:nvSpPr>
                <p:cNvPr id="33822" name="Oval 68"/>
                <p:cNvSpPr>
                  <a:spLocks noChangeArrowheads="1"/>
                </p:cNvSpPr>
                <p:nvPr/>
              </p:nvSpPr>
              <p:spPr bwMode="auto">
                <a:xfrm>
                  <a:off x="2796355" y="2057400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33823" name="TextBox 69"/>
                <p:cNvSpPr txBox="1">
                  <a:spLocks noChangeArrowheads="1"/>
                </p:cNvSpPr>
                <p:nvPr/>
              </p:nvSpPr>
              <p:spPr bwMode="auto">
                <a:xfrm>
                  <a:off x="2719755" y="2031964"/>
                  <a:ext cx="357790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100" b="1">
                      <a:solidFill>
                        <a:schemeClr val="bg1"/>
                      </a:solidFill>
                      <a:latin typeface="Arial Narrow" pitchFamily="34" charset="0"/>
                    </a:rPr>
                    <a:t>OH</a:t>
                  </a:r>
                </a:p>
              </p:txBody>
            </p:sp>
          </p:grpSp>
          <p:sp>
            <p:nvSpPr>
              <p:cNvPr id="33821" name="TextBox 67"/>
              <p:cNvSpPr txBox="1">
                <a:spLocks noChangeArrowheads="1"/>
              </p:cNvSpPr>
              <p:nvPr/>
            </p:nvSpPr>
            <p:spPr bwMode="auto">
              <a:xfrm>
                <a:off x="1354669" y="5028009"/>
                <a:ext cx="255198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 b="1">
                    <a:latin typeface="Arial" pitchFamily="34" charset="0"/>
                    <a:cs typeface="Arial" pitchFamily="34" charset="0"/>
                    <a:sym typeface="Symbol" pitchFamily="18" charset="2"/>
                  </a:rPr>
                  <a:t>_</a:t>
                </a:r>
              </a:p>
            </p:txBody>
          </p:sp>
        </p:grpSp>
        <p:grpSp>
          <p:nvGrpSpPr>
            <p:cNvPr id="33800" name="Group 45"/>
            <p:cNvGrpSpPr>
              <a:grpSpLocks/>
            </p:cNvGrpSpPr>
            <p:nvPr/>
          </p:nvGrpSpPr>
          <p:grpSpPr bwMode="auto">
            <a:xfrm>
              <a:off x="5303383" y="457200"/>
              <a:ext cx="2323029" cy="1608015"/>
              <a:chOff x="1057028" y="2049585"/>
              <a:chExt cx="2323029" cy="1608015"/>
            </a:xfrm>
          </p:grpSpPr>
          <p:pic>
            <p:nvPicPr>
              <p:cNvPr id="33808" name="Picture 2" descr="voet4_fig_23_0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35" r="61990" b="28511"/>
              <a:stretch>
                <a:fillRect/>
              </a:stretch>
            </p:blipFill>
            <p:spPr bwMode="auto">
              <a:xfrm>
                <a:off x="1161288" y="2049585"/>
                <a:ext cx="2159574" cy="1555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809" name="Rectangle 54"/>
              <p:cNvSpPr>
                <a:spLocks noChangeArrowheads="1"/>
              </p:cNvSpPr>
              <p:nvPr/>
            </p:nvSpPr>
            <p:spPr bwMode="auto">
              <a:xfrm>
                <a:off x="2556206" y="2071080"/>
                <a:ext cx="752229" cy="8167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grpSp>
            <p:nvGrpSpPr>
              <p:cNvPr id="33810" name="Group 55"/>
              <p:cNvGrpSpPr>
                <a:grpSpLocks/>
              </p:cNvGrpSpPr>
              <p:nvPr/>
            </p:nvGrpSpPr>
            <p:grpSpPr bwMode="auto">
              <a:xfrm>
                <a:off x="2690445" y="2604607"/>
                <a:ext cx="689612" cy="276999"/>
                <a:chOff x="2682054" y="859822"/>
                <a:chExt cx="689612" cy="276999"/>
              </a:xfrm>
            </p:grpSpPr>
            <p:sp>
              <p:nvSpPr>
                <p:cNvPr id="33815" name="Rounded Rectangle 60"/>
                <p:cNvSpPr>
                  <a:spLocks noChangeArrowheads="1"/>
                </p:cNvSpPr>
                <p:nvPr/>
              </p:nvSpPr>
              <p:spPr bwMode="auto">
                <a:xfrm>
                  <a:off x="2709989" y="861645"/>
                  <a:ext cx="640080" cy="274320"/>
                </a:xfrm>
                <a:prstGeom prst="roundRect">
                  <a:avLst>
                    <a:gd name="adj" fmla="val 16667"/>
                  </a:avLst>
                </a:prstGeom>
                <a:noFill/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33816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2682054" y="859822"/>
                  <a:ext cx="689612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200" b="1">
                      <a:latin typeface="Arial Narrow" pitchFamily="34" charset="0"/>
                    </a:rPr>
                    <a:t>Guanine</a:t>
                  </a:r>
                </a:p>
              </p:txBody>
            </p:sp>
          </p:grpSp>
          <p:grpSp>
            <p:nvGrpSpPr>
              <p:cNvPr id="33811" name="Group 56"/>
              <p:cNvGrpSpPr>
                <a:grpSpLocks/>
              </p:cNvGrpSpPr>
              <p:nvPr/>
            </p:nvGrpSpPr>
            <p:grpSpPr bwMode="auto">
              <a:xfrm>
                <a:off x="2720331" y="3395990"/>
                <a:ext cx="357790" cy="261610"/>
                <a:chOff x="2719755" y="2031964"/>
                <a:chExt cx="357790" cy="261610"/>
              </a:xfrm>
            </p:grpSpPr>
            <p:sp>
              <p:nvSpPr>
                <p:cNvPr id="33813" name="Oval 58"/>
                <p:cNvSpPr>
                  <a:spLocks noChangeArrowheads="1"/>
                </p:cNvSpPr>
                <p:nvPr/>
              </p:nvSpPr>
              <p:spPr bwMode="auto">
                <a:xfrm>
                  <a:off x="2796355" y="2057400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33814" name="TextBox 59"/>
                <p:cNvSpPr txBox="1">
                  <a:spLocks noChangeArrowheads="1"/>
                </p:cNvSpPr>
                <p:nvPr/>
              </p:nvSpPr>
              <p:spPr bwMode="auto">
                <a:xfrm>
                  <a:off x="2719755" y="2031964"/>
                  <a:ext cx="357790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100" b="1">
                      <a:solidFill>
                        <a:schemeClr val="bg1"/>
                      </a:solidFill>
                      <a:latin typeface="Arial Narrow" pitchFamily="34" charset="0"/>
                    </a:rPr>
                    <a:t>OH</a:t>
                  </a:r>
                </a:p>
              </p:txBody>
            </p:sp>
          </p:grpSp>
          <p:sp>
            <p:nvSpPr>
              <p:cNvPr id="33812" name="TextBox 57"/>
              <p:cNvSpPr txBox="1">
                <a:spLocks noChangeArrowheads="1"/>
              </p:cNvSpPr>
              <p:nvPr/>
            </p:nvSpPr>
            <p:spPr bwMode="auto">
              <a:xfrm>
                <a:off x="1057028" y="2733822"/>
                <a:ext cx="255198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 b="1">
                    <a:latin typeface="Arial" pitchFamily="34" charset="0"/>
                    <a:cs typeface="Arial" pitchFamily="34" charset="0"/>
                    <a:sym typeface="Symbol" pitchFamily="18" charset="2"/>
                  </a:rPr>
                  <a:t>_</a:t>
                </a:r>
              </a:p>
            </p:txBody>
          </p:sp>
        </p:grpSp>
        <p:pic>
          <p:nvPicPr>
            <p:cNvPr id="33801" name="Picture 4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21" t="14359" r="7591" b="12820"/>
            <a:stretch>
              <a:fillRect/>
            </a:stretch>
          </p:blipFill>
          <p:spPr bwMode="auto">
            <a:xfrm>
              <a:off x="3175909" y="1449232"/>
              <a:ext cx="1977181" cy="311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Arc 47"/>
            <p:cNvSpPr/>
            <p:nvPr/>
          </p:nvSpPr>
          <p:spPr bwMode="auto">
            <a:xfrm>
              <a:off x="3675087" y="870019"/>
              <a:ext cx="582618" cy="677959"/>
            </a:xfrm>
            <a:prstGeom prst="arc">
              <a:avLst>
                <a:gd name="adj1" fmla="val 20831831"/>
                <a:gd name="adj2" fmla="val 10966269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triangle" w="med" len="lg"/>
              <a:tailEnd type="none" w="med" len="lg"/>
            </a:ln>
            <a:effectLst/>
            <a:extLst/>
          </p:spPr>
          <p:txBody>
            <a:bodyPr/>
            <a:lstStyle/>
            <a:p>
              <a:pPr eaLnBrk="0" hangingPunct="0">
                <a:defRPr/>
              </a:pPr>
              <a:endParaRPr lang="en-US" b="1" dirty="0">
                <a:latin typeface="Times" charset="0"/>
              </a:endParaRPr>
            </a:p>
          </p:txBody>
        </p:sp>
        <p:sp>
          <p:nvSpPr>
            <p:cNvPr id="33803" name="TextBox 48"/>
            <p:cNvSpPr txBox="1">
              <a:spLocks noChangeArrowheads="1"/>
            </p:cNvSpPr>
            <p:nvPr/>
          </p:nvSpPr>
          <p:spPr bwMode="auto">
            <a:xfrm>
              <a:off x="3428988" y="912446"/>
              <a:ext cx="50898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9900"/>
                  </a:solidFill>
                  <a:latin typeface="Arial Narrow" pitchFamily="34" charset="0"/>
                  <a:cs typeface="Arial" pitchFamily="34" charset="0"/>
                </a:rPr>
                <a:t>ATP</a:t>
              </a:r>
            </a:p>
          </p:txBody>
        </p:sp>
        <p:sp>
          <p:nvSpPr>
            <p:cNvPr id="33804" name="TextBox 49"/>
            <p:cNvSpPr txBox="1">
              <a:spLocks noChangeArrowheads="1"/>
            </p:cNvSpPr>
            <p:nvPr/>
          </p:nvSpPr>
          <p:spPr bwMode="auto">
            <a:xfrm>
              <a:off x="4015079" y="869460"/>
              <a:ext cx="53091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9900"/>
                  </a:solidFill>
                  <a:latin typeface="Arial Narrow" pitchFamily="34" charset="0"/>
                  <a:cs typeface="Arial" pitchFamily="34" charset="0"/>
                </a:rPr>
                <a:t>ADP</a:t>
              </a:r>
            </a:p>
          </p:txBody>
        </p:sp>
        <p:sp>
          <p:nvSpPr>
            <p:cNvPr id="33805" name="Oval 50"/>
            <p:cNvSpPr>
              <a:spLocks noChangeArrowheads="1"/>
            </p:cNvSpPr>
            <p:nvPr/>
          </p:nvSpPr>
          <p:spPr bwMode="auto">
            <a:xfrm>
              <a:off x="5363310" y="1060159"/>
              <a:ext cx="502920" cy="731520"/>
            </a:xfrm>
            <a:prstGeom prst="ellipse">
              <a:avLst/>
            </a:prstGeom>
            <a:solidFill>
              <a:srgbClr val="0099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3806" name="TextBox 51"/>
            <p:cNvSpPr txBox="1">
              <a:spLocks noChangeArrowheads="1"/>
            </p:cNvSpPr>
            <p:nvPr/>
          </p:nvSpPr>
          <p:spPr bwMode="auto">
            <a:xfrm>
              <a:off x="1371600" y="1744487"/>
              <a:ext cx="56778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latin typeface="Arial Narrow" pitchFamily="34" charset="0"/>
                  <a:cs typeface="Arial" pitchFamily="34" charset="0"/>
                </a:rPr>
                <a:t>GMP</a:t>
              </a:r>
            </a:p>
          </p:txBody>
        </p:sp>
        <p:sp>
          <p:nvSpPr>
            <p:cNvPr id="33807" name="TextBox 52"/>
            <p:cNvSpPr txBox="1">
              <a:spLocks noChangeArrowheads="1"/>
            </p:cNvSpPr>
            <p:nvPr/>
          </p:nvSpPr>
          <p:spPr bwMode="auto">
            <a:xfrm>
              <a:off x="5929264" y="1744487"/>
              <a:ext cx="55015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latin typeface="Arial Narrow" pitchFamily="34" charset="0"/>
                  <a:cs typeface="Arial" pitchFamily="34" charset="0"/>
                </a:rPr>
                <a:t>GDP</a:t>
              </a:r>
            </a:p>
          </p:txBody>
        </p:sp>
      </p:grpSp>
      <p:sp>
        <p:nvSpPr>
          <p:cNvPr id="33797" name="TextBox 1"/>
          <p:cNvSpPr txBox="1">
            <a:spLocks noChangeArrowheads="1"/>
          </p:cNvSpPr>
          <p:nvPr/>
        </p:nvSpPr>
        <p:spPr bwMode="auto">
          <a:xfrm>
            <a:off x="76200" y="0"/>
            <a:ext cx="6172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(d)GTP Synthesis: [</a:t>
            </a:r>
            <a:r>
              <a:rPr lang="en-US" altLang="en-US" sz="2400" b="1" dirty="0" smtClean="0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2/2] </a:t>
            </a:r>
            <a:r>
              <a:rPr lang="en-US" altLang="en-US" sz="2400" b="1" dirty="0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GMP </a:t>
            </a:r>
            <a:r>
              <a:rPr lang="en-US" altLang="en-US" sz="2400" b="1" dirty="0">
                <a:solidFill>
                  <a:srgbClr val="FF6D0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(d)G</a:t>
            </a:r>
            <a:r>
              <a:rPr lang="en-US" altLang="en-US" sz="2400" b="1" dirty="0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TP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6200" y="481013"/>
            <a:ext cx="8915400" cy="5386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>
              <a:spcAft>
                <a:spcPts val="0"/>
              </a:spcAft>
              <a:buFontTx/>
              <a:buChar char="-"/>
              <a:defRPr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GMP can be phosphorylated to GDP by 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guanylate kinase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spcAft>
                <a:spcPts val="0"/>
              </a:spcAft>
              <a:defRPr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spcAft>
                <a:spcPts val="0"/>
              </a:spcAft>
              <a:buFontTx/>
              <a:buChar char="-"/>
              <a:defRPr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GDP can then be reduced to its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deoxy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-counterpart by 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ribonucleotide reductase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—a reductase that does not discriminate between bases of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ribonucleoside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diphosphates (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eg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ADP, GDP, CDP and UDP):</a:t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	 </a:t>
            </a:r>
          </a:p>
          <a:p>
            <a:pPr>
              <a:spcAft>
                <a:spcPts val="0"/>
              </a:spcAft>
              <a:defRPr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spcAft>
                <a:spcPts val="0"/>
              </a:spcAft>
              <a:buFontTx/>
              <a:buChar char="-"/>
              <a:defRPr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(d)GDP is finally converted to (d)GTP by a 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nucleoside diphosphate kinase (NDK)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—a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kinase that does not discriminate between bases and/or sugars of ribonucleotides and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deoxyribonucleotides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spcAft>
                <a:spcPts val="0"/>
              </a:spcAft>
              <a:defRPr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	 </a:t>
            </a:r>
          </a:p>
          <a:p>
            <a:pPr lvl="1">
              <a:spcAft>
                <a:spcPts val="0"/>
              </a:spcAft>
              <a:defRPr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838200" y="1523286"/>
            <a:ext cx="746760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9863" indent="-1698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en-US" sz="1800" dirty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Pyrimidine </a:t>
            </a:r>
            <a:r>
              <a:rPr lang="en-US" altLang="en-US" sz="18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nucleotide biosynthesis </a:t>
            </a:r>
            <a:r>
              <a:rPr lang="en-US" altLang="en-US" sz="18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also occurs in the </a:t>
            </a:r>
            <a:r>
              <a:rPr lang="en-US" altLang="en-US" sz="18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cytosol </a:t>
            </a:r>
            <a:r>
              <a:rPr lang="en-US" altLang="en-US" sz="18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except for </a:t>
            </a:r>
            <a:r>
              <a:rPr lang="en-US" alt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dihydroorotate dehydrogenase </a:t>
            </a:r>
            <a:r>
              <a:rPr lang="en-US" altLang="en-US" sz="18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being tethered on the outer face of </a:t>
            </a:r>
            <a:r>
              <a:rPr lang="en-US" alt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inner mitochondrial membrane (IMM)</a:t>
            </a:r>
          </a:p>
          <a:p>
            <a:pPr eaLnBrk="1" hangingPunct="1">
              <a:spcBef>
                <a:spcPct val="0"/>
              </a:spcBef>
              <a:buFontTx/>
              <a:buChar char="-"/>
              <a:defRPr/>
            </a:pPr>
            <a:endParaRPr lang="en-US" altLang="en-US" sz="1800" dirty="0">
              <a:solidFill>
                <a:srgbClr val="22190A"/>
              </a:solidFill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en-US" sz="18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Upon synthesis in the cytosol, </a:t>
            </a:r>
            <a:r>
              <a:rPr lang="en-US" altLang="en-US" sz="18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pyrimidine nucleotides freely diffuse through the nuclear pores into the nucleus</a:t>
            </a:r>
            <a:r>
              <a:rPr lang="en-US" altLang="en-US" sz="18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—the site of nucleic acid biosynthesis   </a:t>
            </a:r>
          </a:p>
          <a:p>
            <a:pPr eaLnBrk="1" hangingPunct="1">
              <a:spcBef>
                <a:spcPct val="0"/>
              </a:spcBef>
              <a:buFontTx/>
              <a:buChar char="-"/>
              <a:defRPr/>
            </a:pPr>
            <a:endParaRPr lang="en-US" altLang="en-US" sz="1800" dirty="0">
              <a:solidFill>
                <a:srgbClr val="22190A"/>
              </a:solidFill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en-US" sz="1800" dirty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In pyrimidine ribonucleotides</a:t>
            </a:r>
            <a:r>
              <a:rPr lang="en-US" altLang="en-US" sz="1800" dirty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, the pyrimidine base </a:t>
            </a:r>
            <a:r>
              <a:rPr lang="en-US" altLang="en-US" sz="1800" dirty="0" err="1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orotate</a:t>
            </a:r>
            <a:r>
              <a:rPr lang="en-US" altLang="en-US" sz="18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(4-carboxyuracil) </a:t>
            </a:r>
            <a:r>
              <a:rPr lang="en-US" altLang="en-US" sz="1800" dirty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is first assembled alone and then coupled to </a:t>
            </a:r>
            <a:r>
              <a:rPr lang="en-US" altLang="en-US" sz="18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ribose-5-phosphate (R5P) </a:t>
            </a:r>
            <a:r>
              <a:rPr lang="en-US" altLang="en-US" sz="1800" dirty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moiety to generate uridine monophosphate (UMP)—which is then </a:t>
            </a:r>
            <a:r>
              <a:rPr lang="en-US" altLang="en-US" sz="1800" dirty="0" err="1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transaminated</a:t>
            </a:r>
            <a:r>
              <a:rPr lang="en-US" altLang="en-US" sz="18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en-US" altLang="en-US" sz="1800" dirty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to cytidine triphosphate (CTP)</a:t>
            </a:r>
          </a:p>
          <a:p>
            <a:pPr eaLnBrk="1" hangingPunct="1">
              <a:spcBef>
                <a:spcPct val="0"/>
              </a:spcBef>
              <a:buFontTx/>
              <a:buChar char="-"/>
              <a:defRPr/>
            </a:pPr>
            <a:endParaRPr lang="en-US" altLang="en-US" sz="1800" dirty="0">
              <a:solidFill>
                <a:srgbClr val="22190A"/>
              </a:solidFill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Pyrimidine </a:t>
            </a:r>
            <a:r>
              <a:rPr lang="en-US" altLang="en-US" sz="1800" dirty="0" err="1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deoxynucleotides</a:t>
            </a:r>
            <a:r>
              <a:rPr lang="en-US" alt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—</a:t>
            </a:r>
            <a:r>
              <a:rPr lang="en-US" altLang="en-US" sz="1800" dirty="0" err="1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dUTP</a:t>
            </a:r>
            <a:r>
              <a:rPr lang="en-US" alt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en-US" altLang="en-US" sz="1800" dirty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and </a:t>
            </a:r>
            <a:r>
              <a:rPr lang="en-US" altLang="en-US" sz="1800" dirty="0" err="1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dCTP</a:t>
            </a:r>
            <a:r>
              <a:rPr lang="en-US" altLang="en-US" sz="18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—are </a:t>
            </a:r>
            <a:r>
              <a:rPr lang="en-US" altLang="en-US" sz="1800" dirty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generated from their corresponding </a:t>
            </a:r>
            <a:r>
              <a:rPr lang="en-US" altLang="en-US" sz="1800" dirty="0" err="1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ribonucleoside</a:t>
            </a:r>
            <a:r>
              <a:rPr lang="en-US" altLang="en-US" sz="1800" dirty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diphosphates by the reduction of the 2’-OH group of ribose by ribonucleotide reductase </a:t>
            </a:r>
          </a:p>
          <a:p>
            <a:pPr eaLnBrk="1" hangingPunct="1">
              <a:spcBef>
                <a:spcPct val="0"/>
              </a:spcBef>
              <a:buFontTx/>
              <a:buChar char="-"/>
              <a:defRPr/>
            </a:pPr>
            <a:endParaRPr lang="en-US" altLang="en-US" sz="1800" dirty="0">
              <a:solidFill>
                <a:srgbClr val="22190A"/>
              </a:solidFill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en-US" sz="1800" dirty="0" err="1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Deoxythymidine</a:t>
            </a:r>
            <a:r>
              <a:rPr lang="en-US" altLang="en-US" sz="1800" dirty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triphosphate (</a:t>
            </a:r>
            <a:r>
              <a:rPr lang="en-US" altLang="en-US" sz="1800" dirty="0" err="1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dTTP</a:t>
            </a:r>
            <a:r>
              <a:rPr lang="en-US" altLang="en-US" sz="1800" dirty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) is generated </a:t>
            </a:r>
            <a:r>
              <a:rPr lang="en-US" altLang="en-US" sz="1800" dirty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via methylation of </a:t>
            </a:r>
            <a:r>
              <a:rPr lang="en-US" altLang="en-US" sz="1800" dirty="0" err="1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dUMP</a:t>
            </a:r>
            <a:r>
              <a:rPr lang="en-US" altLang="en-US" sz="18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</a:t>
            </a:r>
            <a:r>
              <a:rPr lang="en-US" altLang="en-US" sz="1800" dirty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@ C5—thymine can be thought of as “</a:t>
            </a:r>
            <a:r>
              <a:rPr lang="en-US" altLang="en-US" sz="1800" dirty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5-methyluracil</a:t>
            </a:r>
            <a:r>
              <a:rPr lang="en-US" altLang="en-US" sz="1800" dirty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”!  </a:t>
            </a:r>
            <a:endParaRPr lang="en-US" altLang="en-US" sz="1800" dirty="0" smtClean="0">
              <a:solidFill>
                <a:srgbClr val="22190A"/>
              </a:solidFill>
              <a:latin typeface="Calibri" pitchFamily="34" charset="0"/>
              <a:ea typeface="Cambria" pitchFamily="18" charset="0"/>
              <a:cs typeface="Calibri" pitchFamily="34" charset="0"/>
            </a:endParaRPr>
          </a:p>
        </p:txBody>
      </p:sp>
      <p:sp>
        <p:nvSpPr>
          <p:cNvPr id="27652" name="Rectangle 4"/>
          <p:cNvSpPr>
            <a:spLocks noGrp="1" noChangeArrowheads="1"/>
          </p:cNvSpPr>
          <p:nvPr/>
        </p:nvSpPr>
        <p:spPr bwMode="auto">
          <a:xfrm>
            <a:off x="2438400" y="533400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6D09"/>
                </a:solidFill>
                <a:latin typeface="Arial" pitchFamily="34" charset="0"/>
              </a:rPr>
              <a:t>Pyrimidine Biosynthesis</a:t>
            </a:r>
            <a:endParaRPr lang="en-US" altLang="en-US" sz="2400" dirty="0">
              <a:solidFill>
                <a:srgbClr val="FF6D09"/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FF6D09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 dirty="0">
              <a:solidFill>
                <a:srgbClr val="FF6D09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95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51"/>
          <p:cNvGrpSpPr>
            <a:grpSpLocks/>
          </p:cNvGrpSpPr>
          <p:nvPr/>
        </p:nvGrpSpPr>
        <p:grpSpPr bwMode="auto">
          <a:xfrm>
            <a:off x="3314700" y="260350"/>
            <a:ext cx="5753100" cy="6521450"/>
            <a:chOff x="3162300" y="108307"/>
            <a:chExt cx="5753101" cy="6521093"/>
          </a:xfrm>
        </p:grpSpPr>
        <p:pic>
          <p:nvPicPr>
            <p:cNvPr id="34823" name="Picture 2" descr="voet4_fig_23_0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10" t="5624" r="15340" b="6970"/>
            <a:stretch>
              <a:fillRect/>
            </a:stretch>
          </p:blipFill>
          <p:spPr bwMode="auto">
            <a:xfrm>
              <a:off x="3200400" y="108307"/>
              <a:ext cx="5715001" cy="6521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4" name="Rectangle 53"/>
            <p:cNvSpPr>
              <a:spLocks noChangeArrowheads="1"/>
            </p:cNvSpPr>
            <p:nvPr/>
          </p:nvSpPr>
          <p:spPr bwMode="auto">
            <a:xfrm>
              <a:off x="3162300" y="1981200"/>
              <a:ext cx="571500" cy="449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4825" name="Rectangle 54"/>
            <p:cNvSpPr>
              <a:spLocks noChangeArrowheads="1"/>
            </p:cNvSpPr>
            <p:nvPr/>
          </p:nvSpPr>
          <p:spPr bwMode="auto">
            <a:xfrm>
              <a:off x="3467100" y="2362200"/>
              <a:ext cx="381000" cy="990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4826" name="Rectangle 55"/>
            <p:cNvSpPr>
              <a:spLocks noChangeArrowheads="1"/>
            </p:cNvSpPr>
            <p:nvPr/>
          </p:nvSpPr>
          <p:spPr bwMode="auto">
            <a:xfrm>
              <a:off x="3162300" y="114169"/>
              <a:ext cx="1905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34819" name="TextBox 1"/>
          <p:cNvSpPr txBox="1">
            <a:spLocks noChangeArrowheads="1"/>
          </p:cNvSpPr>
          <p:nvPr/>
        </p:nvSpPr>
        <p:spPr bwMode="auto">
          <a:xfrm>
            <a:off x="76200" y="0"/>
            <a:ext cx="624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(d)UTP Synthesis: [</a:t>
            </a:r>
            <a:r>
              <a:rPr lang="en-US" altLang="en-US" sz="2400" b="1" dirty="0" smtClean="0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1/2] </a:t>
            </a:r>
            <a:r>
              <a:rPr lang="en-US" altLang="en-US" sz="2400" b="1" dirty="0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R5P</a:t>
            </a:r>
            <a:r>
              <a:rPr lang="en-US" altLang="en-US" sz="2400" b="1" dirty="0">
                <a:solidFill>
                  <a:srgbClr val="FF6D0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U</a:t>
            </a:r>
            <a:r>
              <a:rPr lang="en-US" altLang="en-US" sz="2400" b="1" dirty="0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MP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" y="933450"/>
            <a:ext cx="3962400" cy="5848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>
              <a:spcAft>
                <a:spcPts val="0"/>
              </a:spcAft>
              <a:buFontTx/>
              <a:buChar char="-"/>
              <a:defRPr/>
            </a:pPr>
            <a:r>
              <a:rPr lang="en-US" sz="17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Unlike purine nucleotides, the </a:t>
            </a:r>
            <a:r>
              <a:rPr lang="en-US" sz="17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pyrimidine ring </a:t>
            </a:r>
            <a:r>
              <a:rPr lang="en-US" sz="17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orotate</a:t>
            </a:r>
            <a:r>
              <a:rPr lang="en-US" sz="17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 is first constructed alone from metabolites </a:t>
            </a:r>
            <a:r>
              <a:rPr lang="en-US" sz="17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such as 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bicarbonate (black)</a:t>
            </a:r>
            <a:r>
              <a:rPr lang="en-US" sz="17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, </a:t>
            </a:r>
            <a:r>
              <a:rPr lang="en-US" sz="17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glutamine (cyan) </a:t>
            </a:r>
            <a:r>
              <a:rPr lang="en-US" sz="17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, and </a:t>
            </a:r>
            <a:r>
              <a:rPr lang="en-US" sz="17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aspartate (red) </a:t>
            </a:r>
          </a:p>
          <a:p>
            <a:pPr marL="171450" indent="-171450">
              <a:spcAft>
                <a:spcPts val="0"/>
              </a:spcAft>
              <a:buFontTx/>
              <a:buChar char="-"/>
              <a:defRPr/>
            </a:pPr>
            <a:endParaRPr lang="en-US" sz="1700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  <a:sym typeface="Symbol"/>
            </a:endParaRPr>
          </a:p>
          <a:p>
            <a:pPr marL="171450" indent="-171450">
              <a:spcAft>
                <a:spcPts val="0"/>
              </a:spcAft>
              <a:buFontTx/>
              <a:buChar char="-"/>
              <a:defRPr/>
            </a:pPr>
            <a:r>
              <a:rPr lang="en-US" sz="17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Assembly of </a:t>
            </a:r>
            <a:r>
              <a:rPr lang="en-US" sz="17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orotate</a:t>
            </a:r>
            <a:r>
              <a:rPr lang="en-US" sz="17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 involves a total of four reactions with </a:t>
            </a:r>
            <a:r>
              <a:rPr lang="en-US" sz="17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ATP hydrolysis </a:t>
            </a:r>
            <a:r>
              <a:rPr lang="en-US" sz="17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serving as a source of energy</a:t>
            </a:r>
          </a:p>
          <a:p>
            <a:pPr marL="171450" indent="-171450">
              <a:spcAft>
                <a:spcPts val="0"/>
              </a:spcAft>
              <a:buFontTx/>
              <a:buChar char="-"/>
              <a:defRPr/>
            </a:pPr>
            <a:endParaRPr lang="en-US" sz="1700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  <a:sym typeface="Symbol"/>
            </a:endParaRPr>
          </a:p>
          <a:p>
            <a:pPr marL="171450" indent="-171450">
              <a:spcAft>
                <a:spcPts val="0"/>
              </a:spcAft>
              <a:buFontTx/>
              <a:buChar char="-"/>
              <a:defRPr/>
            </a:pPr>
            <a:r>
              <a:rPr lang="en-US" sz="17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Once assembled, the </a:t>
            </a:r>
            <a:r>
              <a:rPr lang="en-US" sz="17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orotate</a:t>
            </a:r>
            <a:r>
              <a:rPr lang="en-US" sz="17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 ring is coupled to </a:t>
            </a:r>
            <a:r>
              <a:rPr lang="en-US" sz="17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5-phosphoribosyl-</a:t>
            </a:r>
            <a:r>
              <a:rPr lang="en-US" sz="17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-pyrophosphate (PRPP) </a:t>
            </a:r>
            <a:r>
              <a:rPr lang="en-US" sz="17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to generate </a:t>
            </a:r>
            <a:r>
              <a:rPr lang="en-US" sz="17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orotidine</a:t>
            </a:r>
            <a:r>
              <a:rPr lang="en-US" sz="17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 monophosphate (OMP)</a:t>
            </a:r>
          </a:p>
          <a:p>
            <a:pPr marL="171450" indent="-171450">
              <a:spcAft>
                <a:spcPts val="0"/>
              </a:spcAft>
              <a:buFontTx/>
              <a:buChar char="-"/>
              <a:defRPr/>
            </a:pPr>
            <a:endParaRPr lang="en-US" sz="1700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  <a:sym typeface="Symbol"/>
            </a:endParaRPr>
          </a:p>
          <a:p>
            <a:pPr marL="171450" indent="-171450">
              <a:spcAft>
                <a:spcPts val="0"/>
              </a:spcAft>
              <a:buFontTx/>
              <a:buChar char="-"/>
              <a:defRPr/>
            </a:pPr>
            <a:r>
              <a:rPr lang="en-US" sz="17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Finally, the </a:t>
            </a:r>
            <a:r>
              <a:rPr lang="en-US" sz="17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orotate</a:t>
            </a:r>
            <a:r>
              <a:rPr lang="en-US" sz="17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 base of </a:t>
            </a:r>
            <a:r>
              <a:rPr lang="en-US" sz="17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OMP</a:t>
            </a:r>
            <a:r>
              <a:rPr lang="en-US" sz="17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 is </a:t>
            </a:r>
            <a:r>
              <a:rPr lang="en-US" sz="1700" dirty="0" err="1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decarboxylated</a:t>
            </a:r>
            <a:r>
              <a:rPr lang="en-US" sz="17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 to generate </a:t>
            </a:r>
            <a:r>
              <a:rPr lang="en-US" sz="17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uridine monophosphate (UMP)</a:t>
            </a:r>
          </a:p>
          <a:p>
            <a:pPr marL="171450" indent="-171450">
              <a:spcAft>
                <a:spcPts val="0"/>
              </a:spcAft>
              <a:buFontTx/>
              <a:buChar char="-"/>
              <a:defRPr/>
            </a:pPr>
            <a:endParaRPr lang="en-US" sz="1700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  <a:sym typeface="Symbol"/>
            </a:endParaRPr>
          </a:p>
          <a:p>
            <a:pPr marL="171450" indent="-171450">
              <a:spcAft>
                <a:spcPts val="0"/>
              </a:spcAft>
              <a:buFontTx/>
              <a:buChar char="-"/>
              <a:defRPr/>
            </a:pPr>
            <a:r>
              <a:rPr lang="en-US" sz="17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is UMP converted to corresponding (d)UTP for subsequent incorporation into nucleic acids?!</a:t>
            </a:r>
          </a:p>
        </p:txBody>
      </p:sp>
      <p:sp>
        <p:nvSpPr>
          <p:cNvPr id="34821" name="Oval 1"/>
          <p:cNvSpPr>
            <a:spLocks noChangeArrowheads="1"/>
          </p:cNvSpPr>
          <p:nvPr/>
        </p:nvSpPr>
        <p:spPr bwMode="auto">
          <a:xfrm>
            <a:off x="4687888" y="1539875"/>
            <a:ext cx="685800" cy="304800"/>
          </a:xfrm>
          <a:prstGeom prst="ellipse">
            <a:avLst/>
          </a:prstGeom>
          <a:solidFill>
            <a:srgbClr val="FFFF00">
              <a:alpha val="25098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4822" name="Oval 9"/>
          <p:cNvSpPr>
            <a:spLocks noChangeArrowheads="1"/>
          </p:cNvSpPr>
          <p:nvPr/>
        </p:nvSpPr>
        <p:spPr bwMode="auto">
          <a:xfrm>
            <a:off x="4213225" y="2286000"/>
            <a:ext cx="342900" cy="304800"/>
          </a:xfrm>
          <a:prstGeom prst="ellipse">
            <a:avLst/>
          </a:prstGeom>
          <a:solidFill>
            <a:srgbClr val="FFFF00">
              <a:alpha val="25098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" name="Rounded Rectangle 10"/>
          <p:cNvSpPr/>
          <p:nvPr/>
        </p:nvSpPr>
        <p:spPr bwMode="auto">
          <a:xfrm>
            <a:off x="6908073" y="6560153"/>
            <a:ext cx="1931127" cy="228600"/>
          </a:xfrm>
          <a:prstGeom prst="roundRect">
            <a:avLst/>
          </a:prstGeom>
          <a:solidFill>
            <a:srgbClr val="FFFF00">
              <a:alpha val="2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7162800" y="1645466"/>
            <a:ext cx="418415" cy="228600"/>
          </a:xfrm>
          <a:prstGeom prst="roundRect">
            <a:avLst/>
          </a:prstGeom>
          <a:solidFill>
            <a:srgbClr val="FFFF00">
              <a:alpha val="2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7514203" y="1416866"/>
            <a:ext cx="666611" cy="228600"/>
          </a:xfrm>
          <a:prstGeom prst="roundRect">
            <a:avLst/>
          </a:prstGeom>
          <a:solidFill>
            <a:srgbClr val="FFFF00">
              <a:alpha val="2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6733698" y="4047309"/>
            <a:ext cx="2181702" cy="228600"/>
          </a:xfrm>
          <a:prstGeom prst="roundRect">
            <a:avLst/>
          </a:prstGeom>
          <a:solidFill>
            <a:srgbClr val="FFFF00">
              <a:alpha val="2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122"/>
          <p:cNvGrpSpPr>
            <a:grpSpLocks/>
          </p:cNvGrpSpPr>
          <p:nvPr/>
        </p:nvGrpSpPr>
        <p:grpSpPr bwMode="auto">
          <a:xfrm>
            <a:off x="1371600" y="4935538"/>
            <a:ext cx="7248525" cy="1693862"/>
            <a:chOff x="990600" y="4335585"/>
            <a:chExt cx="7247839" cy="1693995"/>
          </a:xfrm>
        </p:grpSpPr>
        <p:grpSp>
          <p:nvGrpSpPr>
            <p:cNvPr id="35898" name="Group 123"/>
            <p:cNvGrpSpPr>
              <a:grpSpLocks/>
            </p:cNvGrpSpPr>
            <p:nvPr/>
          </p:nvGrpSpPr>
          <p:grpSpPr bwMode="auto">
            <a:xfrm>
              <a:off x="990600" y="4335585"/>
              <a:ext cx="2301432" cy="1608256"/>
              <a:chOff x="1057028" y="2049585"/>
              <a:chExt cx="2301432" cy="1608256"/>
            </a:xfrm>
          </p:grpSpPr>
          <p:pic>
            <p:nvPicPr>
              <p:cNvPr id="35915" name="Picture 2" descr="voet4_fig_23_0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35" r="61990" b="28511"/>
              <a:stretch>
                <a:fillRect/>
              </a:stretch>
            </p:blipFill>
            <p:spPr bwMode="auto">
              <a:xfrm>
                <a:off x="1161288" y="2049585"/>
                <a:ext cx="2159574" cy="1555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916" name="Rectangle 141"/>
              <p:cNvSpPr>
                <a:spLocks noChangeArrowheads="1"/>
              </p:cNvSpPr>
              <p:nvPr/>
            </p:nvSpPr>
            <p:spPr bwMode="auto">
              <a:xfrm>
                <a:off x="2556206" y="2071080"/>
                <a:ext cx="752229" cy="8167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grpSp>
            <p:nvGrpSpPr>
              <p:cNvPr id="35917" name="Group 142"/>
              <p:cNvGrpSpPr>
                <a:grpSpLocks/>
              </p:cNvGrpSpPr>
              <p:nvPr/>
            </p:nvGrpSpPr>
            <p:grpSpPr bwMode="auto">
              <a:xfrm>
                <a:off x="2690445" y="2604607"/>
                <a:ext cx="668015" cy="276999"/>
                <a:chOff x="2682054" y="859822"/>
                <a:chExt cx="668015" cy="276999"/>
              </a:xfrm>
            </p:grpSpPr>
            <p:sp>
              <p:nvSpPr>
                <p:cNvPr id="35922" name="Rounded Rectangle 147"/>
                <p:cNvSpPr>
                  <a:spLocks noChangeArrowheads="1"/>
                </p:cNvSpPr>
                <p:nvPr/>
              </p:nvSpPr>
              <p:spPr bwMode="auto">
                <a:xfrm>
                  <a:off x="2709989" y="861645"/>
                  <a:ext cx="640080" cy="274320"/>
                </a:xfrm>
                <a:prstGeom prst="roundRect">
                  <a:avLst>
                    <a:gd name="adj" fmla="val 16667"/>
                  </a:avLst>
                </a:prstGeom>
                <a:noFill/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35923" name="TextBox 148"/>
                <p:cNvSpPr txBox="1">
                  <a:spLocks noChangeArrowheads="1"/>
                </p:cNvSpPr>
                <p:nvPr/>
              </p:nvSpPr>
              <p:spPr bwMode="auto">
                <a:xfrm>
                  <a:off x="2682054" y="859822"/>
                  <a:ext cx="537327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200" b="1">
                      <a:latin typeface="Arial Narrow" pitchFamily="34" charset="0"/>
                    </a:rPr>
                    <a:t>Uracil</a:t>
                  </a:r>
                </a:p>
              </p:txBody>
            </p:sp>
          </p:grpSp>
          <p:grpSp>
            <p:nvGrpSpPr>
              <p:cNvPr id="35918" name="Group 143"/>
              <p:cNvGrpSpPr>
                <a:grpSpLocks/>
              </p:cNvGrpSpPr>
              <p:nvPr/>
            </p:nvGrpSpPr>
            <p:grpSpPr bwMode="auto">
              <a:xfrm>
                <a:off x="2712516" y="3411620"/>
                <a:ext cx="412292" cy="246221"/>
                <a:chOff x="2711940" y="2047594"/>
                <a:chExt cx="412292" cy="246221"/>
              </a:xfrm>
            </p:grpSpPr>
            <p:sp>
              <p:nvSpPr>
                <p:cNvPr id="35920" name="Oval 145"/>
                <p:cNvSpPr>
                  <a:spLocks noChangeArrowheads="1"/>
                </p:cNvSpPr>
                <p:nvPr/>
              </p:nvSpPr>
              <p:spPr bwMode="auto">
                <a:xfrm>
                  <a:off x="2796355" y="2057400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35921" name="TextBox 146"/>
                <p:cNvSpPr txBox="1">
                  <a:spLocks noChangeArrowheads="1"/>
                </p:cNvSpPr>
                <p:nvPr/>
              </p:nvSpPr>
              <p:spPr bwMode="auto">
                <a:xfrm>
                  <a:off x="2711940" y="2047594"/>
                  <a:ext cx="412292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000" b="1">
                      <a:solidFill>
                        <a:schemeClr val="bg1"/>
                      </a:solidFill>
                      <a:latin typeface="Arial Narrow" pitchFamily="34" charset="0"/>
                    </a:rPr>
                    <a:t>(O)H</a:t>
                  </a:r>
                </a:p>
              </p:txBody>
            </p:sp>
          </p:grpSp>
          <p:sp>
            <p:nvSpPr>
              <p:cNvPr id="35919" name="TextBox 144"/>
              <p:cNvSpPr txBox="1">
                <a:spLocks noChangeArrowheads="1"/>
              </p:cNvSpPr>
              <p:nvPr/>
            </p:nvSpPr>
            <p:spPr bwMode="auto">
              <a:xfrm>
                <a:off x="1057028" y="2733822"/>
                <a:ext cx="255198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 b="1">
                    <a:latin typeface="Arial" pitchFamily="34" charset="0"/>
                    <a:cs typeface="Arial" pitchFamily="34" charset="0"/>
                    <a:sym typeface="Symbol" pitchFamily="18" charset="2"/>
                  </a:rPr>
                  <a:t>_</a:t>
                </a:r>
              </a:p>
            </p:txBody>
          </p:sp>
        </p:grpSp>
        <p:grpSp>
          <p:nvGrpSpPr>
            <p:cNvPr id="35899" name="Group 124"/>
            <p:cNvGrpSpPr>
              <a:grpSpLocks/>
            </p:cNvGrpSpPr>
            <p:nvPr/>
          </p:nvGrpSpPr>
          <p:grpSpPr bwMode="auto">
            <a:xfrm>
              <a:off x="5489579" y="4380540"/>
              <a:ext cx="2748860" cy="1600441"/>
              <a:chOff x="601209" y="304800"/>
              <a:chExt cx="2748860" cy="1600441"/>
            </a:xfrm>
          </p:grpSpPr>
          <p:pic>
            <p:nvPicPr>
              <p:cNvPr id="35907" name="Picture 2" descr="voet4_fig_23_0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2164" b="28511"/>
              <a:stretch>
                <a:fillRect/>
              </a:stretch>
            </p:blipFill>
            <p:spPr bwMode="auto">
              <a:xfrm>
                <a:off x="601209" y="304800"/>
                <a:ext cx="2698836" cy="1555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908" name="Rectangle 133"/>
              <p:cNvSpPr>
                <a:spLocks noChangeArrowheads="1"/>
              </p:cNvSpPr>
              <p:nvPr/>
            </p:nvSpPr>
            <p:spPr bwMode="auto">
              <a:xfrm>
                <a:off x="2547815" y="326295"/>
                <a:ext cx="752229" cy="8167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grpSp>
            <p:nvGrpSpPr>
              <p:cNvPr id="35909" name="Group 134"/>
              <p:cNvGrpSpPr>
                <a:grpSpLocks/>
              </p:cNvGrpSpPr>
              <p:nvPr/>
            </p:nvGrpSpPr>
            <p:grpSpPr bwMode="auto">
              <a:xfrm>
                <a:off x="2682054" y="859822"/>
                <a:ext cx="668015" cy="276999"/>
                <a:chOff x="2682054" y="859822"/>
                <a:chExt cx="668015" cy="276999"/>
              </a:xfrm>
            </p:grpSpPr>
            <p:sp>
              <p:nvSpPr>
                <p:cNvPr id="35913" name="Rounded Rectangle 138"/>
                <p:cNvSpPr>
                  <a:spLocks noChangeArrowheads="1"/>
                </p:cNvSpPr>
                <p:nvPr/>
              </p:nvSpPr>
              <p:spPr bwMode="auto">
                <a:xfrm>
                  <a:off x="2709989" y="861645"/>
                  <a:ext cx="640080" cy="274320"/>
                </a:xfrm>
                <a:prstGeom prst="roundRect">
                  <a:avLst>
                    <a:gd name="adj" fmla="val 16667"/>
                  </a:avLst>
                </a:prstGeom>
                <a:noFill/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35914" name="TextBox 139"/>
                <p:cNvSpPr txBox="1">
                  <a:spLocks noChangeArrowheads="1"/>
                </p:cNvSpPr>
                <p:nvPr/>
              </p:nvSpPr>
              <p:spPr bwMode="auto">
                <a:xfrm>
                  <a:off x="2682054" y="859822"/>
                  <a:ext cx="537327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200" b="1">
                      <a:latin typeface="Arial Narrow" pitchFamily="34" charset="0"/>
                    </a:rPr>
                    <a:t>Uracil</a:t>
                  </a:r>
                </a:p>
              </p:txBody>
            </p:sp>
          </p:grpSp>
          <p:grpSp>
            <p:nvGrpSpPr>
              <p:cNvPr id="35910" name="Group 135"/>
              <p:cNvGrpSpPr>
                <a:grpSpLocks/>
              </p:cNvGrpSpPr>
              <p:nvPr/>
            </p:nvGrpSpPr>
            <p:grpSpPr bwMode="auto">
              <a:xfrm>
                <a:off x="2704125" y="1659020"/>
                <a:ext cx="412292" cy="246221"/>
                <a:chOff x="2711940" y="2039779"/>
                <a:chExt cx="412292" cy="246221"/>
              </a:xfrm>
            </p:grpSpPr>
            <p:sp>
              <p:nvSpPr>
                <p:cNvPr id="35911" name="Oval 136"/>
                <p:cNvSpPr>
                  <a:spLocks noChangeArrowheads="1"/>
                </p:cNvSpPr>
                <p:nvPr/>
              </p:nvSpPr>
              <p:spPr bwMode="auto">
                <a:xfrm>
                  <a:off x="2796355" y="2057400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35912" name="TextBox 137"/>
                <p:cNvSpPr txBox="1">
                  <a:spLocks noChangeArrowheads="1"/>
                </p:cNvSpPr>
                <p:nvPr/>
              </p:nvSpPr>
              <p:spPr bwMode="auto">
                <a:xfrm>
                  <a:off x="2711940" y="2039779"/>
                  <a:ext cx="412292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000" b="1">
                      <a:solidFill>
                        <a:schemeClr val="bg1"/>
                      </a:solidFill>
                      <a:latin typeface="Arial Narrow" pitchFamily="34" charset="0"/>
                    </a:rPr>
                    <a:t>(O)H</a:t>
                  </a:r>
                </a:p>
              </p:txBody>
            </p:sp>
          </p:grpSp>
        </p:grpSp>
        <p:pic>
          <p:nvPicPr>
            <p:cNvPr id="35900" name="Picture 12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21" t="14359" r="7591" b="12820"/>
            <a:stretch>
              <a:fillRect/>
            </a:stretch>
          </p:blipFill>
          <p:spPr bwMode="auto">
            <a:xfrm>
              <a:off x="3352800" y="5304172"/>
              <a:ext cx="1977181" cy="311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7" name="Arc 126"/>
            <p:cNvSpPr/>
            <p:nvPr/>
          </p:nvSpPr>
          <p:spPr bwMode="auto">
            <a:xfrm>
              <a:off x="3852592" y="4724553"/>
              <a:ext cx="582557" cy="677916"/>
            </a:xfrm>
            <a:prstGeom prst="arc">
              <a:avLst>
                <a:gd name="adj1" fmla="val 20831831"/>
                <a:gd name="adj2" fmla="val 10966269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triangle" w="med" len="lg"/>
              <a:tailEnd type="none" w="med" len="lg"/>
            </a:ln>
            <a:effectLst/>
            <a:extLst/>
          </p:spPr>
          <p:txBody>
            <a:bodyPr/>
            <a:lstStyle/>
            <a:p>
              <a:pPr eaLnBrk="0" hangingPunct="0">
                <a:defRPr/>
              </a:pPr>
              <a:endParaRPr lang="en-US" b="1" dirty="0">
                <a:latin typeface="Times" charset="0"/>
              </a:endParaRPr>
            </a:p>
          </p:txBody>
        </p:sp>
        <p:sp>
          <p:nvSpPr>
            <p:cNvPr id="35902" name="TextBox 127"/>
            <p:cNvSpPr txBox="1">
              <a:spLocks noChangeArrowheads="1"/>
            </p:cNvSpPr>
            <p:nvPr/>
          </p:nvSpPr>
          <p:spPr bwMode="auto">
            <a:xfrm>
              <a:off x="3605879" y="4767386"/>
              <a:ext cx="521248" cy="338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solidFill>
                    <a:srgbClr val="009900"/>
                  </a:solidFill>
                  <a:latin typeface="Arial Narrow" pitchFamily="34" charset="0"/>
                  <a:cs typeface="Arial" pitchFamily="34" charset="0"/>
                </a:rPr>
                <a:t>N</a:t>
              </a:r>
              <a:r>
                <a:rPr lang="en-US" altLang="en-US" sz="1600" dirty="0" smtClean="0">
                  <a:solidFill>
                    <a:srgbClr val="009900"/>
                  </a:solidFill>
                  <a:latin typeface="Arial Narrow" pitchFamily="34" charset="0"/>
                  <a:cs typeface="Arial" pitchFamily="34" charset="0"/>
                </a:rPr>
                <a:t>TP</a:t>
              </a:r>
              <a:endParaRPr lang="en-US" altLang="en-US" sz="1600" dirty="0">
                <a:solidFill>
                  <a:srgbClr val="0099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5903" name="TextBox 128"/>
            <p:cNvSpPr txBox="1">
              <a:spLocks noChangeArrowheads="1"/>
            </p:cNvSpPr>
            <p:nvPr/>
          </p:nvSpPr>
          <p:spPr bwMode="auto">
            <a:xfrm>
              <a:off x="4191970" y="4724400"/>
              <a:ext cx="540482" cy="338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solidFill>
                    <a:srgbClr val="009900"/>
                  </a:solidFill>
                  <a:latin typeface="Arial Narrow" pitchFamily="34" charset="0"/>
                  <a:cs typeface="Arial" pitchFamily="34" charset="0"/>
                </a:rPr>
                <a:t>N</a:t>
              </a:r>
              <a:r>
                <a:rPr lang="en-US" altLang="en-US" sz="1600" dirty="0" smtClean="0">
                  <a:solidFill>
                    <a:srgbClr val="009900"/>
                  </a:solidFill>
                  <a:latin typeface="Arial Narrow" pitchFamily="34" charset="0"/>
                  <a:cs typeface="Arial" pitchFamily="34" charset="0"/>
                </a:rPr>
                <a:t>DP</a:t>
              </a:r>
              <a:endParaRPr lang="en-US" altLang="en-US" sz="1600" dirty="0">
                <a:solidFill>
                  <a:srgbClr val="0099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5904" name="Oval 129"/>
            <p:cNvSpPr>
              <a:spLocks noChangeArrowheads="1"/>
            </p:cNvSpPr>
            <p:nvPr/>
          </p:nvSpPr>
          <p:spPr bwMode="auto">
            <a:xfrm>
              <a:off x="5523525" y="4987153"/>
              <a:ext cx="502920" cy="731520"/>
            </a:xfrm>
            <a:prstGeom prst="ellipse">
              <a:avLst/>
            </a:prstGeom>
            <a:solidFill>
              <a:srgbClr val="0099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5905" name="TextBox 130"/>
            <p:cNvSpPr txBox="1">
              <a:spLocks noChangeArrowheads="1"/>
            </p:cNvSpPr>
            <p:nvPr/>
          </p:nvSpPr>
          <p:spPr bwMode="auto">
            <a:xfrm>
              <a:off x="1457572" y="5691026"/>
              <a:ext cx="75533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latin typeface="Arial Narrow" pitchFamily="34" charset="0"/>
                  <a:cs typeface="Arial" pitchFamily="34" charset="0"/>
                </a:rPr>
                <a:t>(d)UDP</a:t>
              </a:r>
            </a:p>
          </p:txBody>
        </p:sp>
        <p:sp>
          <p:nvSpPr>
            <p:cNvPr id="35906" name="TextBox 131"/>
            <p:cNvSpPr txBox="1">
              <a:spLocks noChangeArrowheads="1"/>
            </p:cNvSpPr>
            <p:nvPr/>
          </p:nvSpPr>
          <p:spPr bwMode="auto">
            <a:xfrm>
              <a:off x="6172200" y="5691026"/>
              <a:ext cx="73609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latin typeface="Arial Narrow" pitchFamily="34" charset="0"/>
                  <a:cs typeface="Arial" pitchFamily="34" charset="0"/>
                </a:rPr>
                <a:t>(d)UTP</a:t>
              </a:r>
            </a:p>
          </p:txBody>
        </p:sp>
      </p:grpSp>
      <p:grpSp>
        <p:nvGrpSpPr>
          <p:cNvPr id="35843" name="Group 97"/>
          <p:cNvGrpSpPr>
            <a:grpSpLocks/>
          </p:cNvGrpSpPr>
          <p:nvPr/>
        </p:nvGrpSpPr>
        <p:grpSpPr bwMode="auto">
          <a:xfrm>
            <a:off x="1743075" y="2573338"/>
            <a:ext cx="6927850" cy="1770062"/>
            <a:chOff x="838200" y="2201985"/>
            <a:chExt cx="6928787" cy="1769718"/>
          </a:xfrm>
        </p:grpSpPr>
        <p:grpSp>
          <p:nvGrpSpPr>
            <p:cNvPr id="35874" name="Group 98"/>
            <p:cNvGrpSpPr>
              <a:grpSpLocks/>
            </p:cNvGrpSpPr>
            <p:nvPr/>
          </p:nvGrpSpPr>
          <p:grpSpPr bwMode="auto">
            <a:xfrm>
              <a:off x="838200" y="2209800"/>
              <a:ext cx="2301432" cy="1608015"/>
              <a:chOff x="1057028" y="2049585"/>
              <a:chExt cx="2301432" cy="1608015"/>
            </a:xfrm>
          </p:grpSpPr>
          <p:pic>
            <p:nvPicPr>
              <p:cNvPr id="35889" name="Picture 2" descr="voet4_fig_23_0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35" r="61990" b="28511"/>
              <a:stretch>
                <a:fillRect/>
              </a:stretch>
            </p:blipFill>
            <p:spPr bwMode="auto">
              <a:xfrm>
                <a:off x="1161288" y="2049585"/>
                <a:ext cx="2159574" cy="1555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890" name="Rectangle 114"/>
              <p:cNvSpPr>
                <a:spLocks noChangeArrowheads="1"/>
              </p:cNvSpPr>
              <p:nvPr/>
            </p:nvSpPr>
            <p:spPr bwMode="auto">
              <a:xfrm>
                <a:off x="2556206" y="2071080"/>
                <a:ext cx="752229" cy="8167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grpSp>
            <p:nvGrpSpPr>
              <p:cNvPr id="35891" name="Group 115"/>
              <p:cNvGrpSpPr>
                <a:grpSpLocks/>
              </p:cNvGrpSpPr>
              <p:nvPr/>
            </p:nvGrpSpPr>
            <p:grpSpPr bwMode="auto">
              <a:xfrm>
                <a:off x="2690445" y="2604607"/>
                <a:ext cx="668015" cy="276999"/>
                <a:chOff x="2682054" y="859822"/>
                <a:chExt cx="668015" cy="276999"/>
              </a:xfrm>
            </p:grpSpPr>
            <p:sp>
              <p:nvSpPr>
                <p:cNvPr id="35896" name="Rounded Rectangle 120"/>
                <p:cNvSpPr>
                  <a:spLocks noChangeArrowheads="1"/>
                </p:cNvSpPr>
                <p:nvPr/>
              </p:nvSpPr>
              <p:spPr bwMode="auto">
                <a:xfrm>
                  <a:off x="2709989" y="861645"/>
                  <a:ext cx="640080" cy="274320"/>
                </a:xfrm>
                <a:prstGeom prst="roundRect">
                  <a:avLst>
                    <a:gd name="adj" fmla="val 16667"/>
                  </a:avLst>
                </a:prstGeom>
                <a:noFill/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35897" name="TextBox 121"/>
                <p:cNvSpPr txBox="1">
                  <a:spLocks noChangeArrowheads="1"/>
                </p:cNvSpPr>
                <p:nvPr/>
              </p:nvSpPr>
              <p:spPr bwMode="auto">
                <a:xfrm>
                  <a:off x="2682054" y="859822"/>
                  <a:ext cx="537327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200" b="1">
                      <a:latin typeface="Arial Narrow" pitchFamily="34" charset="0"/>
                    </a:rPr>
                    <a:t>Uracil</a:t>
                  </a:r>
                </a:p>
              </p:txBody>
            </p:sp>
          </p:grpSp>
          <p:grpSp>
            <p:nvGrpSpPr>
              <p:cNvPr id="35892" name="Group 116"/>
              <p:cNvGrpSpPr>
                <a:grpSpLocks/>
              </p:cNvGrpSpPr>
              <p:nvPr/>
            </p:nvGrpSpPr>
            <p:grpSpPr bwMode="auto">
              <a:xfrm>
                <a:off x="2720331" y="3395990"/>
                <a:ext cx="357790" cy="261610"/>
                <a:chOff x="2719755" y="2031964"/>
                <a:chExt cx="357790" cy="261610"/>
              </a:xfrm>
            </p:grpSpPr>
            <p:sp>
              <p:nvSpPr>
                <p:cNvPr id="35894" name="Oval 118"/>
                <p:cNvSpPr>
                  <a:spLocks noChangeArrowheads="1"/>
                </p:cNvSpPr>
                <p:nvPr/>
              </p:nvSpPr>
              <p:spPr bwMode="auto">
                <a:xfrm>
                  <a:off x="2796355" y="2057400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35895" name="TextBox 119"/>
                <p:cNvSpPr txBox="1">
                  <a:spLocks noChangeArrowheads="1"/>
                </p:cNvSpPr>
                <p:nvPr/>
              </p:nvSpPr>
              <p:spPr bwMode="auto">
                <a:xfrm>
                  <a:off x="2719755" y="2031964"/>
                  <a:ext cx="357790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100" b="1">
                      <a:solidFill>
                        <a:schemeClr val="bg1"/>
                      </a:solidFill>
                      <a:latin typeface="Arial Narrow" pitchFamily="34" charset="0"/>
                    </a:rPr>
                    <a:t>OH</a:t>
                  </a:r>
                </a:p>
              </p:txBody>
            </p:sp>
          </p:grpSp>
          <p:sp>
            <p:nvSpPr>
              <p:cNvPr id="35893" name="TextBox 117"/>
              <p:cNvSpPr txBox="1">
                <a:spLocks noChangeArrowheads="1"/>
              </p:cNvSpPr>
              <p:nvPr/>
            </p:nvSpPr>
            <p:spPr bwMode="auto">
              <a:xfrm>
                <a:off x="1057028" y="2733822"/>
                <a:ext cx="255198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 b="1">
                    <a:latin typeface="Arial" pitchFamily="34" charset="0"/>
                    <a:cs typeface="Arial" pitchFamily="34" charset="0"/>
                    <a:sym typeface="Symbol" pitchFamily="18" charset="2"/>
                  </a:rPr>
                  <a:t>_</a:t>
                </a:r>
              </a:p>
            </p:txBody>
          </p:sp>
        </p:grpSp>
        <p:grpSp>
          <p:nvGrpSpPr>
            <p:cNvPr id="35875" name="Group 99"/>
            <p:cNvGrpSpPr>
              <a:grpSpLocks/>
            </p:cNvGrpSpPr>
            <p:nvPr/>
          </p:nvGrpSpPr>
          <p:grpSpPr bwMode="auto">
            <a:xfrm>
              <a:off x="5465555" y="2201985"/>
              <a:ext cx="2301432" cy="1615830"/>
              <a:chOff x="1057028" y="2049585"/>
              <a:chExt cx="2301432" cy="1615830"/>
            </a:xfrm>
          </p:grpSpPr>
          <p:pic>
            <p:nvPicPr>
              <p:cNvPr id="35880" name="Picture 2" descr="voet4_fig_23_0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35" r="61990" b="28511"/>
              <a:stretch>
                <a:fillRect/>
              </a:stretch>
            </p:blipFill>
            <p:spPr bwMode="auto">
              <a:xfrm>
                <a:off x="1161288" y="2049585"/>
                <a:ext cx="2159574" cy="1555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881" name="Rectangle 105"/>
              <p:cNvSpPr>
                <a:spLocks noChangeArrowheads="1"/>
              </p:cNvSpPr>
              <p:nvPr/>
            </p:nvSpPr>
            <p:spPr bwMode="auto">
              <a:xfrm>
                <a:off x="2556206" y="2071080"/>
                <a:ext cx="752229" cy="8167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grpSp>
            <p:nvGrpSpPr>
              <p:cNvPr id="35882" name="Group 106"/>
              <p:cNvGrpSpPr>
                <a:grpSpLocks/>
              </p:cNvGrpSpPr>
              <p:nvPr/>
            </p:nvGrpSpPr>
            <p:grpSpPr bwMode="auto">
              <a:xfrm>
                <a:off x="2690445" y="2604607"/>
                <a:ext cx="668015" cy="276999"/>
                <a:chOff x="2682054" y="859822"/>
                <a:chExt cx="668015" cy="276999"/>
              </a:xfrm>
            </p:grpSpPr>
            <p:sp>
              <p:nvSpPr>
                <p:cNvPr id="35887" name="Rounded Rectangle 111"/>
                <p:cNvSpPr>
                  <a:spLocks noChangeArrowheads="1"/>
                </p:cNvSpPr>
                <p:nvPr/>
              </p:nvSpPr>
              <p:spPr bwMode="auto">
                <a:xfrm>
                  <a:off x="2709989" y="861645"/>
                  <a:ext cx="640080" cy="274320"/>
                </a:xfrm>
                <a:prstGeom prst="roundRect">
                  <a:avLst>
                    <a:gd name="adj" fmla="val 16667"/>
                  </a:avLst>
                </a:prstGeom>
                <a:noFill/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35888" name="TextBox 112"/>
                <p:cNvSpPr txBox="1">
                  <a:spLocks noChangeArrowheads="1"/>
                </p:cNvSpPr>
                <p:nvPr/>
              </p:nvSpPr>
              <p:spPr bwMode="auto">
                <a:xfrm>
                  <a:off x="2682054" y="859822"/>
                  <a:ext cx="537327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200" b="1">
                      <a:latin typeface="Arial Narrow" pitchFamily="34" charset="0"/>
                    </a:rPr>
                    <a:t>Uracil</a:t>
                  </a:r>
                </a:p>
              </p:txBody>
            </p:sp>
          </p:grpSp>
          <p:grpSp>
            <p:nvGrpSpPr>
              <p:cNvPr id="35883" name="Group 107"/>
              <p:cNvGrpSpPr>
                <a:grpSpLocks/>
              </p:cNvGrpSpPr>
              <p:nvPr/>
            </p:nvGrpSpPr>
            <p:grpSpPr bwMode="auto">
              <a:xfrm>
                <a:off x="2777378" y="3403805"/>
                <a:ext cx="268022" cy="261610"/>
                <a:chOff x="2776802" y="2039779"/>
                <a:chExt cx="268022" cy="261610"/>
              </a:xfrm>
            </p:grpSpPr>
            <p:sp>
              <p:nvSpPr>
                <p:cNvPr id="35885" name="Oval 109"/>
                <p:cNvSpPr>
                  <a:spLocks noChangeArrowheads="1"/>
                </p:cNvSpPr>
                <p:nvPr/>
              </p:nvSpPr>
              <p:spPr bwMode="auto">
                <a:xfrm>
                  <a:off x="2796355" y="2057400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35886" name="TextBox 110"/>
                <p:cNvSpPr txBox="1">
                  <a:spLocks noChangeArrowheads="1"/>
                </p:cNvSpPr>
                <p:nvPr/>
              </p:nvSpPr>
              <p:spPr bwMode="auto">
                <a:xfrm>
                  <a:off x="2776802" y="2039779"/>
                  <a:ext cx="268022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100" b="1">
                      <a:solidFill>
                        <a:schemeClr val="bg1"/>
                      </a:solidFill>
                      <a:latin typeface="Arial Narrow" pitchFamily="34" charset="0"/>
                    </a:rPr>
                    <a:t>H</a:t>
                  </a:r>
                </a:p>
              </p:txBody>
            </p:sp>
          </p:grpSp>
          <p:sp>
            <p:nvSpPr>
              <p:cNvPr id="35884" name="TextBox 108"/>
              <p:cNvSpPr txBox="1">
                <a:spLocks noChangeArrowheads="1"/>
              </p:cNvSpPr>
              <p:nvPr/>
            </p:nvSpPr>
            <p:spPr bwMode="auto">
              <a:xfrm>
                <a:off x="1057028" y="2733822"/>
                <a:ext cx="255198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 b="1">
                    <a:latin typeface="Arial" pitchFamily="34" charset="0"/>
                    <a:cs typeface="Arial" pitchFamily="34" charset="0"/>
                    <a:sym typeface="Symbol" pitchFamily="18" charset="2"/>
                  </a:rPr>
                  <a:t>_</a:t>
                </a:r>
              </a:p>
            </p:txBody>
          </p:sp>
        </p:grpSp>
        <p:sp>
          <p:nvSpPr>
            <p:cNvPr id="35876" name="TextBox 100"/>
            <p:cNvSpPr txBox="1">
              <a:spLocks noChangeArrowheads="1"/>
            </p:cNvSpPr>
            <p:nvPr/>
          </p:nvSpPr>
          <p:spPr bwMode="auto">
            <a:xfrm>
              <a:off x="1371600" y="3633149"/>
              <a:ext cx="54053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latin typeface="Arial Narrow" pitchFamily="34" charset="0"/>
                  <a:cs typeface="Arial" pitchFamily="34" charset="0"/>
                </a:rPr>
                <a:t>UDP</a:t>
              </a:r>
            </a:p>
          </p:txBody>
        </p:sp>
        <p:sp>
          <p:nvSpPr>
            <p:cNvPr id="35877" name="TextBox 101"/>
            <p:cNvSpPr txBox="1">
              <a:spLocks noChangeArrowheads="1"/>
            </p:cNvSpPr>
            <p:nvPr/>
          </p:nvSpPr>
          <p:spPr bwMode="auto">
            <a:xfrm>
              <a:off x="6262028" y="3633149"/>
              <a:ext cx="6431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latin typeface="Arial Narrow" pitchFamily="34" charset="0"/>
                  <a:cs typeface="Arial" pitchFamily="34" charset="0"/>
                </a:rPr>
                <a:t>dUDP</a:t>
              </a:r>
            </a:p>
          </p:txBody>
        </p:sp>
        <p:cxnSp>
          <p:nvCxnSpPr>
            <p:cNvPr id="35878" name="Straight Arrow Connector 102"/>
            <p:cNvCxnSpPr>
              <a:cxnSpLocks noChangeShapeType="1"/>
            </p:cNvCxnSpPr>
            <p:nvPr/>
          </p:nvCxnSpPr>
          <p:spPr bwMode="auto">
            <a:xfrm>
              <a:off x="3641845" y="3200400"/>
              <a:ext cx="1477424" cy="0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879" name="TextBox 103"/>
            <p:cNvSpPr txBox="1">
              <a:spLocks noChangeArrowheads="1"/>
            </p:cNvSpPr>
            <p:nvPr/>
          </p:nvSpPr>
          <p:spPr bwMode="auto">
            <a:xfrm>
              <a:off x="3795100" y="2894760"/>
              <a:ext cx="100540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rgbClr val="FF0000"/>
                  </a:solidFill>
                  <a:latin typeface="Arial Narrow" pitchFamily="34" charset="0"/>
                  <a:cs typeface="Arial" pitchFamily="34" charset="0"/>
                </a:rPr>
                <a:t>Reduction</a:t>
              </a:r>
            </a:p>
          </p:txBody>
        </p:sp>
      </p:grpSp>
      <p:grpSp>
        <p:nvGrpSpPr>
          <p:cNvPr id="35844" name="Group 43"/>
          <p:cNvGrpSpPr>
            <a:grpSpLocks/>
          </p:cNvGrpSpPr>
          <p:nvPr/>
        </p:nvGrpSpPr>
        <p:grpSpPr bwMode="auto">
          <a:xfrm>
            <a:off x="2209800" y="431800"/>
            <a:ext cx="6461125" cy="1701800"/>
            <a:chOff x="1143000" y="381000"/>
            <a:chExt cx="6461815" cy="1702041"/>
          </a:xfrm>
        </p:grpSpPr>
        <p:grpSp>
          <p:nvGrpSpPr>
            <p:cNvPr id="35847" name="Group 44"/>
            <p:cNvGrpSpPr>
              <a:grpSpLocks/>
            </p:cNvGrpSpPr>
            <p:nvPr/>
          </p:nvGrpSpPr>
          <p:grpSpPr bwMode="auto">
            <a:xfrm>
              <a:off x="1143000" y="381000"/>
              <a:ext cx="1861163" cy="1608015"/>
              <a:chOff x="1354669" y="4335585"/>
              <a:chExt cx="1861163" cy="1608015"/>
            </a:xfrm>
          </p:grpSpPr>
          <p:pic>
            <p:nvPicPr>
              <p:cNvPr id="35865" name="Picture 63" descr="voet4_fig_23_0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034" r="61990" b="28511"/>
              <a:stretch>
                <a:fillRect/>
              </a:stretch>
            </p:blipFill>
            <p:spPr bwMode="auto">
              <a:xfrm>
                <a:off x="1467988" y="4335585"/>
                <a:ext cx="1710245" cy="1555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866" name="Rectangle 64"/>
              <p:cNvSpPr>
                <a:spLocks noChangeArrowheads="1"/>
              </p:cNvSpPr>
              <p:nvPr/>
            </p:nvSpPr>
            <p:spPr bwMode="auto">
              <a:xfrm>
                <a:off x="2413578" y="4357080"/>
                <a:ext cx="752229" cy="8167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grpSp>
            <p:nvGrpSpPr>
              <p:cNvPr id="35867" name="Group 65"/>
              <p:cNvGrpSpPr>
                <a:grpSpLocks/>
              </p:cNvGrpSpPr>
              <p:nvPr/>
            </p:nvGrpSpPr>
            <p:grpSpPr bwMode="auto">
              <a:xfrm>
                <a:off x="2547817" y="4890607"/>
                <a:ext cx="668015" cy="276999"/>
                <a:chOff x="2682054" y="859822"/>
                <a:chExt cx="668015" cy="276999"/>
              </a:xfrm>
            </p:grpSpPr>
            <p:sp>
              <p:nvSpPr>
                <p:cNvPr id="35872" name="Rounded Rectangle 70"/>
                <p:cNvSpPr>
                  <a:spLocks noChangeArrowheads="1"/>
                </p:cNvSpPr>
                <p:nvPr/>
              </p:nvSpPr>
              <p:spPr bwMode="auto">
                <a:xfrm>
                  <a:off x="2709989" y="861645"/>
                  <a:ext cx="640080" cy="274320"/>
                </a:xfrm>
                <a:prstGeom prst="roundRect">
                  <a:avLst>
                    <a:gd name="adj" fmla="val 16667"/>
                  </a:avLst>
                </a:prstGeom>
                <a:noFill/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35873" name="TextBox 71"/>
                <p:cNvSpPr txBox="1">
                  <a:spLocks noChangeArrowheads="1"/>
                </p:cNvSpPr>
                <p:nvPr/>
              </p:nvSpPr>
              <p:spPr bwMode="auto">
                <a:xfrm>
                  <a:off x="2682054" y="859822"/>
                  <a:ext cx="537327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200" b="1">
                      <a:latin typeface="Arial Narrow" pitchFamily="34" charset="0"/>
                    </a:rPr>
                    <a:t>Uracil</a:t>
                  </a:r>
                </a:p>
              </p:txBody>
            </p:sp>
          </p:grpSp>
          <p:grpSp>
            <p:nvGrpSpPr>
              <p:cNvPr id="35868" name="Group 66"/>
              <p:cNvGrpSpPr>
                <a:grpSpLocks/>
              </p:cNvGrpSpPr>
              <p:nvPr/>
            </p:nvGrpSpPr>
            <p:grpSpPr bwMode="auto">
              <a:xfrm>
                <a:off x="2577703" y="5681990"/>
                <a:ext cx="357790" cy="261610"/>
                <a:chOff x="2719755" y="2031964"/>
                <a:chExt cx="357790" cy="261610"/>
              </a:xfrm>
            </p:grpSpPr>
            <p:sp>
              <p:nvSpPr>
                <p:cNvPr id="35870" name="Oval 68"/>
                <p:cNvSpPr>
                  <a:spLocks noChangeArrowheads="1"/>
                </p:cNvSpPr>
                <p:nvPr/>
              </p:nvSpPr>
              <p:spPr bwMode="auto">
                <a:xfrm>
                  <a:off x="2796355" y="2057400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35871" name="TextBox 69"/>
                <p:cNvSpPr txBox="1">
                  <a:spLocks noChangeArrowheads="1"/>
                </p:cNvSpPr>
                <p:nvPr/>
              </p:nvSpPr>
              <p:spPr bwMode="auto">
                <a:xfrm>
                  <a:off x="2719755" y="2031964"/>
                  <a:ext cx="357790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100" b="1">
                      <a:solidFill>
                        <a:schemeClr val="bg1"/>
                      </a:solidFill>
                      <a:latin typeface="Arial Narrow" pitchFamily="34" charset="0"/>
                    </a:rPr>
                    <a:t>OH</a:t>
                  </a:r>
                </a:p>
              </p:txBody>
            </p:sp>
          </p:grpSp>
          <p:sp>
            <p:nvSpPr>
              <p:cNvPr id="35869" name="TextBox 67"/>
              <p:cNvSpPr txBox="1">
                <a:spLocks noChangeArrowheads="1"/>
              </p:cNvSpPr>
              <p:nvPr/>
            </p:nvSpPr>
            <p:spPr bwMode="auto">
              <a:xfrm>
                <a:off x="1354669" y="5028009"/>
                <a:ext cx="255198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 b="1">
                    <a:latin typeface="Arial" pitchFamily="34" charset="0"/>
                    <a:cs typeface="Arial" pitchFamily="34" charset="0"/>
                    <a:sym typeface="Symbol" pitchFamily="18" charset="2"/>
                  </a:rPr>
                  <a:t>_</a:t>
                </a:r>
              </a:p>
            </p:txBody>
          </p:sp>
        </p:grpSp>
        <p:grpSp>
          <p:nvGrpSpPr>
            <p:cNvPr id="35848" name="Group 45"/>
            <p:cNvGrpSpPr>
              <a:grpSpLocks/>
            </p:cNvGrpSpPr>
            <p:nvPr/>
          </p:nvGrpSpPr>
          <p:grpSpPr bwMode="auto">
            <a:xfrm>
              <a:off x="5303383" y="457200"/>
              <a:ext cx="2301432" cy="1608015"/>
              <a:chOff x="1057028" y="2049585"/>
              <a:chExt cx="2301432" cy="1608015"/>
            </a:xfrm>
          </p:grpSpPr>
          <p:pic>
            <p:nvPicPr>
              <p:cNvPr id="35856" name="Picture 2" descr="voet4_fig_23_0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35" r="61990" b="28511"/>
              <a:stretch>
                <a:fillRect/>
              </a:stretch>
            </p:blipFill>
            <p:spPr bwMode="auto">
              <a:xfrm>
                <a:off x="1161288" y="2049585"/>
                <a:ext cx="2159574" cy="1555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857" name="Rectangle 54"/>
              <p:cNvSpPr>
                <a:spLocks noChangeArrowheads="1"/>
              </p:cNvSpPr>
              <p:nvPr/>
            </p:nvSpPr>
            <p:spPr bwMode="auto">
              <a:xfrm>
                <a:off x="2556206" y="2071080"/>
                <a:ext cx="752229" cy="8167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grpSp>
            <p:nvGrpSpPr>
              <p:cNvPr id="35858" name="Group 55"/>
              <p:cNvGrpSpPr>
                <a:grpSpLocks/>
              </p:cNvGrpSpPr>
              <p:nvPr/>
            </p:nvGrpSpPr>
            <p:grpSpPr bwMode="auto">
              <a:xfrm>
                <a:off x="2690445" y="2604607"/>
                <a:ext cx="668015" cy="276999"/>
                <a:chOff x="2682054" y="859822"/>
                <a:chExt cx="668015" cy="276999"/>
              </a:xfrm>
            </p:grpSpPr>
            <p:sp>
              <p:nvSpPr>
                <p:cNvPr id="35863" name="Rounded Rectangle 60"/>
                <p:cNvSpPr>
                  <a:spLocks noChangeArrowheads="1"/>
                </p:cNvSpPr>
                <p:nvPr/>
              </p:nvSpPr>
              <p:spPr bwMode="auto">
                <a:xfrm>
                  <a:off x="2709989" y="861645"/>
                  <a:ext cx="640080" cy="274320"/>
                </a:xfrm>
                <a:prstGeom prst="roundRect">
                  <a:avLst>
                    <a:gd name="adj" fmla="val 16667"/>
                  </a:avLst>
                </a:prstGeom>
                <a:noFill/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35864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2682054" y="859822"/>
                  <a:ext cx="537327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200" b="1">
                      <a:latin typeface="Arial Narrow" pitchFamily="34" charset="0"/>
                    </a:rPr>
                    <a:t>Uracil</a:t>
                  </a:r>
                </a:p>
              </p:txBody>
            </p:sp>
          </p:grpSp>
          <p:grpSp>
            <p:nvGrpSpPr>
              <p:cNvPr id="35859" name="Group 56"/>
              <p:cNvGrpSpPr>
                <a:grpSpLocks/>
              </p:cNvGrpSpPr>
              <p:nvPr/>
            </p:nvGrpSpPr>
            <p:grpSpPr bwMode="auto">
              <a:xfrm>
                <a:off x="2720331" y="3395990"/>
                <a:ext cx="357790" cy="261610"/>
                <a:chOff x="2719755" y="2031964"/>
                <a:chExt cx="357790" cy="261610"/>
              </a:xfrm>
            </p:grpSpPr>
            <p:sp>
              <p:nvSpPr>
                <p:cNvPr id="35861" name="Oval 58"/>
                <p:cNvSpPr>
                  <a:spLocks noChangeArrowheads="1"/>
                </p:cNvSpPr>
                <p:nvPr/>
              </p:nvSpPr>
              <p:spPr bwMode="auto">
                <a:xfrm>
                  <a:off x="2796355" y="2057400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35862" name="TextBox 59"/>
                <p:cNvSpPr txBox="1">
                  <a:spLocks noChangeArrowheads="1"/>
                </p:cNvSpPr>
                <p:nvPr/>
              </p:nvSpPr>
              <p:spPr bwMode="auto">
                <a:xfrm>
                  <a:off x="2719755" y="2031964"/>
                  <a:ext cx="357790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100" b="1">
                      <a:solidFill>
                        <a:schemeClr val="bg1"/>
                      </a:solidFill>
                      <a:latin typeface="Arial Narrow" pitchFamily="34" charset="0"/>
                    </a:rPr>
                    <a:t>OH</a:t>
                  </a:r>
                </a:p>
              </p:txBody>
            </p:sp>
          </p:grpSp>
          <p:sp>
            <p:nvSpPr>
              <p:cNvPr id="35860" name="TextBox 57"/>
              <p:cNvSpPr txBox="1">
                <a:spLocks noChangeArrowheads="1"/>
              </p:cNvSpPr>
              <p:nvPr/>
            </p:nvSpPr>
            <p:spPr bwMode="auto">
              <a:xfrm>
                <a:off x="1057028" y="2733822"/>
                <a:ext cx="255198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 b="1">
                    <a:latin typeface="Arial" pitchFamily="34" charset="0"/>
                    <a:cs typeface="Arial" pitchFamily="34" charset="0"/>
                    <a:sym typeface="Symbol" pitchFamily="18" charset="2"/>
                  </a:rPr>
                  <a:t>_</a:t>
                </a:r>
              </a:p>
            </p:txBody>
          </p:sp>
        </p:grpSp>
        <p:pic>
          <p:nvPicPr>
            <p:cNvPr id="35849" name="Picture 4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21" t="14359" r="7591" b="12820"/>
            <a:stretch>
              <a:fillRect/>
            </a:stretch>
          </p:blipFill>
          <p:spPr bwMode="auto">
            <a:xfrm>
              <a:off x="3175909" y="1449232"/>
              <a:ext cx="1977181" cy="311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Arc 47"/>
            <p:cNvSpPr/>
            <p:nvPr/>
          </p:nvSpPr>
          <p:spPr bwMode="auto">
            <a:xfrm>
              <a:off x="3675333" y="870019"/>
              <a:ext cx="582674" cy="677959"/>
            </a:xfrm>
            <a:prstGeom prst="arc">
              <a:avLst>
                <a:gd name="adj1" fmla="val 20831831"/>
                <a:gd name="adj2" fmla="val 10966269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triangle" w="med" len="lg"/>
              <a:tailEnd type="none" w="med" len="lg"/>
            </a:ln>
            <a:effectLst/>
            <a:extLst/>
          </p:spPr>
          <p:txBody>
            <a:bodyPr/>
            <a:lstStyle/>
            <a:p>
              <a:pPr eaLnBrk="0" hangingPunct="0">
                <a:defRPr/>
              </a:pPr>
              <a:endParaRPr lang="en-US" b="1" dirty="0">
                <a:latin typeface="Times" charset="0"/>
              </a:endParaRPr>
            </a:p>
          </p:txBody>
        </p:sp>
        <p:sp>
          <p:nvSpPr>
            <p:cNvPr id="35851" name="TextBox 48"/>
            <p:cNvSpPr txBox="1">
              <a:spLocks noChangeArrowheads="1"/>
            </p:cNvSpPr>
            <p:nvPr/>
          </p:nvSpPr>
          <p:spPr bwMode="auto">
            <a:xfrm>
              <a:off x="3428988" y="912446"/>
              <a:ext cx="50898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9900"/>
                  </a:solidFill>
                  <a:latin typeface="Arial Narrow" pitchFamily="34" charset="0"/>
                  <a:cs typeface="Arial" pitchFamily="34" charset="0"/>
                </a:rPr>
                <a:t>ATP</a:t>
              </a:r>
            </a:p>
          </p:txBody>
        </p:sp>
        <p:sp>
          <p:nvSpPr>
            <p:cNvPr id="35852" name="TextBox 49"/>
            <p:cNvSpPr txBox="1">
              <a:spLocks noChangeArrowheads="1"/>
            </p:cNvSpPr>
            <p:nvPr/>
          </p:nvSpPr>
          <p:spPr bwMode="auto">
            <a:xfrm>
              <a:off x="4015079" y="869460"/>
              <a:ext cx="53091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9900"/>
                  </a:solidFill>
                  <a:latin typeface="Arial Narrow" pitchFamily="34" charset="0"/>
                  <a:cs typeface="Arial" pitchFamily="34" charset="0"/>
                </a:rPr>
                <a:t>ADP</a:t>
              </a:r>
            </a:p>
          </p:txBody>
        </p:sp>
        <p:sp>
          <p:nvSpPr>
            <p:cNvPr id="35853" name="Oval 50"/>
            <p:cNvSpPr>
              <a:spLocks noChangeArrowheads="1"/>
            </p:cNvSpPr>
            <p:nvPr/>
          </p:nvSpPr>
          <p:spPr bwMode="auto">
            <a:xfrm>
              <a:off x="5363310" y="1060159"/>
              <a:ext cx="502920" cy="731520"/>
            </a:xfrm>
            <a:prstGeom prst="ellipse">
              <a:avLst/>
            </a:prstGeom>
            <a:solidFill>
              <a:srgbClr val="0099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5854" name="TextBox 51"/>
            <p:cNvSpPr txBox="1">
              <a:spLocks noChangeArrowheads="1"/>
            </p:cNvSpPr>
            <p:nvPr/>
          </p:nvSpPr>
          <p:spPr bwMode="auto">
            <a:xfrm>
              <a:off x="1371600" y="1744487"/>
              <a:ext cx="55816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latin typeface="Arial Narrow" pitchFamily="34" charset="0"/>
                  <a:cs typeface="Arial" pitchFamily="34" charset="0"/>
                </a:rPr>
                <a:t>UMP</a:t>
              </a:r>
            </a:p>
          </p:txBody>
        </p:sp>
        <p:sp>
          <p:nvSpPr>
            <p:cNvPr id="35855" name="TextBox 52"/>
            <p:cNvSpPr txBox="1">
              <a:spLocks noChangeArrowheads="1"/>
            </p:cNvSpPr>
            <p:nvPr/>
          </p:nvSpPr>
          <p:spPr bwMode="auto">
            <a:xfrm>
              <a:off x="5929264" y="1744487"/>
              <a:ext cx="54053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latin typeface="Arial Narrow" pitchFamily="34" charset="0"/>
                  <a:cs typeface="Arial" pitchFamily="34" charset="0"/>
                </a:rPr>
                <a:t>UDP</a:t>
              </a:r>
            </a:p>
          </p:txBody>
        </p:sp>
      </p:grpSp>
      <p:sp>
        <p:nvSpPr>
          <p:cNvPr id="35845" name="TextBox 1"/>
          <p:cNvSpPr txBox="1">
            <a:spLocks noChangeArrowheads="1"/>
          </p:cNvSpPr>
          <p:nvPr/>
        </p:nvSpPr>
        <p:spPr bwMode="auto">
          <a:xfrm>
            <a:off x="76200" y="0"/>
            <a:ext cx="6850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(d)UTP Synthesis: [</a:t>
            </a:r>
            <a:r>
              <a:rPr lang="en-US" altLang="en-US" sz="2400" b="1" dirty="0" smtClean="0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2/2] </a:t>
            </a:r>
            <a:r>
              <a:rPr lang="en-US" altLang="en-US" sz="2400" b="1" dirty="0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UMP </a:t>
            </a:r>
            <a:r>
              <a:rPr lang="en-US" altLang="en-US" sz="2400" b="1" dirty="0">
                <a:solidFill>
                  <a:srgbClr val="FF6D0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(d)U</a:t>
            </a:r>
            <a:r>
              <a:rPr lang="en-US" altLang="en-US" sz="2400" b="1" dirty="0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TP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6200" y="481013"/>
            <a:ext cx="8991600" cy="5386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>
              <a:spcAft>
                <a:spcPts val="0"/>
              </a:spcAft>
              <a:buFontTx/>
              <a:buChar char="-"/>
              <a:defRPr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UMP can be phosphorylated to UDP by </a:t>
            </a:r>
            <a:r>
              <a:rPr lang="en-US" sz="1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uridylate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kinase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spcAft>
                <a:spcPts val="0"/>
              </a:spcAft>
              <a:defRPr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spcAft>
                <a:spcPts val="0"/>
              </a:spcAft>
              <a:buFontTx/>
              <a:buChar char="-"/>
              <a:defRPr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UDP can then be reduced to its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deoxy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-counterpart by 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ribonucleotide reductase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—a reductase that does not discriminate between bases of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ribonucleoside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diphosphates (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eg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ADP, GDP, CDP and UDP):</a:t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	 </a:t>
            </a:r>
          </a:p>
          <a:p>
            <a:pPr>
              <a:spcAft>
                <a:spcPts val="0"/>
              </a:spcAft>
              <a:defRPr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spcAft>
                <a:spcPts val="0"/>
              </a:spcAft>
              <a:buFontTx/>
              <a:buChar char="-"/>
              <a:defRPr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(d)UDP is finally converted to (d)UTP by a 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nucleoside diphosphate kinase (NDK)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—a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kinase that does not discriminate between bases and/or sugars of ribonucleotides and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deoxyribonucleotides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spcAft>
                <a:spcPts val="0"/>
              </a:spcAft>
              <a:defRPr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	 </a:t>
            </a:r>
          </a:p>
          <a:p>
            <a:pPr lvl="1">
              <a:spcAft>
                <a:spcPts val="0"/>
              </a:spcAft>
              <a:defRPr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61"/>
          <p:cNvSpPr txBox="1">
            <a:spLocks noChangeArrowheads="1"/>
          </p:cNvSpPr>
          <p:nvPr/>
        </p:nvSpPr>
        <p:spPr bwMode="auto">
          <a:xfrm>
            <a:off x="457200" y="533400"/>
            <a:ext cx="7543800" cy="618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Unlike ATP/GTP/UTP</a:t>
            </a:r>
            <a:r>
              <a:rPr lang="en-US" altLang="en-US" sz="1800" dirty="0">
                <a:latin typeface="Calibri" pitchFamily="34" charset="0"/>
                <a:cs typeface="Calibri" pitchFamily="34" charset="0"/>
              </a:rPr>
              <a:t>—which are generated via phosphorylation of their corresponding nucleoside monophosphates—CTP is formed by direct </a:t>
            </a:r>
            <a:r>
              <a:rPr lang="en-US" altLang="en-US" sz="1800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transamination</a:t>
            </a:r>
            <a:r>
              <a:rPr lang="en-US" altLang="en-US" sz="1800" dirty="0">
                <a:latin typeface="Calibri" pitchFamily="34" charset="0"/>
                <a:cs typeface="Calibri" pitchFamily="34" charset="0"/>
              </a:rPr>
              <a:t> of UTP @ C6 by </a:t>
            </a:r>
            <a:r>
              <a:rPr lang="en-US" altLang="en-US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CTP </a:t>
            </a:r>
            <a:r>
              <a:rPr lang="en-US" altLang="en-US" sz="18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synthetase</a:t>
            </a:r>
            <a:r>
              <a:rPr lang="en-US" altLang="en-US" sz="1800" dirty="0">
                <a:latin typeface="Calibri" pitchFamily="34" charset="0"/>
                <a:cs typeface="Calibri" pitchFamily="34" charset="0"/>
              </a:rPr>
              <a:t>: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n-US" altLang="en-US" sz="1800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n-US" altLang="en-US" sz="1800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n-US" altLang="en-US" sz="1800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n-US" altLang="en-US" sz="1800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n-US" altLang="en-US" sz="1800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n-US" altLang="en-US" sz="1800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n-US" altLang="en-US" sz="1800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n-US" altLang="en-US" sz="1800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n-US" altLang="en-US" sz="1800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n-US" altLang="en-US" sz="1800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n-US" altLang="en-US" sz="1800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n-US" altLang="en-US" sz="1800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n-US" altLang="en-US" sz="1800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n-US" altLang="en-US" sz="1800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n-US" altLang="en-US" sz="1800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n-US" altLang="en-US" sz="1800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800" dirty="0">
                <a:latin typeface="Calibri" pitchFamily="34" charset="0"/>
                <a:cs typeface="Calibri" pitchFamily="34" charset="0"/>
              </a:rPr>
              <a:t>In </a:t>
            </a:r>
            <a:r>
              <a:rPr lang="en-US" altLang="en-US" sz="1800" dirty="0" smtClean="0">
                <a:latin typeface="Calibri" pitchFamily="34" charset="0"/>
                <a:cs typeface="Calibri" pitchFamily="34" charset="0"/>
              </a:rPr>
              <a:t>the above </a:t>
            </a:r>
            <a:r>
              <a:rPr lang="en-US" altLang="en-US" sz="1800" dirty="0">
                <a:latin typeface="Calibri" pitchFamily="34" charset="0"/>
                <a:cs typeface="Calibri" pitchFamily="34" charset="0"/>
              </a:rPr>
              <a:t>reaction, glutamine serves as the amino donor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n-US" altLang="en-US" sz="1800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800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How then is CTP converted to its </a:t>
            </a:r>
            <a:r>
              <a:rPr lang="en-US" altLang="en-US" sz="1800" dirty="0" err="1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deoxy</a:t>
            </a:r>
            <a:r>
              <a:rPr lang="en-US" altLang="en-US" sz="1800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-counterpart </a:t>
            </a:r>
            <a:r>
              <a:rPr lang="en-US" altLang="en-US" sz="1800" dirty="0" err="1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dCTP</a:t>
            </a:r>
            <a:r>
              <a:rPr lang="en-US" altLang="en-US" sz="1800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? </a:t>
            </a:r>
          </a:p>
        </p:txBody>
      </p:sp>
      <p:sp>
        <p:nvSpPr>
          <p:cNvPr id="36867" name="TextBox 1"/>
          <p:cNvSpPr txBox="1">
            <a:spLocks noChangeArrowheads="1"/>
          </p:cNvSpPr>
          <p:nvPr/>
        </p:nvSpPr>
        <p:spPr bwMode="auto">
          <a:xfrm>
            <a:off x="76200" y="0"/>
            <a:ext cx="6850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(d)CTP Synthesis: [</a:t>
            </a:r>
            <a:r>
              <a:rPr lang="en-US" altLang="en-US" sz="2400" b="1" dirty="0" smtClean="0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1/2] </a:t>
            </a:r>
            <a:r>
              <a:rPr lang="en-US" altLang="en-US" sz="2400" b="1" dirty="0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UTP </a:t>
            </a:r>
            <a:r>
              <a:rPr lang="en-US" altLang="en-US" sz="2400" b="1" dirty="0">
                <a:solidFill>
                  <a:srgbClr val="FF6D0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C</a:t>
            </a:r>
            <a:r>
              <a:rPr lang="en-US" altLang="en-US" sz="2400" b="1" dirty="0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TP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6200" y="1738313"/>
            <a:ext cx="8839200" cy="3367087"/>
            <a:chOff x="76200" y="1738313"/>
            <a:chExt cx="8839200" cy="3367087"/>
          </a:xfrm>
        </p:grpSpPr>
        <p:pic>
          <p:nvPicPr>
            <p:cNvPr id="36868" name="Picture 2" descr="voet4_fig_23_0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" b="17322"/>
            <a:stretch>
              <a:fillRect/>
            </a:stretch>
          </p:blipFill>
          <p:spPr bwMode="auto">
            <a:xfrm>
              <a:off x="76200" y="1738313"/>
              <a:ext cx="8839200" cy="3367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69" name="TextBox 50"/>
            <p:cNvSpPr txBox="1">
              <a:spLocks noChangeArrowheads="1"/>
            </p:cNvSpPr>
            <p:nvPr/>
          </p:nvSpPr>
          <p:spPr bwMode="auto">
            <a:xfrm>
              <a:off x="2963863" y="2225675"/>
              <a:ext cx="2667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FF0000"/>
                  </a:solidFill>
                  <a:latin typeface="Arial Narrow" pitchFamily="34" charset="0"/>
                </a:rPr>
                <a:t>6</a:t>
              </a:r>
            </a:p>
          </p:txBody>
        </p:sp>
        <p:sp>
          <p:nvSpPr>
            <p:cNvPr id="36870" name="TextBox 50"/>
            <p:cNvSpPr txBox="1">
              <a:spLocks noChangeArrowheads="1"/>
            </p:cNvSpPr>
            <p:nvPr/>
          </p:nvSpPr>
          <p:spPr bwMode="auto">
            <a:xfrm>
              <a:off x="8497888" y="2239963"/>
              <a:ext cx="265112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FF0000"/>
                  </a:solidFill>
                  <a:latin typeface="Arial Narrow" pitchFamily="34" charset="0"/>
                </a:rPr>
                <a:t>6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86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6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86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86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86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28600"/>
            <a:ext cx="1371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990600" y="2133600"/>
            <a:ext cx="67818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en-US" alt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</a:rPr>
              <a:t>Nucleotides are the building blocks of nucleic acids such as </a:t>
            </a:r>
            <a:r>
              <a:rPr lang="en-US" alt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DNA (deoxyribonucleic acid) </a:t>
            </a:r>
            <a:r>
              <a:rPr lang="en-US" alt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</a:rPr>
              <a:t>and </a:t>
            </a:r>
            <a:r>
              <a:rPr lang="en-US" alt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RNA (ribonucleic acid)</a:t>
            </a:r>
          </a:p>
          <a:p>
            <a:pPr marL="0" indent="0">
              <a:spcBef>
                <a:spcPct val="0"/>
              </a:spcBef>
              <a:buFontTx/>
              <a:buNone/>
              <a:defRPr/>
            </a:pPr>
            <a:endParaRPr lang="en-US" altLang="en-US" sz="1800" dirty="0" smtClean="0">
              <a:latin typeface="Calibri" pitchFamily="34" charset="0"/>
              <a:ea typeface="Cambria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en-US" altLang="en-US" sz="1800" dirty="0" smtClean="0">
                <a:solidFill>
                  <a:schemeClr val="tx2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A nucleotide consists of</a:t>
            </a:r>
            <a:r>
              <a:rPr lang="en-US" alt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</a:rPr>
              <a:t>:</a:t>
            </a: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en-US" alt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</a:rPr>
              <a:t>	</a:t>
            </a:r>
            <a:r>
              <a:rPr lang="en-US" altLang="en-US" sz="18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- a nitrogenous base (an heterocyclic ring)</a:t>
            </a: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en-US" altLang="en-US" sz="18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	- a ribose (RNA) or deoxyribose (DNA) sugar</a:t>
            </a: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en-US" altLang="en-US" sz="18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	- one or more phosphate groups</a:t>
            </a:r>
          </a:p>
          <a:p>
            <a:pPr marL="0" indent="0">
              <a:spcBef>
                <a:spcPct val="0"/>
              </a:spcBef>
              <a:buFontTx/>
              <a:buNone/>
              <a:defRPr/>
            </a:pPr>
            <a:endParaRPr lang="en-US" altLang="en-US" sz="1800" dirty="0" smtClean="0">
              <a:latin typeface="Calibri" pitchFamily="34" charset="0"/>
              <a:ea typeface="Cambria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en-US" alt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The nitrogenous bases </a:t>
            </a:r>
            <a:r>
              <a:rPr lang="en-US" alt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</a:rPr>
              <a:t>of nucleotides can be classified into two heterocyclic ring systems: </a:t>
            </a: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en-US" altLang="en-US" sz="1800" dirty="0" smtClean="0">
                <a:solidFill>
                  <a:schemeClr val="tx2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	(1) </a:t>
            </a:r>
            <a:r>
              <a:rPr lang="en-US" alt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Purines</a:t>
            </a:r>
            <a:r>
              <a:rPr lang="en-US" altLang="en-US" sz="1800" dirty="0" smtClean="0">
                <a:solidFill>
                  <a:schemeClr val="tx2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—adenine (A), guanine (G), and hypoxanthine (I)</a:t>
            </a: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en-US" altLang="en-US" sz="1800" dirty="0" smtClean="0">
                <a:solidFill>
                  <a:schemeClr val="tx2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	(2) </a:t>
            </a:r>
            <a:r>
              <a:rPr lang="en-US" alt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Pyrimidines</a:t>
            </a:r>
            <a:r>
              <a:rPr lang="en-US" altLang="en-US" sz="1800" dirty="0" smtClean="0">
                <a:solidFill>
                  <a:schemeClr val="tx2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—cytosine (C), thymine (T), and uracil (U)</a:t>
            </a:r>
          </a:p>
          <a:p>
            <a:pPr>
              <a:spcBef>
                <a:spcPct val="0"/>
              </a:spcBef>
              <a:buFontTx/>
              <a:buChar char="-"/>
              <a:defRPr/>
            </a:pPr>
            <a:endParaRPr lang="en-US" altLang="en-US" sz="1800" dirty="0" smtClean="0">
              <a:latin typeface="Calibri" pitchFamily="34" charset="0"/>
              <a:ea typeface="Cambria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en-US" alt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</a:rPr>
              <a:t>While DNA is exclusively comprised of AGCT, T is replaced with U in RNA—</a:t>
            </a:r>
            <a:r>
              <a:rPr lang="en-US" altLang="en-US" sz="1800" dirty="0" err="1" smtClean="0">
                <a:latin typeface="Calibri" pitchFamily="34" charset="0"/>
                <a:ea typeface="Cambria" pitchFamily="18" charset="0"/>
                <a:cs typeface="Times New Roman" pitchFamily="18" charset="0"/>
              </a:rPr>
              <a:t>tRNA</a:t>
            </a:r>
            <a:r>
              <a:rPr lang="en-US" alt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</a:rPr>
              <a:t> also contains I</a:t>
            </a:r>
          </a:p>
          <a:p>
            <a:pPr>
              <a:spcBef>
                <a:spcPct val="0"/>
              </a:spcBef>
              <a:buFontTx/>
              <a:buChar char="-"/>
              <a:defRPr/>
            </a:pPr>
            <a:endParaRPr lang="en-US" altLang="en-US" sz="1800" dirty="0" smtClean="0">
              <a:latin typeface="Calibri" pitchFamily="34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/>
        </p:nvSpPr>
        <p:spPr bwMode="auto">
          <a:xfrm>
            <a:off x="3124200" y="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6D09"/>
                </a:solidFill>
                <a:latin typeface="Arial" pitchFamily="34" charset="0"/>
              </a:rPr>
              <a:t>Synopsis 4.1a</a:t>
            </a:r>
            <a:endParaRPr lang="en-US" altLang="en-US" sz="2400">
              <a:solidFill>
                <a:srgbClr val="FF6D09"/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6D09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>
              <a:solidFill>
                <a:srgbClr val="FF6D09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67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194"/>
          <p:cNvGrpSpPr>
            <a:grpSpLocks/>
          </p:cNvGrpSpPr>
          <p:nvPr/>
        </p:nvGrpSpPr>
        <p:grpSpPr bwMode="auto">
          <a:xfrm>
            <a:off x="1389063" y="4953000"/>
            <a:ext cx="7297737" cy="1693863"/>
            <a:chOff x="990600" y="4335585"/>
            <a:chExt cx="7298290" cy="1693995"/>
          </a:xfrm>
        </p:grpSpPr>
        <p:grpSp>
          <p:nvGrpSpPr>
            <p:cNvPr id="37947" name="Group 195"/>
            <p:cNvGrpSpPr>
              <a:grpSpLocks/>
            </p:cNvGrpSpPr>
            <p:nvPr/>
          </p:nvGrpSpPr>
          <p:grpSpPr bwMode="auto">
            <a:xfrm>
              <a:off x="990600" y="4335585"/>
              <a:ext cx="2351883" cy="1623645"/>
              <a:chOff x="1057028" y="2049585"/>
              <a:chExt cx="2351883" cy="1623645"/>
            </a:xfrm>
          </p:grpSpPr>
          <p:pic>
            <p:nvPicPr>
              <p:cNvPr id="37964" name="Picture 2" descr="voet4_fig_23_0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35" r="61990" b="28511"/>
              <a:stretch>
                <a:fillRect/>
              </a:stretch>
            </p:blipFill>
            <p:spPr bwMode="auto">
              <a:xfrm>
                <a:off x="1161288" y="2049585"/>
                <a:ext cx="2159574" cy="1555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7965" name="Rectangle 213"/>
              <p:cNvSpPr>
                <a:spLocks noChangeArrowheads="1"/>
              </p:cNvSpPr>
              <p:nvPr/>
            </p:nvSpPr>
            <p:spPr bwMode="auto">
              <a:xfrm>
                <a:off x="2556206" y="2071080"/>
                <a:ext cx="752229" cy="8167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grpSp>
            <p:nvGrpSpPr>
              <p:cNvPr id="37966" name="Group 214"/>
              <p:cNvGrpSpPr>
                <a:grpSpLocks/>
              </p:cNvGrpSpPr>
              <p:nvPr/>
            </p:nvGrpSpPr>
            <p:grpSpPr bwMode="auto">
              <a:xfrm>
                <a:off x="2690445" y="2604607"/>
                <a:ext cx="718466" cy="276999"/>
                <a:chOff x="2682054" y="859822"/>
                <a:chExt cx="718466" cy="276999"/>
              </a:xfrm>
            </p:grpSpPr>
            <p:sp>
              <p:nvSpPr>
                <p:cNvPr id="37971" name="Rounded Rectangle 219"/>
                <p:cNvSpPr>
                  <a:spLocks noChangeArrowheads="1"/>
                </p:cNvSpPr>
                <p:nvPr/>
              </p:nvSpPr>
              <p:spPr bwMode="auto">
                <a:xfrm>
                  <a:off x="2709989" y="861645"/>
                  <a:ext cx="640080" cy="274320"/>
                </a:xfrm>
                <a:prstGeom prst="roundRect">
                  <a:avLst>
                    <a:gd name="adj" fmla="val 16667"/>
                  </a:avLst>
                </a:prstGeom>
                <a:noFill/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37972" name="TextBox 220"/>
                <p:cNvSpPr txBox="1">
                  <a:spLocks noChangeArrowheads="1"/>
                </p:cNvSpPr>
                <p:nvPr/>
              </p:nvSpPr>
              <p:spPr bwMode="auto">
                <a:xfrm>
                  <a:off x="2682054" y="859822"/>
                  <a:ext cx="718466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200" b="1">
                      <a:latin typeface="Arial Narrow" pitchFamily="34" charset="0"/>
                    </a:rPr>
                    <a:t>Cytosine</a:t>
                  </a:r>
                </a:p>
              </p:txBody>
            </p:sp>
          </p:grpSp>
          <p:grpSp>
            <p:nvGrpSpPr>
              <p:cNvPr id="37967" name="Group 215"/>
              <p:cNvGrpSpPr>
                <a:grpSpLocks/>
              </p:cNvGrpSpPr>
              <p:nvPr/>
            </p:nvGrpSpPr>
            <p:grpSpPr bwMode="auto">
              <a:xfrm>
                <a:off x="2782851" y="3411620"/>
                <a:ext cx="268022" cy="261610"/>
                <a:chOff x="2782275" y="2047594"/>
                <a:chExt cx="268022" cy="261610"/>
              </a:xfrm>
            </p:grpSpPr>
            <p:sp>
              <p:nvSpPr>
                <p:cNvPr id="37969" name="Oval 217"/>
                <p:cNvSpPr>
                  <a:spLocks noChangeArrowheads="1"/>
                </p:cNvSpPr>
                <p:nvPr/>
              </p:nvSpPr>
              <p:spPr bwMode="auto">
                <a:xfrm>
                  <a:off x="2796355" y="2057400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37970" name="TextBox 218"/>
                <p:cNvSpPr txBox="1">
                  <a:spLocks noChangeArrowheads="1"/>
                </p:cNvSpPr>
                <p:nvPr/>
              </p:nvSpPr>
              <p:spPr bwMode="auto">
                <a:xfrm>
                  <a:off x="2782275" y="2047594"/>
                  <a:ext cx="268022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100" b="1">
                      <a:solidFill>
                        <a:schemeClr val="bg1"/>
                      </a:solidFill>
                      <a:latin typeface="Arial Narrow" pitchFamily="34" charset="0"/>
                    </a:rPr>
                    <a:t>H</a:t>
                  </a:r>
                </a:p>
              </p:txBody>
            </p:sp>
          </p:grpSp>
          <p:sp>
            <p:nvSpPr>
              <p:cNvPr id="37968" name="TextBox 216"/>
              <p:cNvSpPr txBox="1">
                <a:spLocks noChangeArrowheads="1"/>
              </p:cNvSpPr>
              <p:nvPr/>
            </p:nvSpPr>
            <p:spPr bwMode="auto">
              <a:xfrm>
                <a:off x="1057028" y="2733822"/>
                <a:ext cx="255198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 b="1">
                    <a:latin typeface="Arial" pitchFamily="34" charset="0"/>
                    <a:cs typeface="Arial" pitchFamily="34" charset="0"/>
                    <a:sym typeface="Symbol" pitchFamily="18" charset="2"/>
                  </a:rPr>
                  <a:t>_</a:t>
                </a:r>
              </a:p>
            </p:txBody>
          </p:sp>
        </p:grpSp>
        <p:grpSp>
          <p:nvGrpSpPr>
            <p:cNvPr id="37948" name="Group 196"/>
            <p:cNvGrpSpPr>
              <a:grpSpLocks/>
            </p:cNvGrpSpPr>
            <p:nvPr/>
          </p:nvGrpSpPr>
          <p:grpSpPr bwMode="auto">
            <a:xfrm>
              <a:off x="5489579" y="4380540"/>
              <a:ext cx="2799311" cy="1615830"/>
              <a:chOff x="601209" y="304800"/>
              <a:chExt cx="2799311" cy="1615830"/>
            </a:xfrm>
          </p:grpSpPr>
          <p:pic>
            <p:nvPicPr>
              <p:cNvPr id="37956" name="Picture 2" descr="voet4_fig_23_0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2164" b="28511"/>
              <a:stretch>
                <a:fillRect/>
              </a:stretch>
            </p:blipFill>
            <p:spPr bwMode="auto">
              <a:xfrm>
                <a:off x="601209" y="304800"/>
                <a:ext cx="2698836" cy="1555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7957" name="Rectangle 205"/>
              <p:cNvSpPr>
                <a:spLocks noChangeArrowheads="1"/>
              </p:cNvSpPr>
              <p:nvPr/>
            </p:nvSpPr>
            <p:spPr bwMode="auto">
              <a:xfrm>
                <a:off x="2547815" y="326295"/>
                <a:ext cx="752229" cy="8167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grpSp>
            <p:nvGrpSpPr>
              <p:cNvPr id="37958" name="Group 206"/>
              <p:cNvGrpSpPr>
                <a:grpSpLocks/>
              </p:cNvGrpSpPr>
              <p:nvPr/>
            </p:nvGrpSpPr>
            <p:grpSpPr bwMode="auto">
              <a:xfrm>
                <a:off x="2682054" y="859822"/>
                <a:ext cx="718466" cy="276999"/>
                <a:chOff x="2682054" y="859822"/>
                <a:chExt cx="718466" cy="276999"/>
              </a:xfrm>
            </p:grpSpPr>
            <p:sp>
              <p:nvSpPr>
                <p:cNvPr id="37962" name="Rounded Rectangle 210"/>
                <p:cNvSpPr>
                  <a:spLocks noChangeArrowheads="1"/>
                </p:cNvSpPr>
                <p:nvPr/>
              </p:nvSpPr>
              <p:spPr bwMode="auto">
                <a:xfrm>
                  <a:off x="2709989" y="861645"/>
                  <a:ext cx="640080" cy="274320"/>
                </a:xfrm>
                <a:prstGeom prst="roundRect">
                  <a:avLst>
                    <a:gd name="adj" fmla="val 16667"/>
                  </a:avLst>
                </a:prstGeom>
                <a:noFill/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37963" name="TextBox 211"/>
                <p:cNvSpPr txBox="1">
                  <a:spLocks noChangeArrowheads="1"/>
                </p:cNvSpPr>
                <p:nvPr/>
              </p:nvSpPr>
              <p:spPr bwMode="auto">
                <a:xfrm>
                  <a:off x="2682054" y="859822"/>
                  <a:ext cx="718466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200" b="1">
                      <a:latin typeface="Arial Narrow" pitchFamily="34" charset="0"/>
                    </a:rPr>
                    <a:t>Cytosine</a:t>
                  </a:r>
                </a:p>
              </p:txBody>
            </p:sp>
          </p:grpSp>
          <p:grpSp>
            <p:nvGrpSpPr>
              <p:cNvPr id="37959" name="Group 207"/>
              <p:cNvGrpSpPr>
                <a:grpSpLocks/>
              </p:cNvGrpSpPr>
              <p:nvPr/>
            </p:nvGrpSpPr>
            <p:grpSpPr bwMode="auto">
              <a:xfrm>
                <a:off x="2774943" y="1659020"/>
                <a:ext cx="268022" cy="261610"/>
                <a:chOff x="2782758" y="2039779"/>
                <a:chExt cx="268022" cy="261610"/>
              </a:xfrm>
            </p:grpSpPr>
            <p:sp>
              <p:nvSpPr>
                <p:cNvPr id="37960" name="Oval 208"/>
                <p:cNvSpPr>
                  <a:spLocks noChangeArrowheads="1"/>
                </p:cNvSpPr>
                <p:nvPr/>
              </p:nvSpPr>
              <p:spPr bwMode="auto">
                <a:xfrm>
                  <a:off x="2796355" y="2057400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37961" name="TextBox 209"/>
                <p:cNvSpPr txBox="1">
                  <a:spLocks noChangeArrowheads="1"/>
                </p:cNvSpPr>
                <p:nvPr/>
              </p:nvSpPr>
              <p:spPr bwMode="auto">
                <a:xfrm>
                  <a:off x="2782758" y="2039779"/>
                  <a:ext cx="268022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100" b="1">
                      <a:solidFill>
                        <a:schemeClr val="bg1"/>
                      </a:solidFill>
                      <a:latin typeface="Arial Narrow" pitchFamily="34" charset="0"/>
                    </a:rPr>
                    <a:t>H</a:t>
                  </a:r>
                </a:p>
              </p:txBody>
            </p:sp>
          </p:grpSp>
        </p:grpSp>
        <p:pic>
          <p:nvPicPr>
            <p:cNvPr id="37949" name="Picture 19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21" t="14359" r="7591" b="12820"/>
            <a:stretch>
              <a:fillRect/>
            </a:stretch>
          </p:blipFill>
          <p:spPr bwMode="auto">
            <a:xfrm>
              <a:off x="3352800" y="5304172"/>
              <a:ext cx="1977181" cy="311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9" name="Arc 198"/>
            <p:cNvSpPr/>
            <p:nvPr/>
          </p:nvSpPr>
          <p:spPr bwMode="auto">
            <a:xfrm>
              <a:off x="3853079" y="4724553"/>
              <a:ext cx="582657" cy="677915"/>
            </a:xfrm>
            <a:prstGeom prst="arc">
              <a:avLst>
                <a:gd name="adj1" fmla="val 20831831"/>
                <a:gd name="adj2" fmla="val 10966269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triangle" w="med" len="lg"/>
              <a:tailEnd type="none" w="med" len="lg"/>
            </a:ln>
            <a:effectLst/>
            <a:extLst/>
          </p:spPr>
          <p:txBody>
            <a:bodyPr/>
            <a:lstStyle/>
            <a:p>
              <a:pPr eaLnBrk="0" hangingPunct="0">
                <a:defRPr/>
              </a:pPr>
              <a:endParaRPr lang="en-US" b="1" dirty="0">
                <a:latin typeface="Times" charset="0"/>
              </a:endParaRPr>
            </a:p>
          </p:txBody>
        </p:sp>
        <p:sp>
          <p:nvSpPr>
            <p:cNvPr id="37951" name="TextBox 199"/>
            <p:cNvSpPr txBox="1">
              <a:spLocks noChangeArrowheads="1"/>
            </p:cNvSpPr>
            <p:nvPr/>
          </p:nvSpPr>
          <p:spPr bwMode="auto">
            <a:xfrm>
              <a:off x="3605879" y="4767386"/>
              <a:ext cx="521337" cy="338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solidFill>
                    <a:srgbClr val="009900"/>
                  </a:solidFill>
                  <a:latin typeface="Arial Narrow" pitchFamily="34" charset="0"/>
                  <a:cs typeface="Arial" pitchFamily="34" charset="0"/>
                </a:rPr>
                <a:t>N</a:t>
              </a:r>
              <a:r>
                <a:rPr lang="en-US" altLang="en-US" sz="1600" dirty="0" smtClean="0">
                  <a:solidFill>
                    <a:srgbClr val="009900"/>
                  </a:solidFill>
                  <a:latin typeface="Arial Narrow" pitchFamily="34" charset="0"/>
                  <a:cs typeface="Arial" pitchFamily="34" charset="0"/>
                </a:rPr>
                <a:t>TP</a:t>
              </a:r>
              <a:endParaRPr lang="en-US" altLang="en-US" sz="1600" dirty="0">
                <a:solidFill>
                  <a:srgbClr val="0099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7952" name="TextBox 200"/>
            <p:cNvSpPr txBox="1">
              <a:spLocks noChangeArrowheads="1"/>
            </p:cNvSpPr>
            <p:nvPr/>
          </p:nvSpPr>
          <p:spPr bwMode="auto">
            <a:xfrm>
              <a:off x="4191970" y="4724400"/>
              <a:ext cx="540574" cy="338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solidFill>
                    <a:srgbClr val="009900"/>
                  </a:solidFill>
                  <a:latin typeface="Arial Narrow" pitchFamily="34" charset="0"/>
                  <a:cs typeface="Arial" pitchFamily="34" charset="0"/>
                </a:rPr>
                <a:t>N</a:t>
              </a:r>
              <a:r>
                <a:rPr lang="en-US" altLang="en-US" sz="1600" dirty="0" smtClean="0">
                  <a:solidFill>
                    <a:srgbClr val="009900"/>
                  </a:solidFill>
                  <a:latin typeface="Arial Narrow" pitchFamily="34" charset="0"/>
                  <a:cs typeface="Arial" pitchFamily="34" charset="0"/>
                </a:rPr>
                <a:t>DP</a:t>
              </a:r>
              <a:endParaRPr lang="en-US" altLang="en-US" sz="1600" dirty="0">
                <a:solidFill>
                  <a:srgbClr val="0099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7953" name="Oval 201"/>
            <p:cNvSpPr>
              <a:spLocks noChangeArrowheads="1"/>
            </p:cNvSpPr>
            <p:nvPr/>
          </p:nvSpPr>
          <p:spPr bwMode="auto">
            <a:xfrm>
              <a:off x="5523525" y="4987153"/>
              <a:ext cx="502920" cy="731520"/>
            </a:xfrm>
            <a:prstGeom prst="ellipse">
              <a:avLst/>
            </a:prstGeom>
            <a:solidFill>
              <a:srgbClr val="0099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7954" name="TextBox 202"/>
            <p:cNvSpPr txBox="1">
              <a:spLocks noChangeArrowheads="1"/>
            </p:cNvSpPr>
            <p:nvPr/>
          </p:nvSpPr>
          <p:spPr bwMode="auto">
            <a:xfrm>
              <a:off x="1457572" y="5691026"/>
              <a:ext cx="6431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latin typeface="Arial Narrow" pitchFamily="34" charset="0"/>
                  <a:cs typeface="Arial" pitchFamily="34" charset="0"/>
                </a:rPr>
                <a:t>dCDP</a:t>
              </a:r>
            </a:p>
          </p:txBody>
        </p:sp>
        <p:sp>
          <p:nvSpPr>
            <p:cNvPr id="37955" name="TextBox 203"/>
            <p:cNvSpPr txBox="1">
              <a:spLocks noChangeArrowheads="1"/>
            </p:cNvSpPr>
            <p:nvPr/>
          </p:nvSpPr>
          <p:spPr bwMode="auto">
            <a:xfrm>
              <a:off x="6172200" y="5691026"/>
              <a:ext cx="62388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latin typeface="Arial Narrow" pitchFamily="34" charset="0"/>
                  <a:cs typeface="Arial" pitchFamily="34" charset="0"/>
                </a:rPr>
                <a:t>dCTP</a:t>
              </a:r>
            </a:p>
          </p:txBody>
        </p:sp>
      </p:grpSp>
      <p:grpSp>
        <p:nvGrpSpPr>
          <p:cNvPr id="37891" name="Group 165"/>
          <p:cNvGrpSpPr>
            <a:grpSpLocks/>
          </p:cNvGrpSpPr>
          <p:nvPr/>
        </p:nvGrpSpPr>
        <p:grpSpPr bwMode="auto">
          <a:xfrm>
            <a:off x="1676400" y="2667000"/>
            <a:ext cx="6978650" cy="1770063"/>
            <a:chOff x="838200" y="2201985"/>
            <a:chExt cx="6979238" cy="1769718"/>
          </a:xfrm>
        </p:grpSpPr>
        <p:grpSp>
          <p:nvGrpSpPr>
            <p:cNvPr id="37923" name="Group 166"/>
            <p:cNvGrpSpPr>
              <a:grpSpLocks/>
            </p:cNvGrpSpPr>
            <p:nvPr/>
          </p:nvGrpSpPr>
          <p:grpSpPr bwMode="auto">
            <a:xfrm>
              <a:off x="838200" y="2209800"/>
              <a:ext cx="2351883" cy="1608015"/>
              <a:chOff x="1057028" y="2049585"/>
              <a:chExt cx="2351883" cy="1608015"/>
            </a:xfrm>
          </p:grpSpPr>
          <p:pic>
            <p:nvPicPr>
              <p:cNvPr id="37938" name="Picture 2" descr="voet4_fig_23_0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35" r="61990" b="28511"/>
              <a:stretch>
                <a:fillRect/>
              </a:stretch>
            </p:blipFill>
            <p:spPr bwMode="auto">
              <a:xfrm>
                <a:off x="1161288" y="2049585"/>
                <a:ext cx="2159574" cy="1555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7939" name="Rectangle 182"/>
              <p:cNvSpPr>
                <a:spLocks noChangeArrowheads="1"/>
              </p:cNvSpPr>
              <p:nvPr/>
            </p:nvSpPr>
            <p:spPr bwMode="auto">
              <a:xfrm>
                <a:off x="2556206" y="2071080"/>
                <a:ext cx="752229" cy="8167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grpSp>
            <p:nvGrpSpPr>
              <p:cNvPr id="37940" name="Group 183"/>
              <p:cNvGrpSpPr>
                <a:grpSpLocks/>
              </p:cNvGrpSpPr>
              <p:nvPr/>
            </p:nvGrpSpPr>
            <p:grpSpPr bwMode="auto">
              <a:xfrm>
                <a:off x="2690445" y="2604607"/>
                <a:ext cx="718466" cy="276999"/>
                <a:chOff x="2682054" y="859822"/>
                <a:chExt cx="718466" cy="276999"/>
              </a:xfrm>
            </p:grpSpPr>
            <p:sp>
              <p:nvSpPr>
                <p:cNvPr id="37945" name="Rounded Rectangle 188"/>
                <p:cNvSpPr>
                  <a:spLocks noChangeArrowheads="1"/>
                </p:cNvSpPr>
                <p:nvPr/>
              </p:nvSpPr>
              <p:spPr bwMode="auto">
                <a:xfrm>
                  <a:off x="2709989" y="861645"/>
                  <a:ext cx="640080" cy="274320"/>
                </a:xfrm>
                <a:prstGeom prst="roundRect">
                  <a:avLst>
                    <a:gd name="adj" fmla="val 16667"/>
                  </a:avLst>
                </a:prstGeom>
                <a:noFill/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37946" name="TextBox 189"/>
                <p:cNvSpPr txBox="1">
                  <a:spLocks noChangeArrowheads="1"/>
                </p:cNvSpPr>
                <p:nvPr/>
              </p:nvSpPr>
              <p:spPr bwMode="auto">
                <a:xfrm>
                  <a:off x="2682054" y="859822"/>
                  <a:ext cx="718466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200" b="1">
                      <a:latin typeface="Arial Narrow" pitchFamily="34" charset="0"/>
                    </a:rPr>
                    <a:t>Cytosine</a:t>
                  </a:r>
                </a:p>
              </p:txBody>
            </p:sp>
          </p:grpSp>
          <p:grpSp>
            <p:nvGrpSpPr>
              <p:cNvPr id="37941" name="Group 184"/>
              <p:cNvGrpSpPr>
                <a:grpSpLocks/>
              </p:cNvGrpSpPr>
              <p:nvPr/>
            </p:nvGrpSpPr>
            <p:grpSpPr bwMode="auto">
              <a:xfrm>
                <a:off x="2720331" y="3395990"/>
                <a:ext cx="357790" cy="261610"/>
                <a:chOff x="2719755" y="2031964"/>
                <a:chExt cx="357790" cy="261610"/>
              </a:xfrm>
            </p:grpSpPr>
            <p:sp>
              <p:nvSpPr>
                <p:cNvPr id="37943" name="Oval 186"/>
                <p:cNvSpPr>
                  <a:spLocks noChangeArrowheads="1"/>
                </p:cNvSpPr>
                <p:nvPr/>
              </p:nvSpPr>
              <p:spPr bwMode="auto">
                <a:xfrm>
                  <a:off x="2796355" y="2057400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37944" name="TextBox 187"/>
                <p:cNvSpPr txBox="1">
                  <a:spLocks noChangeArrowheads="1"/>
                </p:cNvSpPr>
                <p:nvPr/>
              </p:nvSpPr>
              <p:spPr bwMode="auto">
                <a:xfrm>
                  <a:off x="2719755" y="2031964"/>
                  <a:ext cx="357790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100" b="1">
                      <a:solidFill>
                        <a:schemeClr val="bg1"/>
                      </a:solidFill>
                      <a:latin typeface="Arial Narrow" pitchFamily="34" charset="0"/>
                    </a:rPr>
                    <a:t>OH</a:t>
                  </a:r>
                </a:p>
              </p:txBody>
            </p:sp>
          </p:grpSp>
          <p:sp>
            <p:nvSpPr>
              <p:cNvPr id="37942" name="TextBox 185"/>
              <p:cNvSpPr txBox="1">
                <a:spLocks noChangeArrowheads="1"/>
              </p:cNvSpPr>
              <p:nvPr/>
            </p:nvSpPr>
            <p:spPr bwMode="auto">
              <a:xfrm>
                <a:off x="1057028" y="2733822"/>
                <a:ext cx="255198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 b="1">
                    <a:latin typeface="Arial" pitchFamily="34" charset="0"/>
                    <a:cs typeface="Arial" pitchFamily="34" charset="0"/>
                    <a:sym typeface="Symbol" pitchFamily="18" charset="2"/>
                  </a:rPr>
                  <a:t>_</a:t>
                </a:r>
              </a:p>
            </p:txBody>
          </p:sp>
        </p:grpSp>
        <p:grpSp>
          <p:nvGrpSpPr>
            <p:cNvPr id="37924" name="Group 167"/>
            <p:cNvGrpSpPr>
              <a:grpSpLocks/>
            </p:cNvGrpSpPr>
            <p:nvPr/>
          </p:nvGrpSpPr>
          <p:grpSpPr bwMode="auto">
            <a:xfrm>
              <a:off x="5465555" y="2201985"/>
              <a:ext cx="2351883" cy="1615830"/>
              <a:chOff x="1057028" y="2049585"/>
              <a:chExt cx="2351883" cy="1615830"/>
            </a:xfrm>
          </p:grpSpPr>
          <p:pic>
            <p:nvPicPr>
              <p:cNvPr id="37929" name="Picture 2" descr="voet4_fig_23_0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35" r="61990" b="28511"/>
              <a:stretch>
                <a:fillRect/>
              </a:stretch>
            </p:blipFill>
            <p:spPr bwMode="auto">
              <a:xfrm>
                <a:off x="1161288" y="2049585"/>
                <a:ext cx="2159574" cy="1555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7930" name="Rectangle 173"/>
              <p:cNvSpPr>
                <a:spLocks noChangeArrowheads="1"/>
              </p:cNvSpPr>
              <p:nvPr/>
            </p:nvSpPr>
            <p:spPr bwMode="auto">
              <a:xfrm>
                <a:off x="2556206" y="2071080"/>
                <a:ext cx="752229" cy="8167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grpSp>
            <p:nvGrpSpPr>
              <p:cNvPr id="37931" name="Group 174"/>
              <p:cNvGrpSpPr>
                <a:grpSpLocks/>
              </p:cNvGrpSpPr>
              <p:nvPr/>
            </p:nvGrpSpPr>
            <p:grpSpPr bwMode="auto">
              <a:xfrm>
                <a:off x="2690445" y="2604607"/>
                <a:ext cx="718466" cy="276999"/>
                <a:chOff x="2682054" y="859822"/>
                <a:chExt cx="718466" cy="276999"/>
              </a:xfrm>
            </p:grpSpPr>
            <p:sp>
              <p:nvSpPr>
                <p:cNvPr id="37936" name="Rounded Rectangle 179"/>
                <p:cNvSpPr>
                  <a:spLocks noChangeArrowheads="1"/>
                </p:cNvSpPr>
                <p:nvPr/>
              </p:nvSpPr>
              <p:spPr bwMode="auto">
                <a:xfrm>
                  <a:off x="2709989" y="861645"/>
                  <a:ext cx="640080" cy="274320"/>
                </a:xfrm>
                <a:prstGeom prst="roundRect">
                  <a:avLst>
                    <a:gd name="adj" fmla="val 16667"/>
                  </a:avLst>
                </a:prstGeom>
                <a:noFill/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37937" name="TextBox 180"/>
                <p:cNvSpPr txBox="1">
                  <a:spLocks noChangeArrowheads="1"/>
                </p:cNvSpPr>
                <p:nvPr/>
              </p:nvSpPr>
              <p:spPr bwMode="auto">
                <a:xfrm>
                  <a:off x="2682054" y="859822"/>
                  <a:ext cx="718466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200" b="1">
                      <a:latin typeface="Arial Narrow" pitchFamily="34" charset="0"/>
                    </a:rPr>
                    <a:t>Cytosine</a:t>
                  </a:r>
                </a:p>
              </p:txBody>
            </p:sp>
          </p:grpSp>
          <p:grpSp>
            <p:nvGrpSpPr>
              <p:cNvPr id="37932" name="Group 175"/>
              <p:cNvGrpSpPr>
                <a:grpSpLocks/>
              </p:cNvGrpSpPr>
              <p:nvPr/>
            </p:nvGrpSpPr>
            <p:grpSpPr bwMode="auto">
              <a:xfrm>
                <a:off x="2777378" y="3403805"/>
                <a:ext cx="268022" cy="261610"/>
                <a:chOff x="2776802" y="2039779"/>
                <a:chExt cx="268022" cy="261610"/>
              </a:xfrm>
            </p:grpSpPr>
            <p:sp>
              <p:nvSpPr>
                <p:cNvPr id="37934" name="Oval 177"/>
                <p:cNvSpPr>
                  <a:spLocks noChangeArrowheads="1"/>
                </p:cNvSpPr>
                <p:nvPr/>
              </p:nvSpPr>
              <p:spPr bwMode="auto">
                <a:xfrm>
                  <a:off x="2796355" y="2057400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37935" name="TextBox 178"/>
                <p:cNvSpPr txBox="1">
                  <a:spLocks noChangeArrowheads="1"/>
                </p:cNvSpPr>
                <p:nvPr/>
              </p:nvSpPr>
              <p:spPr bwMode="auto">
                <a:xfrm>
                  <a:off x="2776802" y="2039779"/>
                  <a:ext cx="268022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100" b="1">
                      <a:solidFill>
                        <a:schemeClr val="bg1"/>
                      </a:solidFill>
                      <a:latin typeface="Arial Narrow" pitchFamily="34" charset="0"/>
                    </a:rPr>
                    <a:t>H</a:t>
                  </a:r>
                </a:p>
              </p:txBody>
            </p:sp>
          </p:grpSp>
          <p:sp>
            <p:nvSpPr>
              <p:cNvPr id="37933" name="TextBox 176"/>
              <p:cNvSpPr txBox="1">
                <a:spLocks noChangeArrowheads="1"/>
              </p:cNvSpPr>
              <p:nvPr/>
            </p:nvSpPr>
            <p:spPr bwMode="auto">
              <a:xfrm>
                <a:off x="1057028" y="2733822"/>
                <a:ext cx="255198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 b="1">
                    <a:latin typeface="Arial" pitchFamily="34" charset="0"/>
                    <a:cs typeface="Arial" pitchFamily="34" charset="0"/>
                    <a:sym typeface="Symbol" pitchFamily="18" charset="2"/>
                  </a:rPr>
                  <a:t>_</a:t>
                </a:r>
              </a:p>
            </p:txBody>
          </p:sp>
        </p:grpSp>
        <p:sp>
          <p:nvSpPr>
            <p:cNvPr id="37925" name="TextBox 168"/>
            <p:cNvSpPr txBox="1">
              <a:spLocks noChangeArrowheads="1"/>
            </p:cNvSpPr>
            <p:nvPr/>
          </p:nvSpPr>
          <p:spPr bwMode="auto">
            <a:xfrm>
              <a:off x="1371600" y="3633149"/>
              <a:ext cx="54053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latin typeface="Arial Narrow" pitchFamily="34" charset="0"/>
                  <a:cs typeface="Arial" pitchFamily="34" charset="0"/>
                </a:rPr>
                <a:t>CDP</a:t>
              </a:r>
            </a:p>
          </p:txBody>
        </p:sp>
        <p:sp>
          <p:nvSpPr>
            <p:cNvPr id="37926" name="TextBox 169"/>
            <p:cNvSpPr txBox="1">
              <a:spLocks noChangeArrowheads="1"/>
            </p:cNvSpPr>
            <p:nvPr/>
          </p:nvSpPr>
          <p:spPr bwMode="auto">
            <a:xfrm>
              <a:off x="6262028" y="3633149"/>
              <a:ext cx="6431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latin typeface="Arial Narrow" pitchFamily="34" charset="0"/>
                  <a:cs typeface="Arial" pitchFamily="34" charset="0"/>
                </a:rPr>
                <a:t>dCDP</a:t>
              </a:r>
            </a:p>
          </p:txBody>
        </p:sp>
        <p:cxnSp>
          <p:nvCxnSpPr>
            <p:cNvPr id="37927" name="Straight Arrow Connector 170"/>
            <p:cNvCxnSpPr>
              <a:cxnSpLocks noChangeShapeType="1"/>
            </p:cNvCxnSpPr>
            <p:nvPr/>
          </p:nvCxnSpPr>
          <p:spPr bwMode="auto">
            <a:xfrm>
              <a:off x="3641845" y="3200400"/>
              <a:ext cx="1477424" cy="0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928" name="TextBox 171"/>
            <p:cNvSpPr txBox="1">
              <a:spLocks noChangeArrowheads="1"/>
            </p:cNvSpPr>
            <p:nvPr/>
          </p:nvSpPr>
          <p:spPr bwMode="auto">
            <a:xfrm>
              <a:off x="3795100" y="2894760"/>
              <a:ext cx="100540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rgbClr val="FF0000"/>
                  </a:solidFill>
                  <a:latin typeface="Arial Narrow" pitchFamily="34" charset="0"/>
                  <a:cs typeface="Arial" pitchFamily="34" charset="0"/>
                </a:rPr>
                <a:t>Reduction</a:t>
              </a:r>
            </a:p>
          </p:txBody>
        </p:sp>
      </p:grpSp>
      <p:sp>
        <p:nvSpPr>
          <p:cNvPr id="37892" name="TextBox 1"/>
          <p:cNvSpPr txBox="1">
            <a:spLocks noChangeArrowheads="1"/>
          </p:cNvSpPr>
          <p:nvPr/>
        </p:nvSpPr>
        <p:spPr bwMode="auto">
          <a:xfrm>
            <a:off x="76200" y="0"/>
            <a:ext cx="6850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(d)CTP Synthesis: [</a:t>
            </a:r>
            <a:r>
              <a:rPr lang="en-US" altLang="en-US" sz="2400" b="1" dirty="0" smtClean="0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2/2] </a:t>
            </a:r>
            <a:r>
              <a:rPr lang="en-US" altLang="en-US" sz="2400" b="1" dirty="0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CTP </a:t>
            </a:r>
            <a:r>
              <a:rPr lang="en-US" altLang="en-US" sz="2400" b="1" dirty="0">
                <a:solidFill>
                  <a:srgbClr val="FF6D0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altLang="en-US" sz="2400" b="1" dirty="0" err="1">
                <a:solidFill>
                  <a:srgbClr val="FF6D0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dC</a:t>
            </a:r>
            <a:r>
              <a:rPr lang="en-US" altLang="en-US" sz="2400" b="1" dirty="0" err="1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TP</a:t>
            </a:r>
            <a:endParaRPr lang="en-US" altLang="en-US" sz="2400" b="1" dirty="0">
              <a:solidFill>
                <a:srgbClr val="FF6D09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7893" name="Group 84"/>
          <p:cNvGrpSpPr>
            <a:grpSpLocks/>
          </p:cNvGrpSpPr>
          <p:nvPr/>
        </p:nvGrpSpPr>
        <p:grpSpPr bwMode="auto">
          <a:xfrm>
            <a:off x="1111250" y="685800"/>
            <a:ext cx="7499350" cy="1693863"/>
            <a:chOff x="685800" y="228600"/>
            <a:chExt cx="7499374" cy="1693995"/>
          </a:xfrm>
        </p:grpSpPr>
        <p:pic>
          <p:nvPicPr>
            <p:cNvPr id="37895" name="Picture 8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21" t="14359" r="7591" b="12820"/>
            <a:stretch>
              <a:fillRect/>
            </a:stretch>
          </p:blipFill>
          <p:spPr bwMode="auto">
            <a:xfrm>
              <a:off x="3691994" y="1255792"/>
              <a:ext cx="1977181" cy="311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7" name="Arc 86"/>
            <p:cNvSpPr/>
            <p:nvPr/>
          </p:nvSpPr>
          <p:spPr bwMode="auto">
            <a:xfrm>
              <a:off x="4191011" y="676310"/>
              <a:ext cx="584202" cy="677916"/>
            </a:xfrm>
            <a:prstGeom prst="arc">
              <a:avLst>
                <a:gd name="adj1" fmla="val 20831831"/>
                <a:gd name="adj2" fmla="val 10966269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triangle" w="med" len="lg"/>
              <a:tailEnd type="none" w="med" len="lg"/>
            </a:ln>
            <a:effectLst/>
            <a:extLst/>
          </p:spPr>
          <p:txBody>
            <a:bodyPr/>
            <a:lstStyle/>
            <a:p>
              <a:pPr eaLnBrk="0" hangingPunct="0">
                <a:defRPr/>
              </a:pPr>
              <a:endParaRPr lang="en-US" b="1" dirty="0">
                <a:latin typeface="Times" charset="0"/>
              </a:endParaRPr>
            </a:p>
          </p:txBody>
        </p:sp>
        <p:sp>
          <p:nvSpPr>
            <p:cNvPr id="37897" name="TextBox 87"/>
            <p:cNvSpPr txBox="1">
              <a:spLocks noChangeArrowheads="1"/>
            </p:cNvSpPr>
            <p:nvPr/>
          </p:nvSpPr>
          <p:spPr bwMode="auto">
            <a:xfrm>
              <a:off x="3945073" y="719006"/>
              <a:ext cx="540535" cy="338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solidFill>
                    <a:srgbClr val="009900"/>
                  </a:solidFill>
                  <a:latin typeface="Arial Narrow" pitchFamily="34" charset="0"/>
                  <a:cs typeface="Arial" pitchFamily="34" charset="0"/>
                </a:rPr>
                <a:t>N</a:t>
              </a:r>
              <a:r>
                <a:rPr lang="en-US" altLang="en-US" sz="1600" dirty="0" smtClean="0">
                  <a:solidFill>
                    <a:srgbClr val="009900"/>
                  </a:solidFill>
                  <a:latin typeface="Arial Narrow" pitchFamily="34" charset="0"/>
                  <a:cs typeface="Arial" pitchFamily="34" charset="0"/>
                </a:rPr>
                <a:t>DP</a:t>
              </a:r>
              <a:endParaRPr lang="en-US" altLang="en-US" sz="1600" dirty="0">
                <a:solidFill>
                  <a:srgbClr val="0099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7898" name="TextBox 88"/>
            <p:cNvSpPr txBox="1">
              <a:spLocks noChangeArrowheads="1"/>
            </p:cNvSpPr>
            <p:nvPr/>
          </p:nvSpPr>
          <p:spPr bwMode="auto">
            <a:xfrm>
              <a:off x="4531164" y="676020"/>
              <a:ext cx="521299" cy="338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solidFill>
                    <a:srgbClr val="009900"/>
                  </a:solidFill>
                  <a:latin typeface="Arial Narrow" pitchFamily="34" charset="0"/>
                  <a:cs typeface="Arial" pitchFamily="34" charset="0"/>
                </a:rPr>
                <a:t>N</a:t>
              </a:r>
              <a:r>
                <a:rPr lang="en-US" altLang="en-US" sz="1600" dirty="0" smtClean="0">
                  <a:solidFill>
                    <a:srgbClr val="009900"/>
                  </a:solidFill>
                  <a:latin typeface="Arial Narrow" pitchFamily="34" charset="0"/>
                  <a:cs typeface="Arial" pitchFamily="34" charset="0"/>
                </a:rPr>
                <a:t>TP</a:t>
              </a:r>
              <a:endParaRPr lang="en-US" altLang="en-US" sz="1600" dirty="0">
                <a:solidFill>
                  <a:srgbClr val="0099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grpSp>
          <p:nvGrpSpPr>
            <p:cNvPr id="37899" name="Group 89"/>
            <p:cNvGrpSpPr>
              <a:grpSpLocks/>
            </p:cNvGrpSpPr>
            <p:nvPr/>
          </p:nvGrpSpPr>
          <p:grpSpPr bwMode="auto">
            <a:xfrm>
              <a:off x="5833291" y="228600"/>
              <a:ext cx="2351883" cy="1693995"/>
              <a:chOff x="1329794" y="287205"/>
              <a:chExt cx="2351883" cy="1693995"/>
            </a:xfrm>
          </p:grpSpPr>
          <p:grpSp>
            <p:nvGrpSpPr>
              <p:cNvPr id="37912" name="Group 154"/>
              <p:cNvGrpSpPr>
                <a:grpSpLocks/>
              </p:cNvGrpSpPr>
              <p:nvPr/>
            </p:nvGrpSpPr>
            <p:grpSpPr bwMode="auto">
              <a:xfrm>
                <a:off x="1329794" y="287205"/>
                <a:ext cx="2351883" cy="1623645"/>
                <a:chOff x="1057028" y="2049585"/>
                <a:chExt cx="2351883" cy="1623645"/>
              </a:xfrm>
            </p:grpSpPr>
            <p:pic>
              <p:nvPicPr>
                <p:cNvPr id="37914" name="Picture 156" descr="voet4_fig_23_07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735" r="61990" b="28511"/>
                <a:stretch>
                  <a:fillRect/>
                </a:stretch>
              </p:blipFill>
              <p:spPr bwMode="auto">
                <a:xfrm>
                  <a:off x="1161288" y="2049585"/>
                  <a:ext cx="2159574" cy="15552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7915" name="Rectangle 157"/>
                <p:cNvSpPr>
                  <a:spLocks noChangeArrowheads="1"/>
                </p:cNvSpPr>
                <p:nvPr/>
              </p:nvSpPr>
              <p:spPr bwMode="auto">
                <a:xfrm>
                  <a:off x="2556206" y="2071080"/>
                  <a:ext cx="752229" cy="81670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grpSp>
              <p:nvGrpSpPr>
                <p:cNvPr id="37916" name="Group 158"/>
                <p:cNvGrpSpPr>
                  <a:grpSpLocks/>
                </p:cNvGrpSpPr>
                <p:nvPr/>
              </p:nvGrpSpPr>
              <p:grpSpPr bwMode="auto">
                <a:xfrm>
                  <a:off x="2690445" y="2604607"/>
                  <a:ext cx="718466" cy="276999"/>
                  <a:chOff x="2682054" y="859822"/>
                  <a:chExt cx="718466" cy="276999"/>
                </a:xfrm>
              </p:grpSpPr>
              <p:sp>
                <p:nvSpPr>
                  <p:cNvPr id="37921" name="Rounded Rectangle 163"/>
                  <p:cNvSpPr>
                    <a:spLocks noChangeArrowheads="1"/>
                  </p:cNvSpPr>
                  <p:nvPr/>
                </p:nvSpPr>
                <p:spPr bwMode="auto">
                  <a:xfrm>
                    <a:off x="2709989" y="861645"/>
                    <a:ext cx="640080" cy="274320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12700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7922" name="TextBox 16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82054" y="859822"/>
                    <a:ext cx="718466" cy="27699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1200" b="1">
                        <a:latin typeface="Arial Narrow" pitchFamily="34" charset="0"/>
                      </a:rPr>
                      <a:t>Cytosine</a:t>
                    </a:r>
                  </a:p>
                </p:txBody>
              </p:sp>
            </p:grpSp>
            <p:grpSp>
              <p:nvGrpSpPr>
                <p:cNvPr id="37917" name="Group 159"/>
                <p:cNvGrpSpPr>
                  <a:grpSpLocks/>
                </p:cNvGrpSpPr>
                <p:nvPr/>
              </p:nvGrpSpPr>
              <p:grpSpPr bwMode="auto">
                <a:xfrm>
                  <a:off x="2720331" y="3411620"/>
                  <a:ext cx="357790" cy="261610"/>
                  <a:chOff x="2719755" y="2047594"/>
                  <a:chExt cx="357790" cy="261610"/>
                </a:xfrm>
              </p:grpSpPr>
              <p:sp>
                <p:nvSpPr>
                  <p:cNvPr id="37919" name="Oval 161"/>
                  <p:cNvSpPr>
                    <a:spLocks noChangeArrowheads="1"/>
                  </p:cNvSpPr>
                  <p:nvPr/>
                </p:nvSpPr>
                <p:spPr bwMode="auto">
                  <a:xfrm>
                    <a:off x="2796355" y="2057400"/>
                    <a:ext cx="228600" cy="2286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7920" name="TextBox 16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19755" y="2047594"/>
                    <a:ext cx="357790" cy="26161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1100" b="1">
                        <a:solidFill>
                          <a:schemeClr val="bg1"/>
                        </a:solidFill>
                        <a:latin typeface="Arial Narrow" pitchFamily="34" charset="0"/>
                      </a:rPr>
                      <a:t>OH</a:t>
                    </a:r>
                  </a:p>
                </p:txBody>
              </p:sp>
            </p:grpSp>
            <p:sp>
              <p:nvSpPr>
                <p:cNvPr id="37918" name="TextBox 160"/>
                <p:cNvSpPr txBox="1">
                  <a:spLocks noChangeArrowheads="1"/>
                </p:cNvSpPr>
                <p:nvPr/>
              </p:nvSpPr>
              <p:spPr bwMode="auto">
                <a:xfrm>
                  <a:off x="1057028" y="2733822"/>
                  <a:ext cx="255198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000" b="1">
                      <a:latin typeface="Arial" pitchFamily="34" charset="0"/>
                      <a:cs typeface="Arial" pitchFamily="34" charset="0"/>
                      <a:sym typeface="Symbol" pitchFamily="18" charset="2"/>
                    </a:rPr>
                    <a:t>_</a:t>
                  </a:r>
                </a:p>
              </p:txBody>
            </p:sp>
          </p:grpSp>
          <p:sp>
            <p:nvSpPr>
              <p:cNvPr id="37913" name="TextBox 155"/>
              <p:cNvSpPr txBox="1">
                <a:spLocks noChangeArrowheads="1"/>
              </p:cNvSpPr>
              <p:nvPr/>
            </p:nvSpPr>
            <p:spPr bwMode="auto">
              <a:xfrm>
                <a:off x="1796766" y="1642646"/>
                <a:ext cx="54053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b="1">
                    <a:latin typeface="Arial Narrow" pitchFamily="34" charset="0"/>
                    <a:cs typeface="Arial" pitchFamily="34" charset="0"/>
                  </a:rPr>
                  <a:t>CDP</a:t>
                </a:r>
              </a:p>
            </p:txBody>
          </p:sp>
        </p:grpSp>
        <p:grpSp>
          <p:nvGrpSpPr>
            <p:cNvPr id="37900" name="Group 90"/>
            <p:cNvGrpSpPr>
              <a:grpSpLocks/>
            </p:cNvGrpSpPr>
            <p:nvPr/>
          </p:nvGrpSpPr>
          <p:grpSpPr bwMode="auto">
            <a:xfrm>
              <a:off x="685800" y="228600"/>
              <a:ext cx="2799311" cy="1649040"/>
              <a:chOff x="5828773" y="332160"/>
              <a:chExt cx="2799311" cy="1649040"/>
            </a:xfrm>
          </p:grpSpPr>
          <p:grpSp>
            <p:nvGrpSpPr>
              <p:cNvPr id="37901" name="Group 91"/>
              <p:cNvGrpSpPr>
                <a:grpSpLocks/>
              </p:cNvGrpSpPr>
              <p:nvPr/>
            </p:nvGrpSpPr>
            <p:grpSpPr bwMode="auto">
              <a:xfrm>
                <a:off x="5828773" y="332160"/>
                <a:ext cx="2799311" cy="1615830"/>
                <a:chOff x="601209" y="304800"/>
                <a:chExt cx="2799311" cy="1615830"/>
              </a:xfrm>
            </p:grpSpPr>
            <p:pic>
              <p:nvPicPr>
                <p:cNvPr id="37904" name="Picture 2" descr="voet4_fig_23_07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2164" b="28511"/>
                <a:stretch>
                  <a:fillRect/>
                </a:stretch>
              </p:blipFill>
              <p:spPr bwMode="auto">
                <a:xfrm>
                  <a:off x="601209" y="304800"/>
                  <a:ext cx="2698836" cy="15552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7905" name="Rectangle 95"/>
                <p:cNvSpPr>
                  <a:spLocks noChangeArrowheads="1"/>
                </p:cNvSpPr>
                <p:nvPr/>
              </p:nvSpPr>
              <p:spPr bwMode="auto">
                <a:xfrm>
                  <a:off x="2547815" y="326295"/>
                  <a:ext cx="752229" cy="81670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grpSp>
              <p:nvGrpSpPr>
                <p:cNvPr id="37906" name="Group 96"/>
                <p:cNvGrpSpPr>
                  <a:grpSpLocks/>
                </p:cNvGrpSpPr>
                <p:nvPr/>
              </p:nvGrpSpPr>
              <p:grpSpPr bwMode="auto">
                <a:xfrm>
                  <a:off x="2682054" y="859822"/>
                  <a:ext cx="718466" cy="276999"/>
                  <a:chOff x="2682054" y="859822"/>
                  <a:chExt cx="718466" cy="276999"/>
                </a:xfrm>
              </p:grpSpPr>
              <p:sp>
                <p:nvSpPr>
                  <p:cNvPr id="37910" name="Rounded Rectangle 152"/>
                  <p:cNvSpPr>
                    <a:spLocks noChangeArrowheads="1"/>
                  </p:cNvSpPr>
                  <p:nvPr/>
                </p:nvSpPr>
                <p:spPr bwMode="auto">
                  <a:xfrm>
                    <a:off x="2709989" y="861645"/>
                    <a:ext cx="640080" cy="274320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12700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7911" name="TextBox 15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82054" y="859822"/>
                    <a:ext cx="718466" cy="27699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1200" b="1">
                        <a:latin typeface="Arial Narrow" pitchFamily="34" charset="0"/>
                      </a:rPr>
                      <a:t>Cytosine</a:t>
                    </a:r>
                  </a:p>
                </p:txBody>
              </p:sp>
            </p:grpSp>
            <p:grpSp>
              <p:nvGrpSpPr>
                <p:cNvPr id="37907" name="Group 149"/>
                <p:cNvGrpSpPr>
                  <a:grpSpLocks/>
                </p:cNvGrpSpPr>
                <p:nvPr/>
              </p:nvGrpSpPr>
              <p:grpSpPr bwMode="auto">
                <a:xfrm>
                  <a:off x="2711940" y="1659020"/>
                  <a:ext cx="357790" cy="261610"/>
                  <a:chOff x="2719755" y="2039779"/>
                  <a:chExt cx="357790" cy="261610"/>
                </a:xfrm>
              </p:grpSpPr>
              <p:sp>
                <p:nvSpPr>
                  <p:cNvPr id="37908" name="Oval 150"/>
                  <p:cNvSpPr>
                    <a:spLocks noChangeArrowheads="1"/>
                  </p:cNvSpPr>
                  <p:nvPr/>
                </p:nvSpPr>
                <p:spPr bwMode="auto">
                  <a:xfrm>
                    <a:off x="2796355" y="2057400"/>
                    <a:ext cx="228600" cy="2286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7909" name="TextBox 15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19755" y="2039779"/>
                    <a:ext cx="357790" cy="26161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1100" b="1">
                        <a:solidFill>
                          <a:schemeClr val="bg1"/>
                        </a:solidFill>
                        <a:latin typeface="Arial Narrow" pitchFamily="34" charset="0"/>
                      </a:rPr>
                      <a:t>OH</a:t>
                    </a:r>
                  </a:p>
                </p:txBody>
              </p:sp>
            </p:grpSp>
          </p:grpSp>
          <p:sp>
            <p:nvSpPr>
              <p:cNvPr id="37902" name="Oval 92"/>
              <p:cNvSpPr>
                <a:spLocks noChangeArrowheads="1"/>
              </p:cNvSpPr>
              <p:nvPr/>
            </p:nvSpPr>
            <p:spPr bwMode="auto">
              <a:xfrm>
                <a:off x="5862719" y="938773"/>
                <a:ext cx="502920" cy="731520"/>
              </a:xfrm>
              <a:prstGeom prst="ellipse">
                <a:avLst/>
              </a:prstGeom>
              <a:solidFill>
                <a:srgbClr val="009900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7903" name="TextBox 93"/>
              <p:cNvSpPr txBox="1">
                <a:spLocks noChangeArrowheads="1"/>
              </p:cNvSpPr>
              <p:nvPr/>
            </p:nvSpPr>
            <p:spPr bwMode="auto">
              <a:xfrm>
                <a:off x="6511394" y="1642646"/>
                <a:ext cx="52129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b="1">
                    <a:latin typeface="Arial Narrow" pitchFamily="34" charset="0"/>
                    <a:cs typeface="Arial" pitchFamily="34" charset="0"/>
                  </a:rPr>
                  <a:t>CTP</a:t>
                </a:r>
              </a:p>
            </p:txBody>
          </p:sp>
        </p:grpSp>
      </p:grpSp>
      <p:sp>
        <p:nvSpPr>
          <p:cNvPr id="62" name="TextBox 61"/>
          <p:cNvSpPr txBox="1"/>
          <p:nvPr/>
        </p:nvSpPr>
        <p:spPr>
          <a:xfrm>
            <a:off x="76200" y="381000"/>
            <a:ext cx="8763000" cy="5016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CTP can now be converted to CDP by a 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nucleoside diphosphate kinase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(acting in reverse)—a kinase that does not discriminate between bases and/or sugars of ribonucleotides and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deoxyribonucleotides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0"/>
              </a:spcAft>
              <a:buFontTx/>
              <a:buChar char="-"/>
              <a:defRPr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CDP can then be reduced to its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deoxy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-counterpart by 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ribonucleotide reductase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	 </a:t>
            </a:r>
          </a:p>
          <a:p>
            <a:pPr>
              <a:spcAft>
                <a:spcPts val="0"/>
              </a:spcAft>
              <a:defRPr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dCDP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is finally converted to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dCTP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by a 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nucleoside diphosphate kinase (NDK)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voet4_figun_23_p8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10"/>
          <a:stretch>
            <a:fillRect/>
          </a:stretch>
        </p:blipFill>
        <p:spPr bwMode="auto">
          <a:xfrm>
            <a:off x="4032250" y="2233613"/>
            <a:ext cx="4830763" cy="454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915" name="Group 97"/>
          <p:cNvGrpSpPr>
            <a:grpSpLocks/>
          </p:cNvGrpSpPr>
          <p:nvPr/>
        </p:nvGrpSpPr>
        <p:grpSpPr bwMode="auto">
          <a:xfrm>
            <a:off x="1844675" y="304800"/>
            <a:ext cx="6994525" cy="1701800"/>
            <a:chOff x="1114569" y="480645"/>
            <a:chExt cx="6994994" cy="1702041"/>
          </a:xfrm>
        </p:grpSpPr>
        <p:pic>
          <p:nvPicPr>
            <p:cNvPr id="38919" name="Picture 9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21" t="14359" r="7591" b="12820"/>
            <a:stretch>
              <a:fillRect/>
            </a:stretch>
          </p:blipFill>
          <p:spPr bwMode="auto">
            <a:xfrm>
              <a:off x="4114904" y="1457032"/>
              <a:ext cx="1977181" cy="311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0" name="Arc 99"/>
            <p:cNvSpPr/>
            <p:nvPr/>
          </p:nvSpPr>
          <p:spPr bwMode="auto">
            <a:xfrm>
              <a:off x="4615242" y="877576"/>
              <a:ext cx="582651" cy="677959"/>
            </a:xfrm>
            <a:prstGeom prst="arc">
              <a:avLst>
                <a:gd name="adj1" fmla="val 20831831"/>
                <a:gd name="adj2" fmla="val 10966269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triangle" w="med" len="lg"/>
              <a:tailEnd type="none" w="med" len="lg"/>
            </a:ln>
            <a:effectLst/>
            <a:extLst/>
          </p:spPr>
          <p:txBody>
            <a:bodyPr/>
            <a:lstStyle/>
            <a:p>
              <a:pPr eaLnBrk="0" hangingPunct="0">
                <a:defRPr/>
              </a:pPr>
              <a:endParaRPr lang="en-US" b="1" dirty="0">
                <a:latin typeface="Times" charset="0"/>
              </a:endParaRPr>
            </a:p>
          </p:txBody>
        </p:sp>
        <p:sp>
          <p:nvSpPr>
            <p:cNvPr id="38921" name="TextBox 100"/>
            <p:cNvSpPr txBox="1">
              <a:spLocks noChangeArrowheads="1"/>
            </p:cNvSpPr>
            <p:nvPr/>
          </p:nvSpPr>
          <p:spPr bwMode="auto">
            <a:xfrm>
              <a:off x="4367983" y="888986"/>
              <a:ext cx="50045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9900"/>
                  </a:solidFill>
                  <a:latin typeface="Arial Narrow" pitchFamily="34" charset="0"/>
                  <a:cs typeface="Arial" pitchFamily="34" charset="0"/>
                </a:rPr>
                <a:t>H</a:t>
              </a:r>
              <a:r>
                <a:rPr lang="en-US" altLang="en-US" sz="1600" baseline="-25000">
                  <a:solidFill>
                    <a:srgbClr val="009900"/>
                  </a:solidFill>
                  <a:latin typeface="Arial Narrow" pitchFamily="34" charset="0"/>
                  <a:cs typeface="Arial" pitchFamily="34" charset="0"/>
                </a:rPr>
                <a:t>2</a:t>
              </a:r>
              <a:r>
                <a:rPr lang="en-US" altLang="en-US" sz="1600">
                  <a:solidFill>
                    <a:srgbClr val="009900"/>
                  </a:solidFill>
                  <a:latin typeface="Arial Narrow" pitchFamily="34" charset="0"/>
                  <a:cs typeface="Arial" pitchFamily="34" charset="0"/>
                </a:rPr>
                <a:t>O</a:t>
              </a:r>
            </a:p>
          </p:txBody>
        </p:sp>
        <p:sp>
          <p:nvSpPr>
            <p:cNvPr id="38922" name="TextBox 101"/>
            <p:cNvSpPr txBox="1">
              <a:spLocks noChangeArrowheads="1"/>
            </p:cNvSpPr>
            <p:nvPr/>
          </p:nvSpPr>
          <p:spPr bwMode="auto">
            <a:xfrm>
              <a:off x="4961889" y="877260"/>
              <a:ext cx="44595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9900"/>
                  </a:solidFill>
                  <a:latin typeface="Arial Narrow" pitchFamily="34" charset="0"/>
                  <a:cs typeface="Arial" pitchFamily="34" charset="0"/>
                </a:rPr>
                <a:t>PPi</a:t>
              </a:r>
            </a:p>
          </p:txBody>
        </p:sp>
        <p:grpSp>
          <p:nvGrpSpPr>
            <p:cNvPr id="38923" name="Group 102"/>
            <p:cNvGrpSpPr>
              <a:grpSpLocks/>
            </p:cNvGrpSpPr>
            <p:nvPr/>
          </p:nvGrpSpPr>
          <p:grpSpPr bwMode="auto">
            <a:xfrm>
              <a:off x="1114569" y="533400"/>
              <a:ext cx="2748860" cy="1649040"/>
              <a:chOff x="1114569" y="533400"/>
              <a:chExt cx="2748860" cy="1649040"/>
            </a:xfrm>
          </p:grpSpPr>
          <p:grpSp>
            <p:nvGrpSpPr>
              <p:cNvPr id="38936" name="Group 115"/>
              <p:cNvGrpSpPr>
                <a:grpSpLocks/>
              </p:cNvGrpSpPr>
              <p:nvPr/>
            </p:nvGrpSpPr>
            <p:grpSpPr bwMode="auto">
              <a:xfrm>
                <a:off x="1114569" y="533400"/>
                <a:ext cx="2748860" cy="1615830"/>
                <a:chOff x="601209" y="304800"/>
                <a:chExt cx="2748860" cy="1615830"/>
              </a:xfrm>
            </p:grpSpPr>
            <p:pic>
              <p:nvPicPr>
                <p:cNvPr id="38939" name="Picture 2" descr="voet4_fig_23_07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2164" b="28511"/>
                <a:stretch>
                  <a:fillRect/>
                </a:stretch>
              </p:blipFill>
              <p:spPr bwMode="auto">
                <a:xfrm>
                  <a:off x="601209" y="304800"/>
                  <a:ext cx="2698836" cy="15552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8940" name="Rectangle 119"/>
                <p:cNvSpPr>
                  <a:spLocks noChangeArrowheads="1"/>
                </p:cNvSpPr>
                <p:nvPr/>
              </p:nvSpPr>
              <p:spPr bwMode="auto">
                <a:xfrm>
                  <a:off x="2547815" y="326295"/>
                  <a:ext cx="752229" cy="81670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grpSp>
              <p:nvGrpSpPr>
                <p:cNvPr id="38941" name="Group 120"/>
                <p:cNvGrpSpPr>
                  <a:grpSpLocks/>
                </p:cNvGrpSpPr>
                <p:nvPr/>
              </p:nvGrpSpPr>
              <p:grpSpPr bwMode="auto">
                <a:xfrm>
                  <a:off x="2682054" y="859822"/>
                  <a:ext cx="668015" cy="276999"/>
                  <a:chOff x="2682054" y="859822"/>
                  <a:chExt cx="668015" cy="276999"/>
                </a:xfrm>
              </p:grpSpPr>
              <p:sp>
                <p:nvSpPr>
                  <p:cNvPr id="38945" name="Rounded Rectangle 124"/>
                  <p:cNvSpPr>
                    <a:spLocks noChangeArrowheads="1"/>
                  </p:cNvSpPr>
                  <p:nvPr/>
                </p:nvSpPr>
                <p:spPr bwMode="auto">
                  <a:xfrm>
                    <a:off x="2709989" y="861645"/>
                    <a:ext cx="640080" cy="274320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12700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8946" name="TextBox 1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82054" y="859822"/>
                    <a:ext cx="537327" cy="27699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1200" b="1">
                        <a:latin typeface="Arial Narrow" pitchFamily="34" charset="0"/>
                      </a:rPr>
                      <a:t>Uracil</a:t>
                    </a:r>
                  </a:p>
                </p:txBody>
              </p:sp>
            </p:grpSp>
            <p:grpSp>
              <p:nvGrpSpPr>
                <p:cNvPr id="38942" name="Group 121"/>
                <p:cNvGrpSpPr>
                  <a:grpSpLocks/>
                </p:cNvGrpSpPr>
                <p:nvPr/>
              </p:nvGrpSpPr>
              <p:grpSpPr bwMode="auto">
                <a:xfrm>
                  <a:off x="2775033" y="1659020"/>
                  <a:ext cx="268022" cy="261610"/>
                  <a:chOff x="2782848" y="2039779"/>
                  <a:chExt cx="268022" cy="261610"/>
                </a:xfrm>
              </p:grpSpPr>
              <p:sp>
                <p:nvSpPr>
                  <p:cNvPr id="38943" name="Oval 122"/>
                  <p:cNvSpPr>
                    <a:spLocks noChangeArrowheads="1"/>
                  </p:cNvSpPr>
                  <p:nvPr/>
                </p:nvSpPr>
                <p:spPr bwMode="auto">
                  <a:xfrm>
                    <a:off x="2796355" y="2057400"/>
                    <a:ext cx="228600" cy="2286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8944" name="TextBox 1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82848" y="2039779"/>
                    <a:ext cx="268022" cy="26161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1100" b="1">
                        <a:solidFill>
                          <a:schemeClr val="bg1"/>
                        </a:solidFill>
                        <a:latin typeface="Arial Narrow" pitchFamily="34" charset="0"/>
                      </a:rPr>
                      <a:t>H</a:t>
                    </a:r>
                  </a:p>
                </p:txBody>
              </p:sp>
            </p:grpSp>
          </p:grpSp>
          <p:sp>
            <p:nvSpPr>
              <p:cNvPr id="38937" name="Oval 116"/>
              <p:cNvSpPr>
                <a:spLocks noChangeArrowheads="1"/>
              </p:cNvSpPr>
              <p:nvPr/>
            </p:nvSpPr>
            <p:spPr bwMode="auto">
              <a:xfrm>
                <a:off x="1148514" y="963248"/>
                <a:ext cx="985085" cy="1049915"/>
              </a:xfrm>
              <a:prstGeom prst="ellipse">
                <a:avLst/>
              </a:prstGeom>
              <a:solidFill>
                <a:srgbClr val="009900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8938" name="TextBox 117"/>
              <p:cNvSpPr txBox="1">
                <a:spLocks noChangeArrowheads="1"/>
              </p:cNvSpPr>
              <p:nvPr/>
            </p:nvSpPr>
            <p:spPr bwMode="auto">
              <a:xfrm>
                <a:off x="1902851" y="1843886"/>
                <a:ext cx="623889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b="1">
                    <a:latin typeface="Arial Narrow" pitchFamily="34" charset="0"/>
                    <a:cs typeface="Arial" pitchFamily="34" charset="0"/>
                  </a:rPr>
                  <a:t>dUTP</a:t>
                </a:r>
              </a:p>
            </p:txBody>
          </p:sp>
        </p:grpSp>
        <p:grpSp>
          <p:nvGrpSpPr>
            <p:cNvPr id="38924" name="Group 103"/>
            <p:cNvGrpSpPr>
              <a:grpSpLocks/>
            </p:cNvGrpSpPr>
            <p:nvPr/>
          </p:nvGrpSpPr>
          <p:grpSpPr bwMode="auto">
            <a:xfrm>
              <a:off x="6248400" y="480645"/>
              <a:ext cx="1861163" cy="1702041"/>
              <a:chOff x="1515616" y="2590800"/>
              <a:chExt cx="1861163" cy="1702041"/>
            </a:xfrm>
          </p:grpSpPr>
          <p:grpSp>
            <p:nvGrpSpPr>
              <p:cNvPr id="38925" name="Group 104"/>
              <p:cNvGrpSpPr>
                <a:grpSpLocks/>
              </p:cNvGrpSpPr>
              <p:nvPr/>
            </p:nvGrpSpPr>
            <p:grpSpPr bwMode="auto">
              <a:xfrm>
                <a:off x="1515616" y="2590800"/>
                <a:ext cx="1861163" cy="1608015"/>
                <a:chOff x="1354669" y="4335585"/>
                <a:chExt cx="1861163" cy="1608015"/>
              </a:xfrm>
            </p:grpSpPr>
            <p:pic>
              <p:nvPicPr>
                <p:cNvPr id="38927" name="Picture 106" descr="voet4_fig_23_07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034" r="61990" b="28511"/>
                <a:stretch>
                  <a:fillRect/>
                </a:stretch>
              </p:blipFill>
              <p:spPr bwMode="auto">
                <a:xfrm>
                  <a:off x="1467988" y="4335585"/>
                  <a:ext cx="1710245" cy="15552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8928" name="Rectangle 107"/>
                <p:cNvSpPr>
                  <a:spLocks noChangeArrowheads="1"/>
                </p:cNvSpPr>
                <p:nvPr/>
              </p:nvSpPr>
              <p:spPr bwMode="auto">
                <a:xfrm>
                  <a:off x="2413578" y="4357080"/>
                  <a:ext cx="752229" cy="81670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grpSp>
              <p:nvGrpSpPr>
                <p:cNvPr id="38929" name="Group 108"/>
                <p:cNvGrpSpPr>
                  <a:grpSpLocks/>
                </p:cNvGrpSpPr>
                <p:nvPr/>
              </p:nvGrpSpPr>
              <p:grpSpPr bwMode="auto">
                <a:xfrm>
                  <a:off x="2547817" y="4890607"/>
                  <a:ext cx="668015" cy="276999"/>
                  <a:chOff x="2682054" y="859822"/>
                  <a:chExt cx="668015" cy="276999"/>
                </a:xfrm>
              </p:grpSpPr>
              <p:sp>
                <p:nvSpPr>
                  <p:cNvPr id="38934" name="Rounded Rectangle 113"/>
                  <p:cNvSpPr>
                    <a:spLocks noChangeArrowheads="1"/>
                  </p:cNvSpPr>
                  <p:nvPr/>
                </p:nvSpPr>
                <p:spPr bwMode="auto">
                  <a:xfrm>
                    <a:off x="2709989" y="861645"/>
                    <a:ext cx="640080" cy="274320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12700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8935" name="TextBox 1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82054" y="859822"/>
                    <a:ext cx="537327" cy="27699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1200" b="1">
                        <a:latin typeface="Arial Narrow" pitchFamily="34" charset="0"/>
                      </a:rPr>
                      <a:t>Uracil</a:t>
                    </a:r>
                  </a:p>
                </p:txBody>
              </p:sp>
            </p:grpSp>
            <p:grpSp>
              <p:nvGrpSpPr>
                <p:cNvPr id="38930" name="Group 109"/>
                <p:cNvGrpSpPr>
                  <a:grpSpLocks/>
                </p:cNvGrpSpPr>
                <p:nvPr/>
              </p:nvGrpSpPr>
              <p:grpSpPr bwMode="auto">
                <a:xfrm>
                  <a:off x="2642476" y="5681990"/>
                  <a:ext cx="268022" cy="261610"/>
                  <a:chOff x="2784528" y="2031964"/>
                  <a:chExt cx="268022" cy="261610"/>
                </a:xfrm>
              </p:grpSpPr>
              <p:sp>
                <p:nvSpPr>
                  <p:cNvPr id="38932" name="Oval 111"/>
                  <p:cNvSpPr>
                    <a:spLocks noChangeArrowheads="1"/>
                  </p:cNvSpPr>
                  <p:nvPr/>
                </p:nvSpPr>
                <p:spPr bwMode="auto">
                  <a:xfrm>
                    <a:off x="2796355" y="2057400"/>
                    <a:ext cx="228600" cy="2286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8933" name="TextBox 1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84528" y="2031964"/>
                    <a:ext cx="268022" cy="26161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1100" b="1">
                        <a:solidFill>
                          <a:schemeClr val="bg1"/>
                        </a:solidFill>
                        <a:latin typeface="Arial Narrow" pitchFamily="34" charset="0"/>
                      </a:rPr>
                      <a:t>H</a:t>
                    </a:r>
                  </a:p>
                </p:txBody>
              </p:sp>
            </p:grpSp>
            <p:sp>
              <p:nvSpPr>
                <p:cNvPr id="38931" name="TextBox 110"/>
                <p:cNvSpPr txBox="1">
                  <a:spLocks noChangeArrowheads="1"/>
                </p:cNvSpPr>
                <p:nvPr/>
              </p:nvSpPr>
              <p:spPr bwMode="auto">
                <a:xfrm>
                  <a:off x="1354669" y="5028009"/>
                  <a:ext cx="255198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000" b="1">
                      <a:latin typeface="Arial" pitchFamily="34" charset="0"/>
                      <a:cs typeface="Arial" pitchFamily="34" charset="0"/>
                      <a:sym typeface="Symbol" pitchFamily="18" charset="2"/>
                    </a:rPr>
                    <a:t>_</a:t>
                  </a:r>
                </a:p>
              </p:txBody>
            </p:sp>
          </p:grpSp>
          <p:sp>
            <p:nvSpPr>
              <p:cNvPr id="38926" name="TextBox 105"/>
              <p:cNvSpPr txBox="1">
                <a:spLocks noChangeArrowheads="1"/>
              </p:cNvSpPr>
              <p:nvPr/>
            </p:nvSpPr>
            <p:spPr bwMode="auto">
              <a:xfrm>
                <a:off x="1744216" y="3954287"/>
                <a:ext cx="660758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b="1">
                    <a:latin typeface="Arial Narrow" pitchFamily="34" charset="0"/>
                    <a:cs typeface="Arial" pitchFamily="34" charset="0"/>
                  </a:rPr>
                  <a:t>dUMP</a:t>
                </a:r>
              </a:p>
            </p:txBody>
          </p:sp>
        </p:grpSp>
      </p:grpSp>
      <p:sp>
        <p:nvSpPr>
          <p:cNvPr id="38916" name="TextBox 1"/>
          <p:cNvSpPr txBox="1">
            <a:spLocks noChangeArrowheads="1"/>
          </p:cNvSpPr>
          <p:nvPr/>
        </p:nvSpPr>
        <p:spPr bwMode="auto">
          <a:xfrm>
            <a:off x="228600" y="0"/>
            <a:ext cx="655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dTTP</a:t>
            </a:r>
            <a:r>
              <a:rPr lang="en-US" altLang="en-US" sz="2400" b="1" dirty="0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 Synthesis: [</a:t>
            </a:r>
            <a:r>
              <a:rPr lang="en-US" altLang="en-US" sz="2400" b="1" dirty="0" smtClean="0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1/2] </a:t>
            </a:r>
            <a:r>
              <a:rPr lang="en-US" altLang="en-US" sz="2400" b="1" dirty="0" err="1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dUTP</a:t>
            </a:r>
            <a:r>
              <a:rPr lang="en-US" altLang="en-US" sz="2400" b="1" dirty="0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>
                <a:solidFill>
                  <a:srgbClr val="FF6D0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dTM</a:t>
            </a:r>
            <a:r>
              <a:rPr lang="en-US" altLang="en-US" sz="2400" b="1" dirty="0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P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6200" y="381000"/>
            <a:ext cx="8534400" cy="63706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>
              <a:spcAft>
                <a:spcPts val="0"/>
              </a:spcAft>
              <a:buFontTx/>
              <a:buChar char="-"/>
              <a:defRPr/>
            </a:pP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In order to generate 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dTMP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dUTP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(formed from UMP) is first hydrolyzed to 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dUMP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by </a:t>
            </a:r>
            <a:r>
              <a:rPr lang="en-US" sz="17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dUTP</a:t>
            </a:r>
            <a:r>
              <a:rPr lang="en-US" sz="17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diphosphorylase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171450" indent="-171450">
              <a:spcAft>
                <a:spcPts val="0"/>
              </a:spcAft>
              <a:buFontTx/>
              <a:buChar char="-"/>
              <a:defRPr/>
            </a:pPr>
            <a:endParaRPr 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spcAft>
                <a:spcPts val="0"/>
              </a:spcAft>
              <a:buFontTx/>
              <a:buChar char="-"/>
              <a:defRPr/>
            </a:pP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dUMP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then undergoes </a:t>
            </a:r>
            <a:r>
              <a:rPr lang="en-US" sz="17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methylation @ C5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</a:p>
          <a:p>
            <a:pPr indent="171450">
              <a:spcAft>
                <a:spcPts val="0"/>
              </a:spcAft>
              <a:defRPr/>
            </a:pP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generate 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dTMP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by </a:t>
            </a:r>
            <a:r>
              <a:rPr lang="en-US" sz="17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thymidylate </a:t>
            </a:r>
            <a:r>
              <a:rPr lang="en-US" sz="17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synthetase</a:t>
            </a:r>
            <a:r>
              <a:rPr lang="en-US" sz="17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en-US" sz="17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spcAft>
                <a:spcPts val="0"/>
              </a:spcAft>
              <a:buFontTx/>
              <a:buChar char="-"/>
              <a:defRPr/>
            </a:pPr>
            <a:r>
              <a:rPr lang="en-US" sz="17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Methylenetetrahydrofolate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serves as </a:t>
            </a:r>
          </a:p>
          <a:p>
            <a:pPr marL="171450">
              <a:spcAft>
                <a:spcPts val="0"/>
              </a:spcAft>
              <a:defRPr/>
            </a:pP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the methyl donor 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382588" y="2133600"/>
            <a:ext cx="840422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122"/>
          <p:cNvGrpSpPr>
            <a:grpSpLocks/>
          </p:cNvGrpSpPr>
          <p:nvPr/>
        </p:nvGrpSpPr>
        <p:grpSpPr bwMode="auto">
          <a:xfrm>
            <a:off x="838200" y="4495800"/>
            <a:ext cx="7283450" cy="1693863"/>
            <a:chOff x="990600" y="4335585"/>
            <a:chExt cx="7283863" cy="1693995"/>
          </a:xfrm>
        </p:grpSpPr>
        <p:grpSp>
          <p:nvGrpSpPr>
            <p:cNvPr id="39969" name="Group 123"/>
            <p:cNvGrpSpPr>
              <a:grpSpLocks/>
            </p:cNvGrpSpPr>
            <p:nvPr/>
          </p:nvGrpSpPr>
          <p:grpSpPr bwMode="auto">
            <a:xfrm>
              <a:off x="990600" y="4335585"/>
              <a:ext cx="2337456" cy="1608256"/>
              <a:chOff x="1057028" y="2049585"/>
              <a:chExt cx="2337456" cy="1608256"/>
            </a:xfrm>
          </p:grpSpPr>
          <p:pic>
            <p:nvPicPr>
              <p:cNvPr id="39986" name="Picture 2" descr="voet4_fig_23_0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35" r="61990" b="28511"/>
              <a:stretch>
                <a:fillRect/>
              </a:stretch>
            </p:blipFill>
            <p:spPr bwMode="auto">
              <a:xfrm>
                <a:off x="1161288" y="2049585"/>
                <a:ext cx="2159574" cy="1555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9987" name="Rectangle 141"/>
              <p:cNvSpPr>
                <a:spLocks noChangeArrowheads="1"/>
              </p:cNvSpPr>
              <p:nvPr/>
            </p:nvSpPr>
            <p:spPr bwMode="auto">
              <a:xfrm>
                <a:off x="2556206" y="2071080"/>
                <a:ext cx="752229" cy="8167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grpSp>
            <p:nvGrpSpPr>
              <p:cNvPr id="39988" name="Group 142"/>
              <p:cNvGrpSpPr>
                <a:grpSpLocks/>
              </p:cNvGrpSpPr>
              <p:nvPr/>
            </p:nvGrpSpPr>
            <p:grpSpPr bwMode="auto">
              <a:xfrm>
                <a:off x="2690445" y="2604607"/>
                <a:ext cx="704039" cy="276999"/>
                <a:chOff x="2682054" y="859822"/>
                <a:chExt cx="704039" cy="276999"/>
              </a:xfrm>
            </p:grpSpPr>
            <p:sp>
              <p:nvSpPr>
                <p:cNvPr id="39993" name="Rounded Rectangle 147"/>
                <p:cNvSpPr>
                  <a:spLocks noChangeArrowheads="1"/>
                </p:cNvSpPr>
                <p:nvPr/>
              </p:nvSpPr>
              <p:spPr bwMode="auto">
                <a:xfrm>
                  <a:off x="2709989" y="861645"/>
                  <a:ext cx="640080" cy="274320"/>
                </a:xfrm>
                <a:prstGeom prst="roundRect">
                  <a:avLst>
                    <a:gd name="adj" fmla="val 16667"/>
                  </a:avLst>
                </a:prstGeom>
                <a:noFill/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39994" name="TextBox 148"/>
                <p:cNvSpPr txBox="1">
                  <a:spLocks noChangeArrowheads="1"/>
                </p:cNvSpPr>
                <p:nvPr/>
              </p:nvSpPr>
              <p:spPr bwMode="auto">
                <a:xfrm>
                  <a:off x="2682054" y="859822"/>
                  <a:ext cx="704039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200" b="1">
                      <a:latin typeface="Arial Narrow" pitchFamily="34" charset="0"/>
                    </a:rPr>
                    <a:t>Thymine</a:t>
                  </a:r>
                </a:p>
              </p:txBody>
            </p:sp>
          </p:grpSp>
          <p:grpSp>
            <p:nvGrpSpPr>
              <p:cNvPr id="39989" name="Group 143"/>
              <p:cNvGrpSpPr>
                <a:grpSpLocks/>
              </p:cNvGrpSpPr>
              <p:nvPr/>
            </p:nvGrpSpPr>
            <p:grpSpPr bwMode="auto">
              <a:xfrm>
                <a:off x="2778220" y="3411620"/>
                <a:ext cx="260008" cy="246221"/>
                <a:chOff x="2777644" y="2047594"/>
                <a:chExt cx="260008" cy="246221"/>
              </a:xfrm>
            </p:grpSpPr>
            <p:sp>
              <p:nvSpPr>
                <p:cNvPr id="39991" name="Oval 145"/>
                <p:cNvSpPr>
                  <a:spLocks noChangeArrowheads="1"/>
                </p:cNvSpPr>
                <p:nvPr/>
              </p:nvSpPr>
              <p:spPr bwMode="auto">
                <a:xfrm>
                  <a:off x="2796355" y="2057400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39992" name="TextBox 146"/>
                <p:cNvSpPr txBox="1">
                  <a:spLocks noChangeArrowheads="1"/>
                </p:cNvSpPr>
                <p:nvPr/>
              </p:nvSpPr>
              <p:spPr bwMode="auto">
                <a:xfrm>
                  <a:off x="2777644" y="2047594"/>
                  <a:ext cx="260008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000" b="1">
                      <a:solidFill>
                        <a:schemeClr val="bg1"/>
                      </a:solidFill>
                      <a:latin typeface="Arial Narrow" pitchFamily="34" charset="0"/>
                    </a:rPr>
                    <a:t>H</a:t>
                  </a:r>
                </a:p>
              </p:txBody>
            </p:sp>
          </p:grpSp>
          <p:sp>
            <p:nvSpPr>
              <p:cNvPr id="39990" name="TextBox 144"/>
              <p:cNvSpPr txBox="1">
                <a:spLocks noChangeArrowheads="1"/>
              </p:cNvSpPr>
              <p:nvPr/>
            </p:nvSpPr>
            <p:spPr bwMode="auto">
              <a:xfrm>
                <a:off x="1057028" y="2733822"/>
                <a:ext cx="255198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 b="1">
                    <a:latin typeface="Arial" pitchFamily="34" charset="0"/>
                    <a:cs typeface="Arial" pitchFamily="34" charset="0"/>
                    <a:sym typeface="Symbol" pitchFamily="18" charset="2"/>
                  </a:rPr>
                  <a:t>_</a:t>
                </a:r>
              </a:p>
            </p:txBody>
          </p:sp>
        </p:grpSp>
        <p:grpSp>
          <p:nvGrpSpPr>
            <p:cNvPr id="39970" name="Group 124"/>
            <p:cNvGrpSpPr>
              <a:grpSpLocks/>
            </p:cNvGrpSpPr>
            <p:nvPr/>
          </p:nvGrpSpPr>
          <p:grpSpPr bwMode="auto">
            <a:xfrm>
              <a:off x="5489579" y="4380540"/>
              <a:ext cx="2784884" cy="1616071"/>
              <a:chOff x="601209" y="304800"/>
              <a:chExt cx="2784884" cy="1616071"/>
            </a:xfrm>
          </p:grpSpPr>
          <p:pic>
            <p:nvPicPr>
              <p:cNvPr id="39978" name="Picture 2" descr="voet4_fig_23_0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2164" b="28511"/>
              <a:stretch>
                <a:fillRect/>
              </a:stretch>
            </p:blipFill>
            <p:spPr bwMode="auto">
              <a:xfrm>
                <a:off x="601209" y="304800"/>
                <a:ext cx="2698836" cy="1555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9979" name="Rectangle 133"/>
              <p:cNvSpPr>
                <a:spLocks noChangeArrowheads="1"/>
              </p:cNvSpPr>
              <p:nvPr/>
            </p:nvSpPr>
            <p:spPr bwMode="auto">
              <a:xfrm>
                <a:off x="2547815" y="326295"/>
                <a:ext cx="752229" cy="8167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grpSp>
            <p:nvGrpSpPr>
              <p:cNvPr id="39980" name="Group 134"/>
              <p:cNvGrpSpPr>
                <a:grpSpLocks/>
              </p:cNvGrpSpPr>
              <p:nvPr/>
            </p:nvGrpSpPr>
            <p:grpSpPr bwMode="auto">
              <a:xfrm>
                <a:off x="2682054" y="859822"/>
                <a:ext cx="704039" cy="276999"/>
                <a:chOff x="2682054" y="859822"/>
                <a:chExt cx="704039" cy="276999"/>
              </a:xfrm>
            </p:grpSpPr>
            <p:sp>
              <p:nvSpPr>
                <p:cNvPr id="39984" name="Rounded Rectangle 138"/>
                <p:cNvSpPr>
                  <a:spLocks noChangeArrowheads="1"/>
                </p:cNvSpPr>
                <p:nvPr/>
              </p:nvSpPr>
              <p:spPr bwMode="auto">
                <a:xfrm>
                  <a:off x="2709989" y="861645"/>
                  <a:ext cx="640080" cy="274320"/>
                </a:xfrm>
                <a:prstGeom prst="roundRect">
                  <a:avLst>
                    <a:gd name="adj" fmla="val 16667"/>
                  </a:avLst>
                </a:prstGeom>
                <a:noFill/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39985" name="TextBox 139"/>
                <p:cNvSpPr txBox="1">
                  <a:spLocks noChangeArrowheads="1"/>
                </p:cNvSpPr>
                <p:nvPr/>
              </p:nvSpPr>
              <p:spPr bwMode="auto">
                <a:xfrm>
                  <a:off x="2682054" y="859822"/>
                  <a:ext cx="704039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200" b="1">
                      <a:latin typeface="Arial Narrow" pitchFamily="34" charset="0"/>
                    </a:rPr>
                    <a:t>Thymine</a:t>
                  </a:r>
                </a:p>
              </p:txBody>
            </p:sp>
          </p:grpSp>
          <p:grpSp>
            <p:nvGrpSpPr>
              <p:cNvPr id="39981" name="Group 135"/>
              <p:cNvGrpSpPr>
                <a:grpSpLocks/>
              </p:cNvGrpSpPr>
              <p:nvPr/>
            </p:nvGrpSpPr>
            <p:grpSpPr bwMode="auto">
              <a:xfrm>
                <a:off x="2768607" y="1674650"/>
                <a:ext cx="260008" cy="246221"/>
                <a:chOff x="2776422" y="2055409"/>
                <a:chExt cx="260008" cy="246221"/>
              </a:xfrm>
            </p:grpSpPr>
            <p:sp>
              <p:nvSpPr>
                <p:cNvPr id="39982" name="Oval 136"/>
                <p:cNvSpPr>
                  <a:spLocks noChangeArrowheads="1"/>
                </p:cNvSpPr>
                <p:nvPr/>
              </p:nvSpPr>
              <p:spPr bwMode="auto">
                <a:xfrm>
                  <a:off x="2796355" y="2057400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39983" name="TextBox 137"/>
                <p:cNvSpPr txBox="1">
                  <a:spLocks noChangeArrowheads="1"/>
                </p:cNvSpPr>
                <p:nvPr/>
              </p:nvSpPr>
              <p:spPr bwMode="auto">
                <a:xfrm>
                  <a:off x="2776422" y="2055409"/>
                  <a:ext cx="260008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000" b="1">
                      <a:solidFill>
                        <a:schemeClr val="bg1"/>
                      </a:solidFill>
                      <a:latin typeface="Arial Narrow" pitchFamily="34" charset="0"/>
                    </a:rPr>
                    <a:t>H</a:t>
                  </a:r>
                </a:p>
              </p:txBody>
            </p:sp>
          </p:grpSp>
        </p:grpSp>
        <p:pic>
          <p:nvPicPr>
            <p:cNvPr id="39971" name="Picture 12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21" t="14359" r="7591" b="12820"/>
            <a:stretch>
              <a:fillRect/>
            </a:stretch>
          </p:blipFill>
          <p:spPr bwMode="auto">
            <a:xfrm>
              <a:off x="3352800" y="5304172"/>
              <a:ext cx="1977181" cy="311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7" name="Arc 126"/>
            <p:cNvSpPr/>
            <p:nvPr/>
          </p:nvSpPr>
          <p:spPr bwMode="auto">
            <a:xfrm>
              <a:off x="3853025" y="4724553"/>
              <a:ext cx="582645" cy="677915"/>
            </a:xfrm>
            <a:prstGeom prst="arc">
              <a:avLst>
                <a:gd name="adj1" fmla="val 20831831"/>
                <a:gd name="adj2" fmla="val 10966269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triangle" w="med" len="lg"/>
              <a:tailEnd type="none" w="med" len="lg"/>
            </a:ln>
            <a:effectLst/>
            <a:extLst/>
          </p:spPr>
          <p:txBody>
            <a:bodyPr/>
            <a:lstStyle/>
            <a:p>
              <a:pPr eaLnBrk="0" hangingPunct="0">
                <a:defRPr/>
              </a:pPr>
              <a:endParaRPr lang="en-US" b="1" dirty="0">
                <a:latin typeface="Times" charset="0"/>
              </a:endParaRPr>
            </a:p>
          </p:txBody>
        </p:sp>
        <p:sp>
          <p:nvSpPr>
            <p:cNvPr id="39973" name="TextBox 127"/>
            <p:cNvSpPr txBox="1">
              <a:spLocks noChangeArrowheads="1"/>
            </p:cNvSpPr>
            <p:nvPr/>
          </p:nvSpPr>
          <p:spPr bwMode="auto">
            <a:xfrm>
              <a:off x="3605879" y="4767386"/>
              <a:ext cx="521327" cy="338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solidFill>
                    <a:srgbClr val="009900"/>
                  </a:solidFill>
                  <a:latin typeface="Arial Narrow" pitchFamily="34" charset="0"/>
                  <a:cs typeface="Arial" pitchFamily="34" charset="0"/>
                </a:rPr>
                <a:t>N</a:t>
              </a:r>
              <a:r>
                <a:rPr lang="en-US" altLang="en-US" sz="1600" dirty="0" smtClean="0">
                  <a:solidFill>
                    <a:srgbClr val="009900"/>
                  </a:solidFill>
                  <a:latin typeface="Arial Narrow" pitchFamily="34" charset="0"/>
                  <a:cs typeface="Arial" pitchFamily="34" charset="0"/>
                </a:rPr>
                <a:t>TP</a:t>
              </a:r>
              <a:endParaRPr lang="en-US" altLang="en-US" sz="1600" dirty="0">
                <a:solidFill>
                  <a:srgbClr val="0099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9974" name="TextBox 128"/>
            <p:cNvSpPr txBox="1">
              <a:spLocks noChangeArrowheads="1"/>
            </p:cNvSpPr>
            <p:nvPr/>
          </p:nvSpPr>
          <p:spPr bwMode="auto">
            <a:xfrm>
              <a:off x="4191970" y="4724400"/>
              <a:ext cx="540564" cy="338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solidFill>
                    <a:srgbClr val="009900"/>
                  </a:solidFill>
                  <a:latin typeface="Arial Narrow" pitchFamily="34" charset="0"/>
                  <a:cs typeface="Arial" pitchFamily="34" charset="0"/>
                </a:rPr>
                <a:t>N</a:t>
              </a:r>
              <a:r>
                <a:rPr lang="en-US" altLang="en-US" sz="1600" dirty="0" smtClean="0">
                  <a:solidFill>
                    <a:srgbClr val="009900"/>
                  </a:solidFill>
                  <a:latin typeface="Arial Narrow" pitchFamily="34" charset="0"/>
                  <a:cs typeface="Arial" pitchFamily="34" charset="0"/>
                </a:rPr>
                <a:t>DP</a:t>
              </a:r>
              <a:endParaRPr lang="en-US" altLang="en-US" sz="1600" dirty="0">
                <a:solidFill>
                  <a:srgbClr val="0099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9975" name="Oval 129"/>
            <p:cNvSpPr>
              <a:spLocks noChangeArrowheads="1"/>
            </p:cNvSpPr>
            <p:nvPr/>
          </p:nvSpPr>
          <p:spPr bwMode="auto">
            <a:xfrm>
              <a:off x="5523525" y="4987153"/>
              <a:ext cx="502920" cy="731520"/>
            </a:xfrm>
            <a:prstGeom prst="ellipse">
              <a:avLst/>
            </a:prstGeom>
            <a:solidFill>
              <a:srgbClr val="0099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9976" name="TextBox 130"/>
            <p:cNvSpPr txBox="1">
              <a:spLocks noChangeArrowheads="1"/>
            </p:cNvSpPr>
            <p:nvPr/>
          </p:nvSpPr>
          <p:spPr bwMode="auto">
            <a:xfrm>
              <a:off x="1457572" y="5691026"/>
              <a:ext cx="62388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latin typeface="Arial Narrow" pitchFamily="34" charset="0"/>
                  <a:cs typeface="Arial" pitchFamily="34" charset="0"/>
                </a:rPr>
                <a:t>dTDP</a:t>
              </a:r>
            </a:p>
          </p:txBody>
        </p:sp>
        <p:sp>
          <p:nvSpPr>
            <p:cNvPr id="39977" name="TextBox 131"/>
            <p:cNvSpPr txBox="1">
              <a:spLocks noChangeArrowheads="1"/>
            </p:cNvSpPr>
            <p:nvPr/>
          </p:nvSpPr>
          <p:spPr bwMode="auto">
            <a:xfrm>
              <a:off x="6172200" y="5691026"/>
              <a:ext cx="60465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latin typeface="Arial Narrow" pitchFamily="34" charset="0"/>
                  <a:cs typeface="Arial" pitchFamily="34" charset="0"/>
                </a:rPr>
                <a:t>dTTP</a:t>
              </a:r>
            </a:p>
          </p:txBody>
        </p:sp>
      </p:grpSp>
      <p:grpSp>
        <p:nvGrpSpPr>
          <p:cNvPr id="39939" name="Group 43"/>
          <p:cNvGrpSpPr>
            <a:grpSpLocks/>
          </p:cNvGrpSpPr>
          <p:nvPr/>
        </p:nvGrpSpPr>
        <p:grpSpPr bwMode="auto">
          <a:xfrm>
            <a:off x="1676400" y="812800"/>
            <a:ext cx="6497638" cy="1701800"/>
            <a:chOff x="1143000" y="381000"/>
            <a:chExt cx="6497839" cy="1702041"/>
          </a:xfrm>
        </p:grpSpPr>
        <p:grpSp>
          <p:nvGrpSpPr>
            <p:cNvPr id="39942" name="Group 44"/>
            <p:cNvGrpSpPr>
              <a:grpSpLocks/>
            </p:cNvGrpSpPr>
            <p:nvPr/>
          </p:nvGrpSpPr>
          <p:grpSpPr bwMode="auto">
            <a:xfrm>
              <a:off x="1143000" y="381000"/>
              <a:ext cx="1897187" cy="1615830"/>
              <a:chOff x="1354669" y="4335585"/>
              <a:chExt cx="1897187" cy="1615830"/>
            </a:xfrm>
          </p:grpSpPr>
          <p:pic>
            <p:nvPicPr>
              <p:cNvPr id="39960" name="Picture 63" descr="voet4_fig_23_0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034" r="61990" b="28511"/>
              <a:stretch>
                <a:fillRect/>
              </a:stretch>
            </p:blipFill>
            <p:spPr bwMode="auto">
              <a:xfrm>
                <a:off x="1467988" y="4335585"/>
                <a:ext cx="1710245" cy="1555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9961" name="Rectangle 64"/>
              <p:cNvSpPr>
                <a:spLocks noChangeArrowheads="1"/>
              </p:cNvSpPr>
              <p:nvPr/>
            </p:nvSpPr>
            <p:spPr bwMode="auto">
              <a:xfrm>
                <a:off x="2413578" y="4357080"/>
                <a:ext cx="752229" cy="8167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grpSp>
            <p:nvGrpSpPr>
              <p:cNvPr id="39962" name="Group 65"/>
              <p:cNvGrpSpPr>
                <a:grpSpLocks/>
              </p:cNvGrpSpPr>
              <p:nvPr/>
            </p:nvGrpSpPr>
            <p:grpSpPr bwMode="auto">
              <a:xfrm>
                <a:off x="2547817" y="4890607"/>
                <a:ext cx="704039" cy="276999"/>
                <a:chOff x="2682054" y="859822"/>
                <a:chExt cx="704039" cy="276999"/>
              </a:xfrm>
            </p:grpSpPr>
            <p:sp>
              <p:nvSpPr>
                <p:cNvPr id="39967" name="Rounded Rectangle 70"/>
                <p:cNvSpPr>
                  <a:spLocks noChangeArrowheads="1"/>
                </p:cNvSpPr>
                <p:nvPr/>
              </p:nvSpPr>
              <p:spPr bwMode="auto">
                <a:xfrm>
                  <a:off x="2709989" y="861645"/>
                  <a:ext cx="640080" cy="274320"/>
                </a:xfrm>
                <a:prstGeom prst="roundRect">
                  <a:avLst>
                    <a:gd name="adj" fmla="val 16667"/>
                  </a:avLst>
                </a:prstGeom>
                <a:noFill/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39968" name="TextBox 71"/>
                <p:cNvSpPr txBox="1">
                  <a:spLocks noChangeArrowheads="1"/>
                </p:cNvSpPr>
                <p:nvPr/>
              </p:nvSpPr>
              <p:spPr bwMode="auto">
                <a:xfrm>
                  <a:off x="2682054" y="859822"/>
                  <a:ext cx="704039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200" b="1">
                      <a:latin typeface="Arial Narrow" pitchFamily="34" charset="0"/>
                    </a:rPr>
                    <a:t>Thymine</a:t>
                  </a:r>
                </a:p>
              </p:txBody>
            </p:sp>
          </p:grpSp>
          <p:grpSp>
            <p:nvGrpSpPr>
              <p:cNvPr id="39963" name="Group 66"/>
              <p:cNvGrpSpPr>
                <a:grpSpLocks/>
              </p:cNvGrpSpPr>
              <p:nvPr/>
            </p:nvGrpSpPr>
            <p:grpSpPr bwMode="auto">
              <a:xfrm>
                <a:off x="2634092" y="5689805"/>
                <a:ext cx="268022" cy="261610"/>
                <a:chOff x="2776144" y="2039779"/>
                <a:chExt cx="268022" cy="261610"/>
              </a:xfrm>
            </p:grpSpPr>
            <p:sp>
              <p:nvSpPr>
                <p:cNvPr id="39965" name="Oval 68"/>
                <p:cNvSpPr>
                  <a:spLocks noChangeArrowheads="1"/>
                </p:cNvSpPr>
                <p:nvPr/>
              </p:nvSpPr>
              <p:spPr bwMode="auto">
                <a:xfrm>
                  <a:off x="2796355" y="2057400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39966" name="TextBox 69"/>
                <p:cNvSpPr txBox="1">
                  <a:spLocks noChangeArrowheads="1"/>
                </p:cNvSpPr>
                <p:nvPr/>
              </p:nvSpPr>
              <p:spPr bwMode="auto">
                <a:xfrm>
                  <a:off x="2776144" y="2039779"/>
                  <a:ext cx="268022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100" b="1">
                      <a:solidFill>
                        <a:schemeClr val="bg1"/>
                      </a:solidFill>
                      <a:latin typeface="Arial Narrow" pitchFamily="34" charset="0"/>
                    </a:rPr>
                    <a:t>H</a:t>
                  </a:r>
                </a:p>
              </p:txBody>
            </p:sp>
          </p:grpSp>
          <p:sp>
            <p:nvSpPr>
              <p:cNvPr id="39964" name="TextBox 67"/>
              <p:cNvSpPr txBox="1">
                <a:spLocks noChangeArrowheads="1"/>
              </p:cNvSpPr>
              <p:nvPr/>
            </p:nvSpPr>
            <p:spPr bwMode="auto">
              <a:xfrm>
                <a:off x="1354669" y="5028009"/>
                <a:ext cx="255198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 b="1">
                    <a:latin typeface="Arial" pitchFamily="34" charset="0"/>
                    <a:cs typeface="Arial" pitchFamily="34" charset="0"/>
                    <a:sym typeface="Symbol" pitchFamily="18" charset="2"/>
                  </a:rPr>
                  <a:t>_</a:t>
                </a:r>
              </a:p>
            </p:txBody>
          </p:sp>
        </p:grpSp>
        <p:grpSp>
          <p:nvGrpSpPr>
            <p:cNvPr id="39943" name="Group 45"/>
            <p:cNvGrpSpPr>
              <a:grpSpLocks/>
            </p:cNvGrpSpPr>
            <p:nvPr/>
          </p:nvGrpSpPr>
          <p:grpSpPr bwMode="auto">
            <a:xfrm>
              <a:off x="5303383" y="457200"/>
              <a:ext cx="2337456" cy="1615830"/>
              <a:chOff x="1057028" y="2049585"/>
              <a:chExt cx="2337456" cy="1615830"/>
            </a:xfrm>
          </p:grpSpPr>
          <p:pic>
            <p:nvPicPr>
              <p:cNvPr id="39951" name="Picture 2" descr="voet4_fig_23_0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35" r="61990" b="28511"/>
              <a:stretch>
                <a:fillRect/>
              </a:stretch>
            </p:blipFill>
            <p:spPr bwMode="auto">
              <a:xfrm>
                <a:off x="1161288" y="2049585"/>
                <a:ext cx="2159574" cy="1555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9952" name="Rectangle 54"/>
              <p:cNvSpPr>
                <a:spLocks noChangeArrowheads="1"/>
              </p:cNvSpPr>
              <p:nvPr/>
            </p:nvSpPr>
            <p:spPr bwMode="auto">
              <a:xfrm>
                <a:off x="2556206" y="2071080"/>
                <a:ext cx="752229" cy="8167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grpSp>
            <p:nvGrpSpPr>
              <p:cNvPr id="39953" name="Group 55"/>
              <p:cNvGrpSpPr>
                <a:grpSpLocks/>
              </p:cNvGrpSpPr>
              <p:nvPr/>
            </p:nvGrpSpPr>
            <p:grpSpPr bwMode="auto">
              <a:xfrm>
                <a:off x="2690445" y="2604607"/>
                <a:ext cx="704039" cy="276999"/>
                <a:chOff x="2682054" y="859822"/>
                <a:chExt cx="704039" cy="276999"/>
              </a:xfrm>
            </p:grpSpPr>
            <p:sp>
              <p:nvSpPr>
                <p:cNvPr id="39958" name="Rounded Rectangle 60"/>
                <p:cNvSpPr>
                  <a:spLocks noChangeArrowheads="1"/>
                </p:cNvSpPr>
                <p:nvPr/>
              </p:nvSpPr>
              <p:spPr bwMode="auto">
                <a:xfrm>
                  <a:off x="2709989" y="861645"/>
                  <a:ext cx="640080" cy="274320"/>
                </a:xfrm>
                <a:prstGeom prst="roundRect">
                  <a:avLst>
                    <a:gd name="adj" fmla="val 16667"/>
                  </a:avLst>
                </a:prstGeom>
                <a:noFill/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39959" name="TextBox 62"/>
                <p:cNvSpPr txBox="1">
                  <a:spLocks noChangeArrowheads="1"/>
                </p:cNvSpPr>
                <p:nvPr/>
              </p:nvSpPr>
              <p:spPr bwMode="auto">
                <a:xfrm>
                  <a:off x="2682054" y="859822"/>
                  <a:ext cx="704039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200" b="1">
                      <a:latin typeface="Arial Narrow" pitchFamily="34" charset="0"/>
                    </a:rPr>
                    <a:t>Thymine</a:t>
                  </a:r>
                </a:p>
              </p:txBody>
            </p:sp>
          </p:grpSp>
          <p:grpSp>
            <p:nvGrpSpPr>
              <p:cNvPr id="39954" name="Group 56"/>
              <p:cNvGrpSpPr>
                <a:grpSpLocks/>
              </p:cNvGrpSpPr>
              <p:nvPr/>
            </p:nvGrpSpPr>
            <p:grpSpPr bwMode="auto">
              <a:xfrm>
                <a:off x="2782851" y="3403805"/>
                <a:ext cx="268022" cy="261610"/>
                <a:chOff x="2782275" y="2039779"/>
                <a:chExt cx="268022" cy="261610"/>
              </a:xfrm>
            </p:grpSpPr>
            <p:sp>
              <p:nvSpPr>
                <p:cNvPr id="39956" name="Oval 58"/>
                <p:cNvSpPr>
                  <a:spLocks noChangeArrowheads="1"/>
                </p:cNvSpPr>
                <p:nvPr/>
              </p:nvSpPr>
              <p:spPr bwMode="auto">
                <a:xfrm>
                  <a:off x="2796355" y="2057400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39957" name="TextBox 59"/>
                <p:cNvSpPr txBox="1">
                  <a:spLocks noChangeArrowheads="1"/>
                </p:cNvSpPr>
                <p:nvPr/>
              </p:nvSpPr>
              <p:spPr bwMode="auto">
                <a:xfrm>
                  <a:off x="2782275" y="2039779"/>
                  <a:ext cx="268022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100" b="1">
                      <a:solidFill>
                        <a:schemeClr val="bg1"/>
                      </a:solidFill>
                      <a:latin typeface="Arial Narrow" pitchFamily="34" charset="0"/>
                    </a:rPr>
                    <a:t>H</a:t>
                  </a:r>
                </a:p>
              </p:txBody>
            </p:sp>
          </p:grpSp>
          <p:sp>
            <p:nvSpPr>
              <p:cNvPr id="39955" name="TextBox 57"/>
              <p:cNvSpPr txBox="1">
                <a:spLocks noChangeArrowheads="1"/>
              </p:cNvSpPr>
              <p:nvPr/>
            </p:nvSpPr>
            <p:spPr bwMode="auto">
              <a:xfrm>
                <a:off x="1057028" y="2733822"/>
                <a:ext cx="255198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 b="1">
                    <a:latin typeface="Arial" pitchFamily="34" charset="0"/>
                    <a:cs typeface="Arial" pitchFamily="34" charset="0"/>
                    <a:sym typeface="Symbol" pitchFamily="18" charset="2"/>
                  </a:rPr>
                  <a:t>_</a:t>
                </a:r>
              </a:p>
            </p:txBody>
          </p:sp>
        </p:grpSp>
        <p:pic>
          <p:nvPicPr>
            <p:cNvPr id="39944" name="Picture 4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21" t="14359" r="7591" b="12820"/>
            <a:stretch>
              <a:fillRect/>
            </a:stretch>
          </p:blipFill>
          <p:spPr bwMode="auto">
            <a:xfrm>
              <a:off x="3175909" y="1449232"/>
              <a:ext cx="1977181" cy="311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Arc 47"/>
            <p:cNvSpPr/>
            <p:nvPr/>
          </p:nvSpPr>
          <p:spPr bwMode="auto">
            <a:xfrm>
              <a:off x="3675141" y="870019"/>
              <a:ext cx="582630" cy="677959"/>
            </a:xfrm>
            <a:prstGeom prst="arc">
              <a:avLst>
                <a:gd name="adj1" fmla="val 20831831"/>
                <a:gd name="adj2" fmla="val 10966269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triangle" w="med" len="lg"/>
              <a:tailEnd type="none" w="med" len="lg"/>
            </a:ln>
            <a:effectLst/>
            <a:extLst/>
          </p:spPr>
          <p:txBody>
            <a:bodyPr/>
            <a:lstStyle/>
            <a:p>
              <a:pPr eaLnBrk="0" hangingPunct="0">
                <a:defRPr/>
              </a:pPr>
              <a:endParaRPr lang="en-US" b="1" dirty="0">
                <a:latin typeface="Times" charset="0"/>
              </a:endParaRPr>
            </a:p>
          </p:txBody>
        </p:sp>
        <p:sp>
          <p:nvSpPr>
            <p:cNvPr id="39946" name="TextBox 48"/>
            <p:cNvSpPr txBox="1">
              <a:spLocks noChangeArrowheads="1"/>
            </p:cNvSpPr>
            <p:nvPr/>
          </p:nvSpPr>
          <p:spPr bwMode="auto">
            <a:xfrm>
              <a:off x="3428988" y="912446"/>
              <a:ext cx="50898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9900"/>
                  </a:solidFill>
                  <a:latin typeface="Arial Narrow" pitchFamily="34" charset="0"/>
                  <a:cs typeface="Arial" pitchFamily="34" charset="0"/>
                </a:rPr>
                <a:t>ATP</a:t>
              </a:r>
            </a:p>
          </p:txBody>
        </p:sp>
        <p:sp>
          <p:nvSpPr>
            <p:cNvPr id="39947" name="TextBox 49"/>
            <p:cNvSpPr txBox="1">
              <a:spLocks noChangeArrowheads="1"/>
            </p:cNvSpPr>
            <p:nvPr/>
          </p:nvSpPr>
          <p:spPr bwMode="auto">
            <a:xfrm>
              <a:off x="4015079" y="869460"/>
              <a:ext cx="53091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9900"/>
                  </a:solidFill>
                  <a:latin typeface="Arial Narrow" pitchFamily="34" charset="0"/>
                  <a:cs typeface="Arial" pitchFamily="34" charset="0"/>
                </a:rPr>
                <a:t>ADP</a:t>
              </a:r>
            </a:p>
          </p:txBody>
        </p:sp>
        <p:sp>
          <p:nvSpPr>
            <p:cNvPr id="39948" name="Oval 50"/>
            <p:cNvSpPr>
              <a:spLocks noChangeArrowheads="1"/>
            </p:cNvSpPr>
            <p:nvPr/>
          </p:nvSpPr>
          <p:spPr bwMode="auto">
            <a:xfrm>
              <a:off x="5363310" y="1060159"/>
              <a:ext cx="502920" cy="731520"/>
            </a:xfrm>
            <a:prstGeom prst="ellipse">
              <a:avLst/>
            </a:prstGeom>
            <a:solidFill>
              <a:srgbClr val="0099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9949" name="TextBox 51"/>
            <p:cNvSpPr txBox="1">
              <a:spLocks noChangeArrowheads="1"/>
            </p:cNvSpPr>
            <p:nvPr/>
          </p:nvSpPr>
          <p:spPr bwMode="auto">
            <a:xfrm>
              <a:off x="1371600" y="1744487"/>
              <a:ext cx="64152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latin typeface="Arial Narrow" pitchFamily="34" charset="0"/>
                  <a:cs typeface="Arial" pitchFamily="34" charset="0"/>
                </a:rPr>
                <a:t>dTMP</a:t>
              </a:r>
            </a:p>
          </p:txBody>
        </p:sp>
        <p:sp>
          <p:nvSpPr>
            <p:cNvPr id="39950" name="TextBox 52"/>
            <p:cNvSpPr txBox="1">
              <a:spLocks noChangeArrowheads="1"/>
            </p:cNvSpPr>
            <p:nvPr/>
          </p:nvSpPr>
          <p:spPr bwMode="auto">
            <a:xfrm>
              <a:off x="5929264" y="1744487"/>
              <a:ext cx="62388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latin typeface="Arial Narrow" pitchFamily="34" charset="0"/>
                  <a:cs typeface="Arial" pitchFamily="34" charset="0"/>
                </a:rPr>
                <a:t>dTDP</a:t>
              </a:r>
            </a:p>
          </p:txBody>
        </p:sp>
      </p:grpSp>
      <p:sp>
        <p:nvSpPr>
          <p:cNvPr id="39940" name="TextBox 1"/>
          <p:cNvSpPr txBox="1">
            <a:spLocks noChangeArrowheads="1"/>
          </p:cNvSpPr>
          <p:nvPr/>
        </p:nvSpPr>
        <p:spPr bwMode="auto">
          <a:xfrm>
            <a:off x="76200" y="0"/>
            <a:ext cx="6850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dTTP</a:t>
            </a:r>
            <a:r>
              <a:rPr lang="en-US" altLang="en-US" sz="2400" b="1" dirty="0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 Synthesis: [</a:t>
            </a:r>
            <a:r>
              <a:rPr lang="en-US" altLang="en-US" sz="2400" b="1" dirty="0" smtClean="0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2/2] </a:t>
            </a:r>
            <a:r>
              <a:rPr lang="en-US" altLang="en-US" sz="2400" b="1" dirty="0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dTMP </a:t>
            </a:r>
            <a:r>
              <a:rPr lang="en-US" altLang="en-US" sz="2400" b="1" dirty="0">
                <a:solidFill>
                  <a:srgbClr val="FF6D0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altLang="en-US" sz="2400" b="1" dirty="0" err="1">
                <a:solidFill>
                  <a:srgbClr val="FF6D09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dT</a:t>
            </a:r>
            <a:r>
              <a:rPr lang="en-US" altLang="en-US" sz="2400" b="1" dirty="0" err="1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TP</a:t>
            </a:r>
            <a:endParaRPr lang="en-US" altLang="en-US" sz="2400" b="1" dirty="0">
              <a:solidFill>
                <a:srgbClr val="FF6D0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30213" y="533400"/>
            <a:ext cx="7875587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>
              <a:spcAft>
                <a:spcPts val="0"/>
              </a:spcAft>
              <a:buFontTx/>
              <a:buChar char="-"/>
              <a:defRPr/>
            </a:pP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dTMP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can be phosphorylated to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dTDP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by 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thymidylate kinase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spcAft>
                <a:spcPts val="0"/>
              </a:spcAft>
              <a:defRPr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spcAft>
                <a:spcPts val="0"/>
              </a:spcAft>
              <a:buFontTx/>
              <a:buChar char="-"/>
              <a:defRPr/>
            </a:pP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dTDP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is finally converted to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dTTP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by a 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nucleoside diphosphate kinase (NDK)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spcAft>
                <a:spcPts val="0"/>
              </a:spcAft>
              <a:defRPr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	 </a:t>
            </a:r>
          </a:p>
          <a:p>
            <a:pPr lvl="1">
              <a:spcAft>
                <a:spcPts val="0"/>
              </a:spcAft>
              <a:defRPr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02024"/>
            <a:ext cx="1371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Rectangle 4"/>
          <p:cNvSpPr>
            <a:spLocks noGrp="1" noChangeArrowheads="1"/>
          </p:cNvSpPr>
          <p:nvPr/>
        </p:nvSpPr>
        <p:spPr bwMode="auto">
          <a:xfrm>
            <a:off x="3124200" y="3048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6D09"/>
                </a:solidFill>
                <a:latin typeface="Arial" pitchFamily="34" charset="0"/>
              </a:rPr>
              <a:t>Exercise </a:t>
            </a:r>
            <a:r>
              <a:rPr lang="en-US" altLang="en-US" sz="2400" b="1" dirty="0" smtClean="0">
                <a:solidFill>
                  <a:srgbClr val="FF6D09"/>
                </a:solidFill>
                <a:latin typeface="Arial" pitchFamily="34" charset="0"/>
              </a:rPr>
              <a:t>4.1c</a:t>
            </a:r>
            <a:endParaRPr lang="en-US" altLang="en-US" sz="2400" b="1" dirty="0">
              <a:solidFill>
                <a:srgbClr val="FF6D09"/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FF6D09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FF6D09"/>
              </a:solidFill>
              <a:latin typeface="Arial" pitchFamily="34" charset="0"/>
            </a:endParaRPr>
          </a:p>
        </p:txBody>
      </p:sp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1143000" y="2971800"/>
            <a:ext cx="62484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en-US" sz="18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List simple metabolites required for IMP and UMP biosynthesis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 dirty="0" smtClean="0">
              <a:solidFill>
                <a:srgbClr val="22190A"/>
              </a:solidFill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en-US" sz="18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Describe the reactions that convert IMP to (d)ATP and (d)GTP</a:t>
            </a:r>
          </a:p>
          <a:p>
            <a:pPr eaLnBrk="1" hangingPunct="1">
              <a:spcBef>
                <a:spcPct val="0"/>
              </a:spcBef>
              <a:buFontTx/>
              <a:buChar char="-"/>
              <a:defRPr/>
            </a:pPr>
            <a:endParaRPr lang="en-US" altLang="en-US" sz="1800" dirty="0" smtClean="0">
              <a:solidFill>
                <a:srgbClr val="22190A"/>
              </a:solidFill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en-US" sz="18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Describe the reactions that convert UMP to (d)UTP </a:t>
            </a:r>
          </a:p>
          <a:p>
            <a:pPr eaLnBrk="1" hangingPunct="1">
              <a:spcBef>
                <a:spcPct val="0"/>
              </a:spcBef>
              <a:buFontTx/>
              <a:buChar char="-"/>
              <a:defRPr/>
            </a:pPr>
            <a:endParaRPr lang="en-US" altLang="en-US" sz="1800" dirty="0" smtClean="0">
              <a:solidFill>
                <a:srgbClr val="22190A"/>
              </a:solidFill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en-US" sz="18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Describe the reactions that convert UTP to </a:t>
            </a:r>
            <a:r>
              <a:rPr lang="en-US" altLang="en-US" sz="1800" dirty="0" err="1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dCTP</a:t>
            </a:r>
            <a:r>
              <a:rPr lang="en-US" altLang="en-US" sz="18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Char char="-"/>
              <a:defRPr/>
            </a:pPr>
            <a:endParaRPr lang="en-US" altLang="en-US" sz="1800" dirty="0" smtClean="0">
              <a:solidFill>
                <a:srgbClr val="22190A"/>
              </a:solidFill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en-US" sz="18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Describe the reactions that convert </a:t>
            </a:r>
            <a:r>
              <a:rPr lang="en-US" altLang="en-US" sz="1800" dirty="0" err="1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dUTP</a:t>
            </a:r>
            <a:r>
              <a:rPr lang="en-US" altLang="en-US" sz="18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to </a:t>
            </a:r>
            <a:r>
              <a:rPr lang="en-US" altLang="en-US" sz="1800" dirty="0" err="1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dTTP</a:t>
            </a:r>
            <a:r>
              <a:rPr lang="en-US" altLang="en-US" sz="1800" dirty="0" smtClean="0">
                <a:solidFill>
                  <a:srgbClr val="22190A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Box 1"/>
          <p:cNvSpPr txBox="1">
            <a:spLocks noChangeArrowheads="1"/>
          </p:cNvSpPr>
          <p:nvPr/>
        </p:nvSpPr>
        <p:spPr bwMode="auto">
          <a:xfrm>
            <a:off x="1676400" y="71438"/>
            <a:ext cx="5486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Nucleoside versus Nucleotide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41513" y="4473575"/>
            <a:ext cx="5983287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ucleoside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171450" indent="-171450">
              <a:buFontTx/>
              <a:buChar char="-"/>
              <a:defRPr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Nitrogenous base (an heterocyclic aromatic ring)</a:t>
            </a:r>
          </a:p>
          <a:p>
            <a:pPr marL="171450" indent="-171450">
              <a:buFontTx/>
              <a:buChar char="-"/>
              <a:defRPr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Deoxy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)ribose sugar—a pentose with a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furanose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ring</a:t>
            </a:r>
          </a:p>
          <a:p>
            <a:pPr marL="171450" indent="-171450">
              <a:buFontTx/>
              <a:buChar char="-"/>
              <a:defRPr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ucleotide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171450" indent="-171450">
              <a:buFontTx/>
              <a:buChar char="-"/>
              <a:defRPr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Nitrogenous base (an heterocyclic aromatic ring)</a:t>
            </a:r>
          </a:p>
          <a:p>
            <a:pPr marL="171450" indent="-171450">
              <a:buFontTx/>
              <a:buChar char="-"/>
              <a:defRPr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Deoxy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)ribose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sugar—a pentose with a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furanose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ring</a:t>
            </a:r>
          </a:p>
          <a:p>
            <a:pPr marL="171450" indent="-171450">
              <a:buFontTx/>
              <a:buChar char="-"/>
              <a:defRPr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One or more phosphate groups (attached to the sugar)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800" y="1138238"/>
            <a:ext cx="3810000" cy="3052762"/>
            <a:chOff x="304800" y="1138238"/>
            <a:chExt cx="3810000" cy="3052762"/>
          </a:xfrm>
        </p:grpSpPr>
        <p:grpSp>
          <p:nvGrpSpPr>
            <p:cNvPr id="6147" name="Group 5"/>
            <p:cNvGrpSpPr>
              <a:grpSpLocks/>
            </p:cNvGrpSpPr>
            <p:nvPr/>
          </p:nvGrpSpPr>
          <p:grpSpPr bwMode="auto">
            <a:xfrm>
              <a:off x="304800" y="1138238"/>
              <a:ext cx="3059113" cy="2957512"/>
              <a:chOff x="5669570" y="1976846"/>
              <a:chExt cx="3058596" cy="2956560"/>
            </a:xfrm>
          </p:grpSpPr>
          <p:pic>
            <p:nvPicPr>
              <p:cNvPr id="6153" name="Picture 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284" t="21939" r="6876" b="5396"/>
              <a:stretch>
                <a:fillRect/>
              </a:stretch>
            </p:blipFill>
            <p:spPr bwMode="auto">
              <a:xfrm>
                <a:off x="5947954" y="1976846"/>
                <a:ext cx="2780212" cy="29565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54" name="Rectangle 3"/>
              <p:cNvSpPr>
                <a:spLocks noChangeArrowheads="1"/>
              </p:cNvSpPr>
              <p:nvPr/>
            </p:nvSpPr>
            <p:spPr bwMode="auto">
              <a:xfrm>
                <a:off x="5767254" y="2514600"/>
                <a:ext cx="457200" cy="9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6155" name="Oval 4"/>
              <p:cNvSpPr>
                <a:spLocks noChangeArrowheads="1"/>
              </p:cNvSpPr>
              <p:nvPr/>
            </p:nvSpPr>
            <p:spPr bwMode="auto">
              <a:xfrm>
                <a:off x="5669570" y="3219999"/>
                <a:ext cx="382587" cy="4572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sp>
          <p:nvSpPr>
            <p:cNvPr id="6150" name="TextBox 7"/>
            <p:cNvSpPr txBox="1">
              <a:spLocks noChangeArrowheads="1"/>
            </p:cNvSpPr>
            <p:nvPr/>
          </p:nvSpPr>
          <p:spPr bwMode="auto">
            <a:xfrm>
              <a:off x="2698750" y="3821113"/>
              <a:ext cx="141605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Nucleoside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495800" y="533400"/>
            <a:ext cx="4232275" cy="3657600"/>
            <a:chOff x="4495800" y="533400"/>
            <a:chExt cx="4232275" cy="3657600"/>
          </a:xfrm>
        </p:grpSpPr>
        <p:pic>
          <p:nvPicPr>
            <p:cNvPr id="6146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63" t="7063" r="6876" b="5396"/>
            <a:stretch>
              <a:fillRect/>
            </a:stretch>
          </p:blipFill>
          <p:spPr bwMode="auto">
            <a:xfrm>
              <a:off x="4800600" y="533400"/>
              <a:ext cx="3927475" cy="3562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1" name="TextBox 16"/>
            <p:cNvSpPr txBox="1">
              <a:spLocks noChangeArrowheads="1"/>
            </p:cNvSpPr>
            <p:nvPr/>
          </p:nvSpPr>
          <p:spPr bwMode="auto">
            <a:xfrm>
              <a:off x="4495800" y="3821113"/>
              <a:ext cx="136525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Nucleotide</a:t>
              </a:r>
            </a:p>
          </p:txBody>
        </p:sp>
      </p:grpSp>
      <p:cxnSp>
        <p:nvCxnSpPr>
          <p:cNvPr id="11" name="Straight Connector 10"/>
          <p:cNvCxnSpPr/>
          <p:nvPr/>
        </p:nvCxnSpPr>
        <p:spPr bwMode="auto">
          <a:xfrm>
            <a:off x="4343400" y="685800"/>
            <a:ext cx="0" cy="35052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4212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1143000" y="76200"/>
            <a:ext cx="7772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Nucleotide Bases: Heterocyclic Rings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5638" y="2819400"/>
            <a:ext cx="7726362" cy="3970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>
              <a:spcAft>
                <a:spcPts val="0"/>
              </a:spcAft>
              <a:buFontTx/>
              <a:buChar char="-"/>
              <a:defRPr/>
            </a:pP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Nucleotide bases are derivatives of either </a:t>
            </a:r>
            <a:r>
              <a:rPr lang="en-US" sz="1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purine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en-US" sz="18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pyrimidine</a:t>
            </a:r>
            <a:r>
              <a:rPr lang="en-US" sz="1800" dirty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—the </a:t>
            </a:r>
            <a:r>
              <a:rPr lang="en-US" sz="18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 most-widely occurring heterocyclic aromatic ring compounds in nature</a:t>
            </a:r>
          </a:p>
          <a:p>
            <a:pPr marL="171450" indent="-171450">
              <a:spcAft>
                <a:spcPts val="0"/>
              </a:spcAft>
              <a:buFontTx/>
              <a:buChar char="-"/>
              <a:defRPr/>
            </a:pPr>
            <a:endParaRPr lang="en-US" sz="1800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spcAft>
                <a:spcPts val="0"/>
              </a:spcAft>
              <a:buFontTx/>
              <a:buChar char="-"/>
              <a:defRPr/>
            </a:pP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Purine is essentially a </a:t>
            </a:r>
            <a:r>
              <a:rPr lang="en-US" sz="1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pyrimidine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ring fused to </a:t>
            </a:r>
            <a:r>
              <a:rPr lang="en-US" sz="18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imidazole</a:t>
            </a:r>
            <a:r>
              <a:rPr lang="en-US" sz="1800" dirty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—the sidechain functional </a:t>
            </a:r>
            <a:r>
              <a:rPr lang="en-US" sz="18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group of histidine (recall </a:t>
            </a:r>
            <a:r>
              <a:rPr lang="en-US" altLang="en-US" sz="1800" dirty="0" smtClean="0">
                <a:solidFill>
                  <a:schemeClr val="accent2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§</a:t>
            </a:r>
            <a:r>
              <a:rPr lang="en-US" sz="1800" dirty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2.1</a:t>
            </a:r>
            <a:r>
              <a:rPr lang="en-US" sz="18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171450" indent="-171450">
              <a:spcAft>
                <a:spcPts val="0"/>
              </a:spcAft>
              <a:buFontTx/>
              <a:buChar char="-"/>
              <a:defRPr/>
            </a:pPr>
            <a:endParaRPr lang="en-US" sz="1800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spcAft>
                <a:spcPts val="0"/>
              </a:spcAft>
              <a:buFontTx/>
              <a:buChar char="-"/>
              <a:defRPr/>
            </a:pPr>
            <a:r>
              <a:rPr lang="en-US" sz="18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context of nucleic acids:</a:t>
            </a:r>
          </a:p>
          <a:p>
            <a:pPr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- 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Purines include </a:t>
            </a:r>
            <a:r>
              <a:rPr lang="en-US" sz="18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adenine (A), guanine (G), and hypoxanthine (I)</a:t>
            </a:r>
          </a:p>
          <a:p>
            <a:pPr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- 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Pyrimidines include </a:t>
            </a:r>
            <a:r>
              <a:rPr lang="en-US" sz="18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cytosine (C), thymine (T) and uracil (U) </a:t>
            </a:r>
          </a:p>
          <a:p>
            <a:pPr>
              <a:spcAft>
                <a:spcPts val="0"/>
              </a:spcAft>
              <a:defRPr/>
            </a:pPr>
            <a:endParaRPr lang="en-US" sz="1800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spcAft>
                <a:spcPts val="0"/>
              </a:spcAft>
              <a:buFontTx/>
              <a:buChar char="-"/>
              <a:defRPr/>
            </a:pPr>
            <a:r>
              <a:rPr lang="en-US" sz="18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One-letter codes are also used to generalize bases/nucleotides:</a:t>
            </a:r>
          </a:p>
          <a:p>
            <a:pPr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 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Nucleotide </a:t>
            </a:r>
            <a:r>
              <a:rPr lang="en-US" sz="18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(any base or nucleotide)</a:t>
            </a:r>
          </a:p>
          <a:p>
            <a:pPr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	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R  Purine         </a:t>
            </a:r>
            <a:r>
              <a:rPr lang="en-US" sz="18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(any one of the three purines)</a:t>
            </a:r>
          </a:p>
          <a:p>
            <a:pPr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	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Y  Pyrimidine  </a:t>
            </a:r>
            <a:r>
              <a:rPr lang="en-US" sz="18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(any one of the three pyrimidines)  </a:t>
            </a:r>
            <a:endParaRPr lang="en-US" sz="1800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173" name="Picture 2" descr="voet4_figun_03_p4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10268"/>
          <a:stretch>
            <a:fillRect/>
          </a:stretch>
        </p:blipFill>
        <p:spPr bwMode="auto">
          <a:xfrm>
            <a:off x="463550" y="488950"/>
            <a:ext cx="2133743" cy="23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971800" y="488950"/>
            <a:ext cx="5791200" cy="2366963"/>
            <a:chOff x="2971800" y="488950"/>
            <a:chExt cx="5791200" cy="2366963"/>
          </a:xfrm>
        </p:grpSpPr>
        <p:grpSp>
          <p:nvGrpSpPr>
            <p:cNvPr id="7174" name="Group 5"/>
            <p:cNvGrpSpPr>
              <a:grpSpLocks/>
            </p:cNvGrpSpPr>
            <p:nvPr/>
          </p:nvGrpSpPr>
          <p:grpSpPr bwMode="auto">
            <a:xfrm>
              <a:off x="7093393" y="488950"/>
              <a:ext cx="1669607" cy="2366963"/>
              <a:chOff x="7010400" y="914400"/>
              <a:chExt cx="1669496" cy="2366884"/>
            </a:xfrm>
          </p:grpSpPr>
          <p:sp>
            <p:nvSpPr>
              <p:cNvPr id="7176" name="TextBox 8"/>
              <p:cNvSpPr txBox="1">
                <a:spLocks noChangeArrowheads="1"/>
              </p:cNvSpPr>
              <p:nvPr/>
            </p:nvSpPr>
            <p:spPr bwMode="auto">
              <a:xfrm>
                <a:off x="7010400" y="2850397"/>
                <a:ext cx="1669496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200" b="1">
                    <a:latin typeface="Arial Black" pitchFamily="34" charset="0"/>
                    <a:cs typeface="Calibri" pitchFamily="34" charset="0"/>
                  </a:rPr>
                  <a:t>Imidazole</a:t>
                </a:r>
              </a:p>
            </p:txBody>
          </p:sp>
          <p:pic>
            <p:nvPicPr>
              <p:cNvPr id="7177" name="Picture 2" descr="voet4_figun_03_p41a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909" t="6302" r="52118" b="33994"/>
              <a:stretch>
                <a:fillRect/>
              </a:stretch>
            </p:blipFill>
            <p:spPr bwMode="auto">
              <a:xfrm>
                <a:off x="7402513" y="914400"/>
                <a:ext cx="937632" cy="1559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7178" name="Straight Connector 3"/>
              <p:cNvCxnSpPr>
                <a:cxnSpLocks noChangeShapeType="1"/>
              </p:cNvCxnSpPr>
              <p:nvPr/>
            </p:nvCxnSpPr>
            <p:spPr bwMode="auto">
              <a:xfrm>
                <a:off x="7407030" y="1180125"/>
                <a:ext cx="0" cy="548640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3" name="Straight Arrow Connector 2"/>
            <p:cNvCxnSpPr/>
            <p:nvPr/>
          </p:nvCxnSpPr>
          <p:spPr bwMode="auto">
            <a:xfrm flipH="1">
              <a:off x="2971800" y="1219200"/>
              <a:ext cx="1828800" cy="0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" name="TextBox 3"/>
            <p:cNvSpPr txBox="1"/>
            <p:nvPr/>
          </p:nvSpPr>
          <p:spPr>
            <a:xfrm>
              <a:off x="6562842" y="945585"/>
              <a:ext cx="4475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00B050"/>
                  </a:solidFill>
                </a:rPr>
                <a:t>+</a:t>
              </a:r>
              <a:endParaRPr lang="en-US" sz="3600" b="1" dirty="0">
                <a:solidFill>
                  <a:srgbClr val="00B050"/>
                </a:solidFill>
              </a:endParaRPr>
            </a:p>
          </p:txBody>
        </p:sp>
      </p:grpSp>
      <p:pic>
        <p:nvPicPr>
          <p:cNvPr id="15" name="Picture 2" descr="voet4_figun_03_p4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68" b="10268"/>
          <a:stretch>
            <a:fillRect/>
          </a:stretch>
        </p:blipFill>
        <p:spPr bwMode="auto">
          <a:xfrm>
            <a:off x="4861967" y="488950"/>
            <a:ext cx="1691233" cy="23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520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609600" y="0"/>
            <a:ext cx="7772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Nucleotide Bases: Purines and Pyrimidines</a:t>
            </a:r>
          </a:p>
        </p:txBody>
      </p:sp>
      <p:sp>
        <p:nvSpPr>
          <p:cNvPr id="8195" name="TextBox 21"/>
          <p:cNvSpPr txBox="1">
            <a:spLocks noChangeArrowheads="1"/>
          </p:cNvSpPr>
          <p:nvPr/>
        </p:nvSpPr>
        <p:spPr bwMode="auto">
          <a:xfrm>
            <a:off x="228600" y="5562600"/>
            <a:ext cx="87630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800"/>
              </a:spcAft>
              <a:buFontTx/>
              <a:buChar char="-"/>
            </a:pPr>
            <a:r>
              <a:rPr lang="en-US" altLang="en-US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While DNA is solely comprised of AGCT, RNA generally harbors AGCU</a:t>
            </a:r>
            <a:r>
              <a:rPr lang="en-US" altLang="en-US" sz="1600" dirty="0">
                <a:latin typeface="Calibri" pitchFamily="34" charset="0"/>
                <a:cs typeface="Calibri" pitchFamily="34" charset="0"/>
              </a:rPr>
              <a:t>—uracil (U) replaces thymine (T)</a:t>
            </a:r>
          </a:p>
          <a:p>
            <a:pPr eaLnBrk="1" hangingPunct="1">
              <a:spcBef>
                <a:spcPct val="0"/>
              </a:spcBef>
              <a:spcAft>
                <a:spcPts val="800"/>
              </a:spcAft>
              <a:buFontTx/>
              <a:buChar char="-"/>
            </a:pPr>
            <a:r>
              <a:rPr lang="en-US" altLang="en-US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Hypoxanthine (I) is commonly found in transfer RNA (</a:t>
            </a:r>
            <a:r>
              <a:rPr lang="en-US" altLang="en-US" sz="16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tRNA</a:t>
            </a:r>
            <a:r>
              <a:rPr lang="en-US" altLang="en-US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) </a:t>
            </a:r>
            <a:r>
              <a:rPr lang="en-US" altLang="en-US" sz="1600" dirty="0">
                <a:latin typeface="Calibri" pitchFamily="34" charset="0"/>
                <a:cs typeface="Calibri" pitchFamily="34" charset="0"/>
              </a:rPr>
              <a:t>as an essential modification but in DNA as a mismatch due to its preferential base-pairing with cytosine (C) </a:t>
            </a:r>
          </a:p>
          <a:p>
            <a:pPr eaLnBrk="1" hangingPunct="1">
              <a:spcBef>
                <a:spcPct val="0"/>
              </a:spcBef>
              <a:spcAft>
                <a:spcPts val="800"/>
              </a:spcAft>
              <a:buFontTx/>
              <a:buChar char="-"/>
            </a:pPr>
            <a:r>
              <a:rPr lang="en-US" altLang="en-US" sz="1600" dirty="0">
                <a:latin typeface="Calibri" pitchFamily="34" charset="0"/>
                <a:cs typeface="Calibri" pitchFamily="34" charset="0"/>
              </a:rPr>
              <a:t>In both DNA and </a:t>
            </a:r>
            <a:r>
              <a:rPr lang="en-US" altLang="en-US" sz="1600" dirty="0" err="1">
                <a:latin typeface="Calibri" pitchFamily="34" charset="0"/>
                <a:cs typeface="Calibri" pitchFamily="34" charset="0"/>
              </a:rPr>
              <a:t>tRNA</a:t>
            </a:r>
            <a:r>
              <a:rPr lang="en-US" altLang="en-US" sz="16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altLang="en-US" sz="1600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hypoxanthine (I) results from the deamination of adenine (A)</a:t>
            </a:r>
          </a:p>
        </p:txBody>
      </p:sp>
      <p:cxnSp>
        <p:nvCxnSpPr>
          <p:cNvPr id="8211" name="Straight Connector 4"/>
          <p:cNvCxnSpPr>
            <a:cxnSpLocks noChangeShapeType="1"/>
          </p:cNvCxnSpPr>
          <p:nvPr/>
        </p:nvCxnSpPr>
        <p:spPr bwMode="auto">
          <a:xfrm>
            <a:off x="228610" y="2743200"/>
            <a:ext cx="8458933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/>
          <p:cNvCxnSpPr/>
          <p:nvPr/>
        </p:nvCxnSpPr>
        <p:spPr bwMode="auto">
          <a:xfrm>
            <a:off x="228600" y="5486400"/>
            <a:ext cx="84582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2" name="Group 11"/>
          <p:cNvGrpSpPr/>
          <p:nvPr/>
        </p:nvGrpSpPr>
        <p:grpSpPr>
          <a:xfrm>
            <a:off x="727719" y="381000"/>
            <a:ext cx="1405881" cy="2136552"/>
            <a:chOff x="727719" y="381000"/>
            <a:chExt cx="1405881" cy="2136552"/>
          </a:xfrm>
        </p:grpSpPr>
        <p:pic>
          <p:nvPicPr>
            <p:cNvPr id="821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719" y="429841"/>
              <a:ext cx="1405881" cy="1922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5" name="TextBox 10"/>
            <p:cNvSpPr txBox="1">
              <a:spLocks noChangeArrowheads="1"/>
            </p:cNvSpPr>
            <p:nvPr/>
          </p:nvSpPr>
          <p:spPr bwMode="auto">
            <a:xfrm>
              <a:off x="911188" y="2209800"/>
              <a:ext cx="1188249" cy="307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Adenine (A)</a:t>
              </a:r>
            </a:p>
          </p:txBody>
        </p:sp>
        <p:sp>
          <p:nvSpPr>
            <p:cNvPr id="8224" name="Oval 16"/>
            <p:cNvSpPr>
              <a:spLocks noChangeArrowheads="1"/>
            </p:cNvSpPr>
            <p:nvPr/>
          </p:nvSpPr>
          <p:spPr bwMode="auto">
            <a:xfrm>
              <a:off x="1001281" y="381000"/>
              <a:ext cx="548688" cy="548596"/>
            </a:xfrm>
            <a:prstGeom prst="ellipse">
              <a:avLst/>
            </a:prstGeom>
            <a:solidFill>
              <a:srgbClr val="FFFF00">
                <a:alpha val="25098"/>
              </a:srgbClr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8198" name="TextBox 2"/>
            <p:cNvSpPr txBox="1">
              <a:spLocks noChangeArrowheads="1"/>
            </p:cNvSpPr>
            <p:nvPr/>
          </p:nvSpPr>
          <p:spPr bwMode="auto">
            <a:xfrm>
              <a:off x="1436795" y="742827"/>
              <a:ext cx="2984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6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825975" y="506035"/>
            <a:ext cx="1584225" cy="2011517"/>
            <a:chOff x="3825975" y="506035"/>
            <a:chExt cx="1584225" cy="2011517"/>
          </a:xfrm>
        </p:grpSpPr>
        <p:pic>
          <p:nvPicPr>
            <p:cNvPr id="821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7491" y="681695"/>
              <a:ext cx="1476503" cy="1419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7" name="TextBox 10"/>
            <p:cNvSpPr txBox="1">
              <a:spLocks noChangeArrowheads="1"/>
            </p:cNvSpPr>
            <p:nvPr/>
          </p:nvSpPr>
          <p:spPr bwMode="auto">
            <a:xfrm>
              <a:off x="3825975" y="2209800"/>
              <a:ext cx="1584225" cy="307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Hypoxanthine (I)</a:t>
              </a:r>
            </a:p>
          </p:txBody>
        </p:sp>
        <p:sp>
          <p:nvSpPr>
            <p:cNvPr id="8227" name="Oval 29"/>
            <p:cNvSpPr>
              <a:spLocks noChangeArrowheads="1"/>
            </p:cNvSpPr>
            <p:nvPr/>
          </p:nvSpPr>
          <p:spPr bwMode="auto">
            <a:xfrm>
              <a:off x="4484098" y="506035"/>
              <a:ext cx="548688" cy="548596"/>
            </a:xfrm>
            <a:prstGeom prst="ellipse">
              <a:avLst/>
            </a:prstGeom>
            <a:solidFill>
              <a:srgbClr val="FFFF00">
                <a:alpha val="25098"/>
              </a:srgbClr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8201" name="TextBox 38"/>
            <p:cNvSpPr txBox="1">
              <a:spLocks noChangeArrowheads="1"/>
            </p:cNvSpPr>
            <p:nvPr/>
          </p:nvSpPr>
          <p:spPr bwMode="auto">
            <a:xfrm>
              <a:off x="4750372" y="962273"/>
              <a:ext cx="2984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6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11304" y="2862263"/>
            <a:ext cx="2379496" cy="2461557"/>
            <a:chOff x="211304" y="2862263"/>
            <a:chExt cx="2379496" cy="2461557"/>
          </a:xfrm>
        </p:grpSpPr>
        <p:pic>
          <p:nvPicPr>
            <p:cNvPr id="8219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24"/>
            <a:stretch>
              <a:fillRect/>
            </a:stretch>
          </p:blipFill>
          <p:spPr bwMode="auto">
            <a:xfrm>
              <a:off x="595461" y="2951345"/>
              <a:ext cx="1846098" cy="1828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10"/>
            <p:cNvSpPr txBox="1">
              <a:spLocks noChangeArrowheads="1"/>
            </p:cNvSpPr>
            <p:nvPr/>
          </p:nvSpPr>
          <p:spPr bwMode="auto">
            <a:xfrm>
              <a:off x="762000" y="4800600"/>
              <a:ext cx="145745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400" b="1" dirty="0" smtClean="0">
                  <a:solidFill>
                    <a:schemeClr val="accent6"/>
                  </a:solidFill>
                  <a:latin typeface="Arial" charset="0"/>
                  <a:cs typeface="Arial" charset="0"/>
                  <a:sym typeface="Wingdings" pitchFamily="2" charset="2"/>
                </a:rPr>
                <a:t>Thymine (T)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400" b="1" dirty="0" smtClean="0">
                  <a:latin typeface="Arial" charset="0"/>
                  <a:cs typeface="Arial" charset="0"/>
                  <a:sym typeface="Wingdings" pitchFamily="2" charset="2"/>
                </a:rPr>
                <a:t>5-methyl-uracil</a:t>
              </a: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1243012" y="2862263"/>
              <a:ext cx="547688" cy="547687"/>
            </a:xfrm>
            <a:prstGeom prst="ellipse">
              <a:avLst/>
            </a:prstGeom>
            <a:solidFill>
              <a:srgbClr val="FFFF00">
                <a:alpha val="25000"/>
              </a:srgbClr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Times" charset="0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2041525" y="4219575"/>
              <a:ext cx="549275" cy="549275"/>
            </a:xfrm>
            <a:prstGeom prst="ellipse">
              <a:avLst/>
            </a:prstGeom>
            <a:solidFill>
              <a:srgbClr val="FFFF00">
                <a:alpha val="25000"/>
              </a:srgbClr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Times" charset="0"/>
              </a:endParaRPr>
            </a:p>
          </p:txBody>
        </p:sp>
        <p:sp>
          <p:nvSpPr>
            <p:cNvPr id="8234" name="TextBox 10"/>
            <p:cNvSpPr txBox="1">
              <a:spLocks noChangeArrowheads="1"/>
            </p:cNvSpPr>
            <p:nvPr/>
          </p:nvSpPr>
          <p:spPr bwMode="auto">
            <a:xfrm>
              <a:off x="211304" y="3370474"/>
              <a:ext cx="567833" cy="400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chemeClr val="tx2"/>
                  </a:solidFill>
                  <a:latin typeface="Arial Narrow" pitchFamily="34" charset="0"/>
                  <a:cs typeface="Arial" pitchFamily="34" charset="0"/>
                  <a:sym typeface="Wingdings" pitchFamily="2" charset="2"/>
                </a:rPr>
                <a:t>H</a:t>
              </a:r>
              <a:r>
                <a:rPr lang="en-US" altLang="en-US" sz="2000" b="1" baseline="-25000">
                  <a:solidFill>
                    <a:schemeClr val="tx2"/>
                  </a:solidFill>
                  <a:latin typeface="Arial Narrow" pitchFamily="34" charset="0"/>
                  <a:cs typeface="Arial" pitchFamily="34" charset="0"/>
                  <a:sym typeface="Wingdings" pitchFamily="2" charset="2"/>
                </a:rPr>
                <a:t>3</a:t>
              </a:r>
              <a:r>
                <a:rPr lang="en-US" altLang="en-US" sz="2000" b="1">
                  <a:solidFill>
                    <a:schemeClr val="tx2"/>
                  </a:solidFill>
                  <a:latin typeface="Arial Narrow" pitchFamily="34" charset="0"/>
                  <a:cs typeface="Arial" pitchFamily="34" charset="0"/>
                  <a:sym typeface="Wingdings" pitchFamily="2" charset="2"/>
                </a:rPr>
                <a:t>C</a:t>
              </a:r>
            </a:p>
          </p:txBody>
        </p:sp>
        <p:sp>
          <p:nvSpPr>
            <p:cNvPr id="40" name="Oval 39"/>
            <p:cNvSpPr/>
            <p:nvPr/>
          </p:nvSpPr>
          <p:spPr bwMode="auto">
            <a:xfrm>
              <a:off x="222250" y="3298825"/>
              <a:ext cx="549275" cy="547688"/>
            </a:xfrm>
            <a:prstGeom prst="ellipse">
              <a:avLst/>
            </a:prstGeom>
            <a:solidFill>
              <a:srgbClr val="FFFF00">
                <a:alpha val="25000"/>
              </a:srgbClr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Times" charset="0"/>
              </a:endParaRPr>
            </a:p>
          </p:txBody>
        </p:sp>
        <p:sp>
          <p:nvSpPr>
            <p:cNvPr id="8202" name="TextBox 40"/>
            <p:cNvSpPr txBox="1">
              <a:spLocks noChangeArrowheads="1"/>
            </p:cNvSpPr>
            <p:nvPr/>
          </p:nvSpPr>
          <p:spPr bwMode="auto">
            <a:xfrm>
              <a:off x="839711" y="3704490"/>
              <a:ext cx="2984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  <p:sp>
          <p:nvSpPr>
            <p:cNvPr id="8203" name="TextBox 41"/>
            <p:cNvSpPr txBox="1">
              <a:spLocks noChangeArrowheads="1"/>
            </p:cNvSpPr>
            <p:nvPr/>
          </p:nvSpPr>
          <p:spPr bwMode="auto">
            <a:xfrm>
              <a:off x="1248357" y="3356171"/>
              <a:ext cx="2984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6</a:t>
              </a:r>
            </a:p>
          </p:txBody>
        </p:sp>
        <p:sp>
          <p:nvSpPr>
            <p:cNvPr id="8204" name="TextBox 43"/>
            <p:cNvSpPr txBox="1">
              <a:spLocks noChangeArrowheads="1"/>
            </p:cNvSpPr>
            <p:nvPr/>
          </p:nvSpPr>
          <p:spPr bwMode="auto">
            <a:xfrm>
              <a:off x="1873587" y="3981401"/>
              <a:ext cx="2984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299731" y="2819400"/>
            <a:ext cx="1539469" cy="2289175"/>
            <a:chOff x="7299731" y="2819400"/>
            <a:chExt cx="1539469" cy="2289175"/>
          </a:xfrm>
        </p:grpSpPr>
        <p:pic>
          <p:nvPicPr>
            <p:cNvPr id="8218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46" b="3206"/>
            <a:stretch>
              <a:fillRect/>
            </a:stretch>
          </p:blipFill>
          <p:spPr bwMode="auto">
            <a:xfrm>
              <a:off x="7299731" y="2951345"/>
              <a:ext cx="1479365" cy="1828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Box 10"/>
            <p:cNvSpPr txBox="1">
              <a:spLocks noChangeArrowheads="1"/>
            </p:cNvSpPr>
            <p:nvPr/>
          </p:nvSpPr>
          <p:spPr bwMode="auto">
            <a:xfrm>
              <a:off x="7394575" y="4800600"/>
              <a:ext cx="12382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400" b="1" dirty="0" smtClean="0">
                  <a:solidFill>
                    <a:schemeClr val="accent6"/>
                  </a:solidFill>
                  <a:latin typeface="Arial" charset="0"/>
                  <a:cs typeface="Arial" charset="0"/>
                  <a:sym typeface="Wingdings" pitchFamily="2" charset="2"/>
                </a:rPr>
                <a:t>Cytosine (C)</a:t>
              </a:r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7688263" y="2819400"/>
              <a:ext cx="549275" cy="547688"/>
            </a:xfrm>
            <a:prstGeom prst="ellipse">
              <a:avLst/>
            </a:prstGeom>
            <a:solidFill>
              <a:srgbClr val="FFFF00">
                <a:alpha val="25000"/>
              </a:srgbClr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Times" charset="0"/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8289925" y="4113213"/>
              <a:ext cx="549275" cy="547687"/>
            </a:xfrm>
            <a:prstGeom prst="ellipse">
              <a:avLst/>
            </a:prstGeom>
            <a:solidFill>
              <a:srgbClr val="FFFF00">
                <a:alpha val="25000"/>
              </a:srgbClr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Times" charset="0"/>
              </a:endParaRPr>
            </a:p>
          </p:txBody>
        </p:sp>
        <p:sp>
          <p:nvSpPr>
            <p:cNvPr id="8205" name="TextBox 44"/>
            <p:cNvSpPr txBox="1">
              <a:spLocks noChangeArrowheads="1"/>
            </p:cNvSpPr>
            <p:nvPr/>
          </p:nvSpPr>
          <p:spPr bwMode="auto">
            <a:xfrm>
              <a:off x="8143845" y="3886200"/>
              <a:ext cx="2984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8207" name="TextBox 46"/>
            <p:cNvSpPr txBox="1">
              <a:spLocks noChangeArrowheads="1"/>
            </p:cNvSpPr>
            <p:nvPr/>
          </p:nvSpPr>
          <p:spPr bwMode="auto">
            <a:xfrm>
              <a:off x="7551825" y="3282465"/>
              <a:ext cx="2984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6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824763" y="521664"/>
            <a:ext cx="2113859" cy="2211356"/>
            <a:chOff x="6824763" y="521664"/>
            <a:chExt cx="2113859" cy="2211356"/>
          </a:xfrm>
        </p:grpSpPr>
        <p:pic>
          <p:nvPicPr>
            <p:cNvPr id="45" name="Picture 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681695"/>
              <a:ext cx="1905165" cy="1419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TextBox 10"/>
            <p:cNvSpPr txBox="1">
              <a:spLocks noChangeArrowheads="1"/>
            </p:cNvSpPr>
            <p:nvPr/>
          </p:nvSpPr>
          <p:spPr bwMode="auto">
            <a:xfrm>
              <a:off x="6824763" y="2209800"/>
              <a:ext cx="209063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Guanine (G</a:t>
              </a:r>
              <a:r>
                <a:rPr lang="en-US" altLang="en-US" sz="1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)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 dirty="0" smtClean="0">
                  <a:latin typeface="Arial" pitchFamily="34" charset="0"/>
                  <a:cs typeface="Arial" pitchFamily="34" charset="0"/>
                  <a:sym typeface="Wingdings" pitchFamily="2" charset="2"/>
                </a:rPr>
                <a:t>2-amino-hypoxanthine</a:t>
              </a:r>
              <a:endParaRPr lang="en-US" altLang="en-US" sz="1400" b="1" dirty="0">
                <a:latin typeface="Arial" pitchFamily="34" charset="0"/>
                <a:cs typeface="Arial" pitchFamily="34" charset="0"/>
                <a:sym typeface="Wingdings" pitchFamily="2" charset="2"/>
              </a:endParaRPr>
            </a:p>
          </p:txBody>
        </p:sp>
        <p:sp>
          <p:nvSpPr>
            <p:cNvPr id="47" name="Oval 27"/>
            <p:cNvSpPr>
              <a:spLocks noChangeArrowheads="1"/>
            </p:cNvSpPr>
            <p:nvPr/>
          </p:nvSpPr>
          <p:spPr bwMode="auto">
            <a:xfrm>
              <a:off x="8389934" y="1617490"/>
              <a:ext cx="548688" cy="548596"/>
            </a:xfrm>
            <a:prstGeom prst="ellipse">
              <a:avLst/>
            </a:prstGeom>
            <a:solidFill>
              <a:srgbClr val="FFFF00">
                <a:alpha val="25098"/>
              </a:srgbClr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48" name="Oval 28"/>
            <p:cNvSpPr>
              <a:spLocks noChangeArrowheads="1"/>
            </p:cNvSpPr>
            <p:nvPr/>
          </p:nvSpPr>
          <p:spPr bwMode="auto">
            <a:xfrm>
              <a:off x="7653374" y="521664"/>
              <a:ext cx="548688" cy="548596"/>
            </a:xfrm>
            <a:prstGeom prst="ellipse">
              <a:avLst/>
            </a:prstGeom>
            <a:solidFill>
              <a:srgbClr val="FFFF00">
                <a:alpha val="25098"/>
              </a:srgbClr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49" name="TextBox 33"/>
            <p:cNvSpPr txBox="1">
              <a:spLocks noChangeArrowheads="1"/>
            </p:cNvSpPr>
            <p:nvPr/>
          </p:nvSpPr>
          <p:spPr bwMode="auto">
            <a:xfrm>
              <a:off x="7944414" y="966983"/>
              <a:ext cx="2984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6</a:t>
              </a:r>
            </a:p>
          </p:txBody>
        </p:sp>
        <p:sp>
          <p:nvSpPr>
            <p:cNvPr id="50" name="TextBox 35"/>
            <p:cNvSpPr txBox="1">
              <a:spLocks noChangeArrowheads="1"/>
            </p:cNvSpPr>
            <p:nvPr/>
          </p:nvSpPr>
          <p:spPr bwMode="auto">
            <a:xfrm>
              <a:off x="8167149" y="1436442"/>
              <a:ext cx="2984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167818" y="2854325"/>
            <a:ext cx="1470982" cy="2254250"/>
            <a:chOff x="4167818" y="2854325"/>
            <a:chExt cx="1470982" cy="2254250"/>
          </a:xfrm>
        </p:grpSpPr>
        <p:pic>
          <p:nvPicPr>
            <p:cNvPr id="51" name="Picture 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7818" y="2951345"/>
              <a:ext cx="1330151" cy="1828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TextBox 10"/>
            <p:cNvSpPr txBox="1">
              <a:spLocks noChangeArrowheads="1"/>
            </p:cNvSpPr>
            <p:nvPr/>
          </p:nvSpPr>
          <p:spPr bwMode="auto">
            <a:xfrm>
              <a:off x="4252912" y="4800600"/>
              <a:ext cx="98107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400" b="1" dirty="0" smtClean="0">
                  <a:solidFill>
                    <a:schemeClr val="accent6"/>
                  </a:solidFill>
                  <a:latin typeface="Arial" charset="0"/>
                  <a:cs typeface="Arial" charset="0"/>
                  <a:sym typeface="Wingdings" pitchFamily="2" charset="2"/>
                </a:rPr>
                <a:t>Uracil (U)</a:t>
              </a:r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4341812" y="2854325"/>
              <a:ext cx="549275" cy="547688"/>
            </a:xfrm>
            <a:prstGeom prst="ellipse">
              <a:avLst/>
            </a:prstGeom>
            <a:solidFill>
              <a:srgbClr val="FFFF00">
                <a:alpha val="25000"/>
              </a:srgbClr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Times" charset="0"/>
              </a:endParaRPr>
            </a:p>
          </p:txBody>
        </p:sp>
        <p:sp>
          <p:nvSpPr>
            <p:cNvPr id="54" name="Oval 53"/>
            <p:cNvSpPr/>
            <p:nvPr/>
          </p:nvSpPr>
          <p:spPr bwMode="auto">
            <a:xfrm>
              <a:off x="5089525" y="4130675"/>
              <a:ext cx="549275" cy="547688"/>
            </a:xfrm>
            <a:prstGeom prst="ellipse">
              <a:avLst/>
            </a:prstGeom>
            <a:solidFill>
              <a:srgbClr val="FFFF00">
                <a:alpha val="25000"/>
              </a:srgbClr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Times" charset="0"/>
              </a:endParaRPr>
            </a:p>
          </p:txBody>
        </p:sp>
        <p:sp>
          <p:nvSpPr>
            <p:cNvPr id="55" name="TextBox 45"/>
            <p:cNvSpPr txBox="1">
              <a:spLocks noChangeArrowheads="1"/>
            </p:cNvSpPr>
            <p:nvPr/>
          </p:nvSpPr>
          <p:spPr bwMode="auto">
            <a:xfrm>
              <a:off x="4929187" y="3886200"/>
              <a:ext cx="2984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56" name="TextBox 47"/>
            <p:cNvSpPr txBox="1">
              <a:spLocks noChangeArrowheads="1"/>
            </p:cNvSpPr>
            <p:nvPr/>
          </p:nvSpPr>
          <p:spPr bwMode="auto">
            <a:xfrm>
              <a:off x="4282917" y="3307860"/>
              <a:ext cx="2984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6</a:t>
              </a:r>
            </a:p>
          </p:txBody>
        </p:sp>
      </p:grpSp>
      <p:cxnSp>
        <p:nvCxnSpPr>
          <p:cNvPr id="63" name="Straight Arrow Connector 62"/>
          <p:cNvCxnSpPr/>
          <p:nvPr/>
        </p:nvCxnSpPr>
        <p:spPr bwMode="auto">
          <a:xfrm flipH="1">
            <a:off x="2286000" y="1497012"/>
            <a:ext cx="13716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lg"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Straight Arrow Connector 63"/>
          <p:cNvCxnSpPr/>
          <p:nvPr/>
        </p:nvCxnSpPr>
        <p:spPr bwMode="auto">
          <a:xfrm flipH="1">
            <a:off x="2250140" y="1617490"/>
            <a:ext cx="13716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lg"/>
            <a:tailEnd type="triangl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Arrow Connector 64"/>
          <p:cNvCxnSpPr/>
          <p:nvPr/>
        </p:nvCxnSpPr>
        <p:spPr bwMode="auto">
          <a:xfrm flipH="1">
            <a:off x="5497969" y="1497012"/>
            <a:ext cx="13716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lg"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Straight Arrow Connector 65"/>
          <p:cNvCxnSpPr/>
          <p:nvPr/>
        </p:nvCxnSpPr>
        <p:spPr bwMode="auto">
          <a:xfrm flipH="1">
            <a:off x="2590800" y="4038600"/>
            <a:ext cx="13716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lg"/>
            <a:tailEnd type="triangl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Arrow Connector 66"/>
          <p:cNvCxnSpPr/>
          <p:nvPr/>
        </p:nvCxnSpPr>
        <p:spPr bwMode="auto">
          <a:xfrm flipH="1">
            <a:off x="5791200" y="4038600"/>
            <a:ext cx="13716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lg"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Straight Arrow Connector 67"/>
          <p:cNvCxnSpPr/>
          <p:nvPr/>
        </p:nvCxnSpPr>
        <p:spPr bwMode="auto">
          <a:xfrm flipH="1">
            <a:off x="5715000" y="3917575"/>
            <a:ext cx="13716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lg"/>
            <a:tailEnd type="triangl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2336167" y="1189063"/>
            <a:ext cx="12586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Deamination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826029" y="3604944"/>
            <a:ext cx="12586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Deamination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367974" y="1169895"/>
            <a:ext cx="15068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Transamination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700310" y="3730362"/>
            <a:ext cx="11769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Methylation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732113" y="4053329"/>
            <a:ext cx="15068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Transamination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276224" y="1619934"/>
            <a:ext cx="15068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Transamination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43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62000" y="3657600"/>
            <a:ext cx="7821613" cy="3140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>
              <a:spcAft>
                <a:spcPts val="0"/>
              </a:spcAft>
              <a:buFontTx/>
              <a:buChar char="-"/>
              <a:defRPr/>
            </a:pPr>
            <a:r>
              <a:rPr lang="en-US" sz="18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context of nucleic acids, 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ribose and deoxyribose constitute the sole sugar components of nucleotides</a:t>
            </a:r>
          </a:p>
          <a:p>
            <a:pPr marL="171450" indent="-171450">
              <a:spcAft>
                <a:spcPts val="0"/>
              </a:spcAft>
              <a:buFontTx/>
              <a:buChar char="-"/>
              <a:defRPr/>
            </a:pPr>
            <a:endParaRPr lang="en-US" sz="1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spcAft>
                <a:spcPts val="0"/>
              </a:spcAft>
              <a:buFontTx/>
              <a:buChar char="-"/>
              <a:defRPr/>
            </a:pP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atoms in sugar components of nucleic acids </a:t>
            </a:r>
            <a:r>
              <a:rPr lang="en-US" sz="18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suffixed (or appended) with a prime (’) so as to distinguish them from the atoms of bases! </a:t>
            </a:r>
          </a:p>
          <a:p>
            <a:pPr marL="171450" indent="-171450">
              <a:spcAft>
                <a:spcPts val="0"/>
              </a:spcAft>
              <a:buFontTx/>
              <a:buChar char="-"/>
              <a:defRPr/>
            </a:pPr>
            <a:endParaRPr lang="en-US" sz="1800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spcAft>
                <a:spcPts val="0"/>
              </a:spcAft>
              <a:buFontTx/>
              <a:buChar char="-"/>
              <a:defRPr/>
            </a:pP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Ribose is a 5-C sugar (pentose) </a:t>
            </a:r>
            <a:r>
              <a:rPr lang="en-US" sz="18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exclusively found in ribonucleotides (the building blocks of RNA)</a:t>
            </a:r>
          </a:p>
          <a:p>
            <a:pPr marL="171450" indent="-171450">
              <a:spcAft>
                <a:spcPts val="0"/>
              </a:spcAft>
              <a:buFontTx/>
              <a:buChar char="-"/>
              <a:defRPr/>
            </a:pPr>
            <a:endParaRPr lang="en-US" sz="1800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spcAft>
                <a:spcPts val="0"/>
              </a:spcAft>
              <a:buFontTx/>
              <a:buChar char="-"/>
              <a:defRPr/>
            </a:pP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Reduction of 2’-OH group in ribose generates deoxyribose</a:t>
            </a:r>
            <a:r>
              <a:rPr lang="en-US" sz="18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—the sole sugar component of </a:t>
            </a:r>
            <a:r>
              <a:rPr lang="en-US" sz="1800" dirty="0" err="1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deoxyribonucleotides</a:t>
            </a:r>
            <a:r>
              <a:rPr lang="en-US" sz="18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(the building blocks of DNA)</a:t>
            </a:r>
          </a:p>
        </p:txBody>
      </p:sp>
      <p:sp>
        <p:nvSpPr>
          <p:cNvPr id="9219" name="TextBox 1"/>
          <p:cNvSpPr txBox="1">
            <a:spLocks noChangeArrowheads="1"/>
          </p:cNvSpPr>
          <p:nvPr/>
        </p:nvSpPr>
        <p:spPr bwMode="auto">
          <a:xfrm>
            <a:off x="609600" y="76200"/>
            <a:ext cx="7772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Nucleotide Sugars: Ribose and Deoxyribose</a:t>
            </a:r>
          </a:p>
        </p:txBody>
      </p:sp>
      <p:grpSp>
        <p:nvGrpSpPr>
          <p:cNvPr id="9220" name="Group 1"/>
          <p:cNvGrpSpPr>
            <a:grpSpLocks/>
          </p:cNvGrpSpPr>
          <p:nvPr/>
        </p:nvGrpSpPr>
        <p:grpSpPr bwMode="auto">
          <a:xfrm>
            <a:off x="658813" y="838200"/>
            <a:ext cx="7962900" cy="2589213"/>
            <a:chOff x="658813" y="1165225"/>
            <a:chExt cx="7962900" cy="2589213"/>
          </a:xfrm>
        </p:grpSpPr>
        <p:pic>
          <p:nvPicPr>
            <p:cNvPr id="9221" name="Picture 2" descr="voet4_figun_03_p41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633" b="15125"/>
            <a:stretch>
              <a:fillRect/>
            </a:stretch>
          </p:blipFill>
          <p:spPr bwMode="auto">
            <a:xfrm>
              <a:off x="658813" y="1165225"/>
              <a:ext cx="3074987" cy="2589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2" name="Picture 2" descr="voet4_figun_03_p41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880" b="15125"/>
            <a:stretch>
              <a:fillRect/>
            </a:stretch>
          </p:blipFill>
          <p:spPr bwMode="auto">
            <a:xfrm>
              <a:off x="5562600" y="1165225"/>
              <a:ext cx="3059113" cy="2589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Oval 5"/>
            <p:cNvSpPr/>
            <p:nvPr/>
          </p:nvSpPr>
          <p:spPr bwMode="auto">
            <a:xfrm>
              <a:off x="2674938" y="2659063"/>
              <a:ext cx="549275" cy="547687"/>
            </a:xfrm>
            <a:prstGeom prst="ellipse">
              <a:avLst/>
            </a:prstGeom>
            <a:solidFill>
              <a:srgbClr val="FFFF00">
                <a:alpha val="25000"/>
              </a:srgbClr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Times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7535863" y="2635250"/>
              <a:ext cx="549275" cy="547688"/>
            </a:xfrm>
            <a:prstGeom prst="ellipse">
              <a:avLst/>
            </a:prstGeom>
            <a:solidFill>
              <a:srgbClr val="FFFF00">
                <a:alpha val="25000"/>
              </a:srgbClr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Times" charset="0"/>
              </a:endParaRPr>
            </a:p>
          </p:txBody>
        </p:sp>
      </p:grpSp>
      <p:sp>
        <p:nvSpPr>
          <p:cNvPr id="2" name="Rounded Rectangle 1"/>
          <p:cNvSpPr/>
          <p:nvPr/>
        </p:nvSpPr>
        <p:spPr bwMode="auto">
          <a:xfrm>
            <a:off x="457200" y="685800"/>
            <a:ext cx="3429000" cy="2286000"/>
          </a:xfrm>
          <a:prstGeom prst="roundRect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5486400" y="685800"/>
            <a:ext cx="3429000" cy="2286000"/>
          </a:xfrm>
          <a:prstGeom prst="roundRect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91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14"/>
          <p:cNvGrpSpPr>
            <a:grpSpLocks/>
          </p:cNvGrpSpPr>
          <p:nvPr/>
        </p:nvGrpSpPr>
        <p:grpSpPr bwMode="auto">
          <a:xfrm>
            <a:off x="341313" y="436563"/>
            <a:ext cx="3011487" cy="1985962"/>
            <a:chOff x="340969" y="516707"/>
            <a:chExt cx="3011831" cy="1986225"/>
          </a:xfrm>
        </p:grpSpPr>
        <p:pic>
          <p:nvPicPr>
            <p:cNvPr id="10255" name="Picture 2" descr="voet4_fig_03_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2" t="14429" r="50204" b="26408"/>
            <a:stretch>
              <a:fillRect/>
            </a:stretch>
          </p:blipFill>
          <p:spPr bwMode="auto">
            <a:xfrm>
              <a:off x="340969" y="545101"/>
              <a:ext cx="2899460" cy="1721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6" name="TextBox 10"/>
            <p:cNvSpPr txBox="1">
              <a:spLocks noChangeArrowheads="1"/>
            </p:cNvSpPr>
            <p:nvPr/>
          </p:nvSpPr>
          <p:spPr bwMode="auto">
            <a:xfrm>
              <a:off x="898282" y="2133600"/>
              <a:ext cx="24545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Ribose 5’-phosphate</a:t>
              </a:r>
            </a:p>
          </p:txBody>
        </p:sp>
        <p:sp>
          <p:nvSpPr>
            <p:cNvPr id="10257" name="Rectangle 4"/>
            <p:cNvSpPr>
              <a:spLocks noChangeArrowheads="1"/>
            </p:cNvSpPr>
            <p:nvPr/>
          </p:nvSpPr>
          <p:spPr bwMode="auto">
            <a:xfrm>
              <a:off x="2478429" y="516707"/>
              <a:ext cx="762000" cy="4958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0258" name="TextBox 10"/>
            <p:cNvSpPr txBox="1">
              <a:spLocks noChangeArrowheads="1"/>
            </p:cNvSpPr>
            <p:nvPr/>
          </p:nvSpPr>
          <p:spPr bwMode="auto">
            <a:xfrm>
              <a:off x="2654274" y="710547"/>
              <a:ext cx="53091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OH</a:t>
              </a:r>
            </a:p>
          </p:txBody>
        </p:sp>
      </p:grpSp>
      <p:grpSp>
        <p:nvGrpSpPr>
          <p:cNvPr id="10243" name="Group 12"/>
          <p:cNvGrpSpPr>
            <a:grpSpLocks/>
          </p:cNvGrpSpPr>
          <p:nvPr/>
        </p:nvGrpSpPr>
        <p:grpSpPr bwMode="auto">
          <a:xfrm>
            <a:off x="5334000" y="381000"/>
            <a:ext cx="3070225" cy="2041525"/>
            <a:chOff x="5334000" y="457200"/>
            <a:chExt cx="3070071" cy="2041919"/>
          </a:xfrm>
        </p:grpSpPr>
        <p:pic>
          <p:nvPicPr>
            <p:cNvPr id="10251" name="Picture 2" descr="voet4_fig_03_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21" t="14430" r="204" b="28690"/>
            <a:stretch>
              <a:fillRect/>
            </a:stretch>
          </p:blipFill>
          <p:spPr bwMode="auto">
            <a:xfrm>
              <a:off x="5451560" y="514557"/>
              <a:ext cx="2549439" cy="1655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2" name="Rectangle 11"/>
            <p:cNvSpPr>
              <a:spLocks noChangeArrowheads="1"/>
            </p:cNvSpPr>
            <p:nvPr/>
          </p:nvSpPr>
          <p:spPr bwMode="auto">
            <a:xfrm>
              <a:off x="7143908" y="457200"/>
              <a:ext cx="857092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0253" name="TextBox 10"/>
            <p:cNvSpPr txBox="1">
              <a:spLocks noChangeArrowheads="1"/>
            </p:cNvSpPr>
            <p:nvPr/>
          </p:nvSpPr>
          <p:spPr bwMode="auto">
            <a:xfrm>
              <a:off x="7450966" y="606352"/>
              <a:ext cx="53091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OH</a:t>
              </a:r>
            </a:p>
          </p:txBody>
        </p:sp>
        <p:sp>
          <p:nvSpPr>
            <p:cNvPr id="10254" name="TextBox 10"/>
            <p:cNvSpPr txBox="1">
              <a:spLocks noChangeArrowheads="1"/>
            </p:cNvSpPr>
            <p:nvPr/>
          </p:nvSpPr>
          <p:spPr bwMode="auto">
            <a:xfrm>
              <a:off x="5334000" y="2129787"/>
              <a:ext cx="307007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Deoxyribose 3’-phosphate</a:t>
              </a:r>
            </a:p>
          </p:txBody>
        </p:sp>
      </p:grpSp>
      <p:pic>
        <p:nvPicPr>
          <p:cNvPr id="10244" name="Picture 2" descr="voet4_fig_03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21" t="14429" r="204" b="11906"/>
          <a:stretch>
            <a:fillRect/>
          </a:stretch>
        </p:blipFill>
        <p:spPr bwMode="auto">
          <a:xfrm>
            <a:off x="5638800" y="2979738"/>
            <a:ext cx="25495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3400" y="5227638"/>
            <a:ext cx="8278813" cy="1477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>
              <a:spcAft>
                <a:spcPts val="0"/>
              </a:spcAft>
              <a:buFontTx/>
              <a:buChar char="-"/>
              <a:defRPr/>
            </a:pPr>
            <a:r>
              <a:rPr lang="en-US" sz="18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Nitrogenous bases are covalently linked to the </a:t>
            </a:r>
            <a:r>
              <a:rPr lang="en-US" sz="1800" dirty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1’-C </a:t>
            </a:r>
            <a:r>
              <a:rPr lang="en-US" sz="18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atom of ribose (or deoxyribose) via the so-called “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N-</a:t>
            </a:r>
            <a:r>
              <a:rPr lang="en-US" sz="1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glycosidic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bond</a:t>
            </a:r>
            <a:r>
              <a:rPr lang="en-US" sz="18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(recall </a:t>
            </a:r>
            <a:r>
              <a:rPr lang="en-US" altLang="en-US" sz="1800" dirty="0" smtClean="0">
                <a:solidFill>
                  <a:schemeClr val="accent2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§</a:t>
            </a:r>
            <a:r>
              <a:rPr lang="en-US" sz="1800" dirty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1.1)</a:t>
            </a:r>
            <a:endParaRPr lang="en-US" sz="1800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spcAft>
                <a:spcPts val="0"/>
              </a:spcAft>
              <a:buFontTx/>
              <a:buChar char="-"/>
              <a:defRPr/>
            </a:pPr>
            <a:endParaRPr lang="en-US" sz="1800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spcAft>
                <a:spcPts val="1000"/>
              </a:spcAft>
              <a:buFontTx/>
              <a:buChar char="-"/>
              <a:defRPr/>
            </a:pPr>
            <a:r>
              <a:rPr lang="en-US" sz="18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or more phosphate groups are covalently linked to </a:t>
            </a:r>
            <a:r>
              <a:rPr lang="en-US" sz="1800" dirty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5’-C </a:t>
            </a:r>
            <a:r>
              <a:rPr lang="en-US" sz="18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US" sz="1800" dirty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3’-C </a:t>
            </a:r>
            <a:r>
              <a:rPr lang="en-US" sz="18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atoms of ribose (or deoxyribose) via the so-called “</a:t>
            </a:r>
            <a:r>
              <a:rPr lang="en-US" sz="1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phosphoester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bonds</a:t>
            </a:r>
            <a:r>
              <a:rPr lang="en-US" sz="1800" dirty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endParaRPr lang="en-US" sz="1800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46" name="TextBox 1"/>
          <p:cNvSpPr txBox="1">
            <a:spLocks noChangeArrowheads="1"/>
          </p:cNvSpPr>
          <p:nvPr/>
        </p:nvSpPr>
        <p:spPr bwMode="auto">
          <a:xfrm>
            <a:off x="1066800" y="0"/>
            <a:ext cx="7162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Ribonucleotides and Deoxy(ribo)nucleotides</a:t>
            </a:r>
          </a:p>
        </p:txBody>
      </p:sp>
      <p:pic>
        <p:nvPicPr>
          <p:cNvPr id="10247" name="Picture 2" descr="voet4_fig_03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" t="14429" r="50204" b="11906"/>
          <a:stretch>
            <a:fillRect/>
          </a:stretch>
        </p:blipFill>
        <p:spPr bwMode="auto">
          <a:xfrm>
            <a:off x="835025" y="2962275"/>
            <a:ext cx="289877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352800" y="2590800"/>
            <a:ext cx="4418013" cy="1009650"/>
            <a:chOff x="3352800" y="2590800"/>
            <a:chExt cx="4418013" cy="1009650"/>
          </a:xfrm>
        </p:grpSpPr>
        <p:sp>
          <p:nvSpPr>
            <p:cNvPr id="10248" name="TextBox 25"/>
            <p:cNvSpPr txBox="1">
              <a:spLocks noChangeArrowheads="1"/>
            </p:cNvSpPr>
            <p:nvPr/>
          </p:nvSpPr>
          <p:spPr bwMode="auto">
            <a:xfrm>
              <a:off x="5097463" y="2768600"/>
              <a:ext cx="1296987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400" b="1" dirty="0">
                  <a:solidFill>
                    <a:srgbClr val="C00000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N-</a:t>
              </a:r>
              <a:r>
                <a:rPr lang="en-US" altLang="en-US" sz="1400" b="1" dirty="0" err="1">
                  <a:solidFill>
                    <a:srgbClr val="C00000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glycosidic</a:t>
              </a:r>
              <a:r>
                <a:rPr lang="en-US" altLang="en-US" sz="1400" b="1" dirty="0">
                  <a:solidFill>
                    <a:srgbClr val="C00000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400" b="1" dirty="0">
                  <a:solidFill>
                    <a:srgbClr val="C00000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bond</a:t>
              </a:r>
            </a:p>
          </p:txBody>
        </p:sp>
        <p:cxnSp>
          <p:nvCxnSpPr>
            <p:cNvPr id="10249" name="Straight Arrow Connector 2"/>
            <p:cNvCxnSpPr>
              <a:cxnSpLocks noChangeShapeType="1"/>
            </p:cNvCxnSpPr>
            <p:nvPr/>
          </p:nvCxnSpPr>
          <p:spPr bwMode="auto">
            <a:xfrm flipH="1">
              <a:off x="3352800" y="2590800"/>
              <a:ext cx="2327275" cy="1009650"/>
            </a:xfrm>
            <a:prstGeom prst="straightConnector1">
              <a:avLst/>
            </a:prstGeom>
            <a:noFill/>
            <a:ln w="12700" algn="ctr">
              <a:solidFill>
                <a:srgbClr val="FF0000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50" name="Straight Arrow Connector 9"/>
            <p:cNvCxnSpPr>
              <a:cxnSpLocks noChangeShapeType="1"/>
            </p:cNvCxnSpPr>
            <p:nvPr/>
          </p:nvCxnSpPr>
          <p:spPr bwMode="auto">
            <a:xfrm>
              <a:off x="5680075" y="2590800"/>
              <a:ext cx="2090738" cy="933450"/>
            </a:xfrm>
            <a:prstGeom prst="straightConnector1">
              <a:avLst/>
            </a:prstGeom>
            <a:noFill/>
            <a:ln w="12700" algn="ctr">
              <a:solidFill>
                <a:srgbClr val="FF0000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79605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21809</TotalTime>
  <Words>2905</Words>
  <Application>Microsoft Office PowerPoint</Application>
  <PresentationFormat>On-screen Show (4:3)</PresentationFormat>
  <Paragraphs>727</Paragraphs>
  <Slides>43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4" baseType="lpstr">
      <vt:lpstr>Arial</vt:lpstr>
      <vt:lpstr>Arial Black</vt:lpstr>
      <vt:lpstr>Arial Narrow</vt:lpstr>
      <vt:lpstr>Arial Unicode MS</vt:lpstr>
      <vt:lpstr>Calibri</vt:lpstr>
      <vt:lpstr>Cambria</vt:lpstr>
      <vt:lpstr>Symbol</vt:lpstr>
      <vt:lpstr>Times</vt:lpstr>
      <vt:lpstr>Times New Roman</vt:lpstr>
      <vt:lpstr>Wingdings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Sumanas, Inc.</Manager>
  <Company>John Wiley &amp; Sons, Inc.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Fundamentals of Biochemistry</dc:title>
  <dc:creator>Voet et al.</dc:creator>
  <cp:lastModifiedBy>Ad</cp:lastModifiedBy>
  <cp:revision>734</cp:revision>
  <dcterms:created xsi:type="dcterms:W3CDTF">2002-12-24T01:08:46Z</dcterms:created>
  <dcterms:modified xsi:type="dcterms:W3CDTF">2019-03-04T23:15:47Z</dcterms:modified>
</cp:coreProperties>
</file>