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sldIdLst>
    <p:sldId id="364" r:id="rId2"/>
    <p:sldId id="323" r:id="rId3"/>
    <p:sldId id="324" r:id="rId4"/>
    <p:sldId id="325" r:id="rId5"/>
    <p:sldId id="361" r:id="rId6"/>
    <p:sldId id="339" r:id="rId7"/>
    <p:sldId id="362" r:id="rId8"/>
    <p:sldId id="341" r:id="rId9"/>
    <p:sldId id="363" r:id="rId10"/>
    <p:sldId id="360" r:id="rId11"/>
    <p:sldId id="358" r:id="rId12"/>
    <p:sldId id="359" r:id="rId13"/>
    <p:sldId id="336" r:id="rId14"/>
    <p:sldId id="343" r:id="rId15"/>
    <p:sldId id="337" r:id="rId16"/>
    <p:sldId id="338" r:id="rId17"/>
    <p:sldId id="346" r:id="rId18"/>
    <p:sldId id="345" r:id="rId19"/>
    <p:sldId id="342" r:id="rId20"/>
    <p:sldId id="347" r:id="rId21"/>
    <p:sldId id="344" r:id="rId22"/>
    <p:sldId id="326" r:id="rId23"/>
    <p:sldId id="327" r:id="rId24"/>
    <p:sldId id="328" r:id="rId25"/>
    <p:sldId id="348" r:id="rId26"/>
    <p:sldId id="355" r:id="rId27"/>
    <p:sldId id="349" r:id="rId28"/>
    <p:sldId id="350" r:id="rId29"/>
    <p:sldId id="356" r:id="rId30"/>
    <p:sldId id="351" r:id="rId31"/>
    <p:sldId id="352" r:id="rId32"/>
    <p:sldId id="354" r:id="rId33"/>
    <p:sldId id="353" r:id="rId34"/>
    <p:sldId id="357" r:id="rId35"/>
    <p:sldId id="329"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09"/>
    <a:srgbClr val="003366"/>
    <a:srgbClr val="EDE5AC"/>
    <a:srgbClr val="72A173"/>
    <a:srgbClr val="427037"/>
    <a:srgbClr val="1D5629"/>
    <a:srgbClr val="2564A2"/>
    <a:srgbClr val="AACB2B"/>
    <a:srgbClr val="335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372" autoAdjust="0"/>
    <p:restoredTop sz="90949" autoAdjust="0"/>
  </p:normalViewPr>
  <p:slideViewPr>
    <p:cSldViewPr>
      <p:cViewPr varScale="1">
        <p:scale>
          <a:sx n="107" d="100"/>
          <a:sy n="107" d="100"/>
        </p:scale>
        <p:origin x="17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charset="0"/>
              </a:defRPr>
            </a:lvl1pPr>
          </a:lstStyle>
          <a:p>
            <a:pPr>
              <a:defRPr/>
            </a:pPr>
            <a:endParaRPr lang="en-US"/>
          </a:p>
        </p:txBody>
      </p:sp>
      <p:sp>
        <p:nvSpPr>
          <p:cNvPr id="104451"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charset="0"/>
              </a:defRPr>
            </a:lvl1pPr>
          </a:lstStyle>
          <a:p>
            <a:pPr>
              <a:defRPr/>
            </a:pPr>
            <a:endParaRPr lang="en-US"/>
          </a:p>
        </p:txBody>
      </p:sp>
      <p:sp>
        <p:nvSpPr>
          <p:cNvPr id="104455"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charset="0"/>
              </a:defRPr>
            </a:lvl1pPr>
          </a:lstStyle>
          <a:p>
            <a:pPr>
              <a:defRPr/>
            </a:pPr>
            <a:fld id="{8CF103C4-7517-4930-972C-6402EAEA283A}" type="slidenum">
              <a:rPr lang="en-US"/>
              <a:pPr>
                <a:defRPr/>
              </a:pPr>
              <a:t>‹#›</a:t>
            </a:fld>
            <a:endParaRPr lang="en-US" dirty="0"/>
          </a:p>
        </p:txBody>
      </p:sp>
    </p:spTree>
    <p:extLst>
      <p:ext uri="{BB962C8B-B14F-4D97-AF65-F5344CB8AC3E}">
        <p14:creationId xmlns:p14="http://schemas.microsoft.com/office/powerpoint/2010/main" val="4166291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DC40B2AF-A9E7-4069-9AA8-E80A7EEA0540}" type="slidenum">
              <a:rPr lang="en-US" altLang="en-US" smtClean="0"/>
              <a:pPr>
                <a:spcBef>
                  <a:spcPct val="0"/>
                </a:spcBef>
              </a:pPr>
              <a:t>1</a:t>
            </a:fld>
            <a:endParaRPr lang="en-US" altLang="en-US"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pitchFamily="18" charset="0"/>
            </a:endParaRPr>
          </a:p>
        </p:txBody>
      </p:sp>
    </p:spTree>
    <p:extLst>
      <p:ext uri="{BB962C8B-B14F-4D97-AF65-F5344CB8AC3E}">
        <p14:creationId xmlns:p14="http://schemas.microsoft.com/office/powerpoint/2010/main" val="2519459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F103C4-7517-4930-972C-6402EAEA283A}" type="slidenum">
              <a:rPr lang="en-US" smtClean="0"/>
              <a:pPr>
                <a:defRPr/>
              </a:pPr>
              <a:t>10</a:t>
            </a:fld>
            <a:endParaRPr lang="en-US" dirty="0"/>
          </a:p>
        </p:txBody>
      </p:sp>
    </p:spTree>
    <p:extLst>
      <p:ext uri="{BB962C8B-B14F-4D97-AF65-F5344CB8AC3E}">
        <p14:creationId xmlns:p14="http://schemas.microsoft.com/office/powerpoint/2010/main" val="53220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F103C4-7517-4930-972C-6402EAEA283A}" type="slidenum">
              <a:rPr lang="en-US" smtClean="0"/>
              <a:pPr>
                <a:defRPr/>
              </a:pPr>
              <a:t>11</a:t>
            </a:fld>
            <a:endParaRPr lang="en-US" dirty="0"/>
          </a:p>
        </p:txBody>
      </p:sp>
    </p:spTree>
    <p:extLst>
      <p:ext uri="{BB962C8B-B14F-4D97-AF65-F5344CB8AC3E}">
        <p14:creationId xmlns:p14="http://schemas.microsoft.com/office/powerpoint/2010/main" val="420447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F103C4-7517-4930-972C-6402EAEA283A}" type="slidenum">
              <a:rPr lang="en-US" smtClean="0"/>
              <a:pPr>
                <a:defRPr/>
              </a:pPr>
              <a:t>12</a:t>
            </a:fld>
            <a:endParaRPr lang="en-US" dirty="0"/>
          </a:p>
        </p:txBody>
      </p:sp>
    </p:spTree>
    <p:extLst>
      <p:ext uri="{BB962C8B-B14F-4D97-AF65-F5344CB8AC3E}">
        <p14:creationId xmlns:p14="http://schemas.microsoft.com/office/powerpoint/2010/main" val="139333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DB7F8F1-4BF2-4A17-851B-CB9E0FDE9EEC}" type="slidenum">
              <a:rPr lang="en-US" altLang="en-US" sz="1200" smtClean="0"/>
              <a:pPr/>
              <a:t>13</a:t>
            </a:fld>
            <a:endParaRPr lang="en-US" alt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94D778-B01C-40C1-BB72-4831DB0F59D8}" type="slidenum">
              <a:rPr lang="en-US" altLang="en-US" sz="1200" smtClean="0"/>
              <a:pPr/>
              <a:t>14</a:t>
            </a:fld>
            <a:endParaRPr lang="en-US" alt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5D29AC8-B3EE-4D2C-BDEC-3CA6B183CCD8}" type="slidenum">
              <a:rPr lang="en-US" altLang="en-US" sz="1200" smtClean="0"/>
              <a:pPr/>
              <a:t>15</a:t>
            </a:fld>
            <a:endParaRPr lang="en-US"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98D8292-CA32-4B8D-AB96-DA37C2F29297}" type="slidenum">
              <a:rPr lang="en-US" altLang="en-US" sz="1200" smtClean="0"/>
              <a:pPr/>
              <a:t>16</a:t>
            </a:fld>
            <a:endParaRPr lang="en-US" alt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7EE5683-657F-4A7B-9974-514AD556BF27}" type="slidenum">
              <a:rPr lang="en-US" altLang="en-US" sz="1200" smtClean="0"/>
              <a:pPr/>
              <a:t>17</a:t>
            </a:fld>
            <a:endParaRPr lang="en-US" alt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279E7DA-07BD-4A59-BA8A-070C72890685}" type="slidenum">
              <a:rPr lang="en-US" altLang="en-US" sz="1200" smtClean="0"/>
              <a:pPr/>
              <a:t>18</a:t>
            </a:fld>
            <a:endParaRPr lang="en-US" alt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16D7481-C929-424B-8A5A-39907A52AFD9}" type="slidenum">
              <a:rPr lang="en-US" altLang="en-US" sz="1200" smtClean="0"/>
              <a:pPr/>
              <a:t>19</a:t>
            </a:fld>
            <a:endParaRPr lang="en-US"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F103C4-7517-4930-972C-6402EAEA283A}" type="slidenum">
              <a:rPr lang="en-US" smtClean="0"/>
              <a:pPr>
                <a:defRPr/>
              </a:pPr>
              <a:t>2</a:t>
            </a:fld>
            <a:endParaRPr lang="en-US" dirty="0"/>
          </a:p>
        </p:txBody>
      </p:sp>
    </p:spTree>
    <p:extLst>
      <p:ext uri="{BB962C8B-B14F-4D97-AF65-F5344CB8AC3E}">
        <p14:creationId xmlns:p14="http://schemas.microsoft.com/office/powerpoint/2010/main" val="115895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AFEE42E-C5B2-4B15-BE35-03AB6FA9A6CE}" type="slidenum">
              <a:rPr lang="en-US" altLang="en-US" sz="1200" smtClean="0"/>
              <a:pPr/>
              <a:t>20</a:t>
            </a:fld>
            <a:endParaRPr lang="en-US" alt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16A503F-4155-48CF-A50B-E7E2DC685C8F}" type="slidenum">
              <a:rPr lang="en-US" altLang="en-US" sz="1200" smtClean="0"/>
              <a:pPr/>
              <a:t>21</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F103C4-7517-4930-972C-6402EAEA283A}" type="slidenum">
              <a:rPr lang="en-US" smtClean="0"/>
              <a:pPr>
                <a:defRPr/>
              </a:pPr>
              <a:t>22</a:t>
            </a:fld>
            <a:endParaRPr lang="en-US" dirty="0"/>
          </a:p>
        </p:txBody>
      </p:sp>
    </p:spTree>
    <p:extLst>
      <p:ext uri="{BB962C8B-B14F-4D97-AF65-F5344CB8AC3E}">
        <p14:creationId xmlns:p14="http://schemas.microsoft.com/office/powerpoint/2010/main" val="183205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F103C4-7517-4930-972C-6402EAEA283A}" type="slidenum">
              <a:rPr lang="en-US" smtClean="0"/>
              <a:pPr>
                <a:defRPr/>
              </a:pPr>
              <a:t>23</a:t>
            </a:fld>
            <a:endParaRPr lang="en-US" dirty="0"/>
          </a:p>
        </p:txBody>
      </p:sp>
    </p:spTree>
    <p:extLst>
      <p:ext uri="{BB962C8B-B14F-4D97-AF65-F5344CB8AC3E}">
        <p14:creationId xmlns:p14="http://schemas.microsoft.com/office/powerpoint/2010/main" val="2208691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F103C4-7517-4930-972C-6402EAEA283A}" type="slidenum">
              <a:rPr lang="en-US" smtClean="0"/>
              <a:pPr>
                <a:defRPr/>
              </a:pPr>
              <a:t>24</a:t>
            </a:fld>
            <a:endParaRPr lang="en-US" dirty="0"/>
          </a:p>
        </p:txBody>
      </p:sp>
    </p:spTree>
    <p:extLst>
      <p:ext uri="{BB962C8B-B14F-4D97-AF65-F5344CB8AC3E}">
        <p14:creationId xmlns:p14="http://schemas.microsoft.com/office/powerpoint/2010/main" val="2760678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1160A37-0E0A-4B3B-AAE7-21F79EE43D5E}" type="slidenum">
              <a:rPr lang="en-US" altLang="en-US" sz="1200" smtClean="0"/>
              <a:pPr/>
              <a:t>25</a:t>
            </a:fld>
            <a:endParaRPr lang="en-US" alt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32A942E-7005-410A-9EBA-3F443E2F8735}" type="slidenum">
              <a:rPr lang="en-US" altLang="en-US" sz="1200" smtClean="0"/>
              <a:pPr/>
              <a:t>26</a:t>
            </a:fld>
            <a:endParaRPr lang="en-US"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1C755BC-E865-4543-8950-DC2D3E954845}" type="slidenum">
              <a:rPr lang="en-US" altLang="en-US" sz="1200" smtClean="0"/>
              <a:pPr/>
              <a:t>27</a:t>
            </a:fld>
            <a:endParaRPr lang="en-US" alt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EC1BE3F-EB90-4506-BFBC-EEA830EBB830}" type="slidenum">
              <a:rPr lang="en-US" altLang="en-US" sz="1200" smtClean="0"/>
              <a:pPr/>
              <a:t>28</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1660E58-0BC9-49A6-B843-AE6D7EEF05BC}" type="slidenum">
              <a:rPr lang="en-US" altLang="en-US" sz="1200" smtClean="0"/>
              <a:pPr/>
              <a:t>29</a:t>
            </a:fld>
            <a:endParaRPr lang="en-US" alt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F103C4-7517-4930-972C-6402EAEA283A}" type="slidenum">
              <a:rPr lang="en-US" smtClean="0"/>
              <a:pPr>
                <a:defRPr/>
              </a:pPr>
              <a:t>3</a:t>
            </a:fld>
            <a:endParaRPr lang="en-US" dirty="0"/>
          </a:p>
        </p:txBody>
      </p:sp>
    </p:spTree>
    <p:extLst>
      <p:ext uri="{BB962C8B-B14F-4D97-AF65-F5344CB8AC3E}">
        <p14:creationId xmlns:p14="http://schemas.microsoft.com/office/powerpoint/2010/main" val="3538399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55C2F8E-8ABA-4EB0-993B-0BA99858F71C}" type="slidenum">
              <a:rPr lang="en-US" altLang="en-US" sz="1200" smtClean="0"/>
              <a:pPr/>
              <a:t>30</a:t>
            </a:fld>
            <a:endParaRPr lang="en-US"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6FDE595-327F-41B0-94FF-2268477F1B06}" type="slidenum">
              <a:rPr lang="en-US" altLang="en-US" sz="1200" smtClean="0"/>
              <a:pPr/>
              <a:t>31</a:t>
            </a:fld>
            <a:endParaRPr lang="en-US" alt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B53C571-2BF4-4D30-8A8E-F8F6725FA505}" type="slidenum">
              <a:rPr lang="en-US" altLang="en-US" sz="1200" smtClean="0"/>
              <a:pPr/>
              <a:t>32</a:t>
            </a:fld>
            <a:endParaRPr lang="en-US" alt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7091218-F4AE-411D-A5F0-4FA1C1794D2B}" type="slidenum">
              <a:rPr lang="en-US" altLang="en-US" sz="1200" smtClean="0"/>
              <a:pPr/>
              <a:t>33</a:t>
            </a:fld>
            <a:endParaRPr lang="en-US" alt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6BC9578-86E3-4295-9686-F72978931714}" type="slidenum">
              <a:rPr lang="en-US" altLang="en-US" sz="1200" smtClean="0"/>
              <a:pPr/>
              <a:t>34</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F103C4-7517-4930-972C-6402EAEA283A}" type="slidenum">
              <a:rPr lang="en-US" smtClean="0"/>
              <a:pPr>
                <a:defRPr/>
              </a:pPr>
              <a:t>35</a:t>
            </a:fld>
            <a:endParaRPr lang="en-US" dirty="0"/>
          </a:p>
        </p:txBody>
      </p:sp>
    </p:spTree>
    <p:extLst>
      <p:ext uri="{BB962C8B-B14F-4D97-AF65-F5344CB8AC3E}">
        <p14:creationId xmlns:p14="http://schemas.microsoft.com/office/powerpoint/2010/main" val="12916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92F4FF5-E6BD-499D-91D6-C4626D5D9F1A}" type="slidenum">
              <a:rPr lang="en-US" altLang="en-US" sz="1200" smtClean="0"/>
              <a:pPr/>
              <a:t>4</a:t>
            </a:fld>
            <a:endParaRPr lang="en-US" alt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92F4FF5-E6BD-499D-91D6-C4626D5D9F1A}" type="slidenum">
              <a:rPr lang="en-US" altLang="en-US" sz="1200" smtClean="0"/>
              <a:pPr/>
              <a:t>5</a:t>
            </a:fld>
            <a:endParaRPr lang="en-US" alt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extLst>
      <p:ext uri="{BB962C8B-B14F-4D97-AF65-F5344CB8AC3E}">
        <p14:creationId xmlns:p14="http://schemas.microsoft.com/office/powerpoint/2010/main" val="86844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3BF1125A-DC81-4859-BB48-6364F43A98BF}" type="slidenum">
              <a:rPr lang="en-US" altLang="en-US" sz="1200" smtClean="0"/>
              <a:pPr/>
              <a:t>6</a:t>
            </a:fld>
            <a:endParaRPr lang="en-US" alt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3BF1125A-DC81-4859-BB48-6364F43A98BF}" type="slidenum">
              <a:rPr lang="en-US" altLang="en-US" sz="1200" smtClean="0"/>
              <a:pPr/>
              <a:t>7</a:t>
            </a:fld>
            <a:endParaRPr lang="en-US" alt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extLst>
      <p:ext uri="{BB962C8B-B14F-4D97-AF65-F5344CB8AC3E}">
        <p14:creationId xmlns:p14="http://schemas.microsoft.com/office/powerpoint/2010/main" val="354334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2FA4BFF-693B-4195-A394-E4D5FA307DA2}" type="slidenum">
              <a:rPr lang="en-US" altLang="en-US" sz="1200" smtClean="0"/>
              <a:pPr/>
              <a:t>8</a:t>
            </a:fld>
            <a:endParaRPr lang="en-US" alt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2FA4BFF-693B-4195-A394-E4D5FA307DA2}" type="slidenum">
              <a:rPr lang="en-US" altLang="en-US" sz="1200" smtClean="0"/>
              <a:pPr/>
              <a:t>9</a:t>
            </a:fld>
            <a:endParaRPr lang="en-US" alt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extLst>
      <p:ext uri="{BB962C8B-B14F-4D97-AF65-F5344CB8AC3E}">
        <p14:creationId xmlns:p14="http://schemas.microsoft.com/office/powerpoint/2010/main" val="152162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4B2BC5-E248-4DE7-B473-973443AE573C}" type="slidenum">
              <a:rPr lang="en-US"/>
              <a:pPr>
                <a:defRPr/>
              </a:pPr>
              <a:t>‹#›</a:t>
            </a:fld>
            <a:endParaRPr lang="en-US" dirty="0"/>
          </a:p>
        </p:txBody>
      </p:sp>
    </p:spTree>
    <p:extLst>
      <p:ext uri="{BB962C8B-B14F-4D97-AF65-F5344CB8AC3E}">
        <p14:creationId xmlns:p14="http://schemas.microsoft.com/office/powerpoint/2010/main" val="253722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03DB4-BE93-45F6-8511-418A27335EE0}" type="slidenum">
              <a:rPr lang="en-US"/>
              <a:pPr>
                <a:defRPr/>
              </a:pPr>
              <a:t>‹#›</a:t>
            </a:fld>
            <a:endParaRPr lang="en-US" dirty="0"/>
          </a:p>
        </p:txBody>
      </p:sp>
    </p:spTree>
    <p:extLst>
      <p:ext uri="{BB962C8B-B14F-4D97-AF65-F5344CB8AC3E}">
        <p14:creationId xmlns:p14="http://schemas.microsoft.com/office/powerpoint/2010/main" val="257446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21CDDA-B71E-406C-B09A-82E51D6CBB94}" type="slidenum">
              <a:rPr lang="en-US"/>
              <a:pPr>
                <a:defRPr/>
              </a:pPr>
              <a:t>‹#›</a:t>
            </a:fld>
            <a:endParaRPr lang="en-US" dirty="0"/>
          </a:p>
        </p:txBody>
      </p:sp>
    </p:spTree>
    <p:extLst>
      <p:ext uri="{BB962C8B-B14F-4D97-AF65-F5344CB8AC3E}">
        <p14:creationId xmlns:p14="http://schemas.microsoft.com/office/powerpoint/2010/main" val="361181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7DF020-00DE-49F1-B2AF-D1058431E43C}" type="slidenum">
              <a:rPr lang="en-US"/>
              <a:pPr>
                <a:defRPr/>
              </a:pPr>
              <a:t>‹#›</a:t>
            </a:fld>
            <a:endParaRPr lang="en-US" dirty="0"/>
          </a:p>
        </p:txBody>
      </p:sp>
    </p:spTree>
    <p:extLst>
      <p:ext uri="{BB962C8B-B14F-4D97-AF65-F5344CB8AC3E}">
        <p14:creationId xmlns:p14="http://schemas.microsoft.com/office/powerpoint/2010/main" val="138790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DB3FE2-F3CE-4C32-8712-E931EF065C80}" type="slidenum">
              <a:rPr lang="en-US"/>
              <a:pPr>
                <a:defRPr/>
              </a:pPr>
              <a:t>‹#›</a:t>
            </a:fld>
            <a:endParaRPr lang="en-US" dirty="0"/>
          </a:p>
        </p:txBody>
      </p:sp>
    </p:spTree>
    <p:extLst>
      <p:ext uri="{BB962C8B-B14F-4D97-AF65-F5344CB8AC3E}">
        <p14:creationId xmlns:p14="http://schemas.microsoft.com/office/powerpoint/2010/main" val="188938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489B23-7E45-473C-88CD-E9A0D37A4C80}" type="slidenum">
              <a:rPr lang="en-US"/>
              <a:pPr>
                <a:defRPr/>
              </a:pPr>
              <a:t>‹#›</a:t>
            </a:fld>
            <a:endParaRPr lang="en-US" dirty="0"/>
          </a:p>
        </p:txBody>
      </p:sp>
    </p:spTree>
    <p:extLst>
      <p:ext uri="{BB962C8B-B14F-4D97-AF65-F5344CB8AC3E}">
        <p14:creationId xmlns:p14="http://schemas.microsoft.com/office/powerpoint/2010/main" val="17052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F2425C-DE18-4A9D-9B86-861239612293}" type="slidenum">
              <a:rPr lang="en-US"/>
              <a:pPr>
                <a:defRPr/>
              </a:pPr>
              <a:t>‹#›</a:t>
            </a:fld>
            <a:endParaRPr lang="en-US" dirty="0"/>
          </a:p>
        </p:txBody>
      </p:sp>
    </p:spTree>
    <p:extLst>
      <p:ext uri="{BB962C8B-B14F-4D97-AF65-F5344CB8AC3E}">
        <p14:creationId xmlns:p14="http://schemas.microsoft.com/office/powerpoint/2010/main" val="213276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355863-7FEB-4037-88ED-4386AB298BB0}" type="slidenum">
              <a:rPr lang="en-US"/>
              <a:pPr>
                <a:defRPr/>
              </a:pPr>
              <a:t>‹#›</a:t>
            </a:fld>
            <a:endParaRPr lang="en-US" dirty="0"/>
          </a:p>
        </p:txBody>
      </p:sp>
    </p:spTree>
    <p:extLst>
      <p:ext uri="{BB962C8B-B14F-4D97-AF65-F5344CB8AC3E}">
        <p14:creationId xmlns:p14="http://schemas.microsoft.com/office/powerpoint/2010/main" val="46197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43580D-CF54-4F12-B340-5EFB2E2077B3}" type="slidenum">
              <a:rPr lang="en-US"/>
              <a:pPr>
                <a:defRPr/>
              </a:pPr>
              <a:t>‹#›</a:t>
            </a:fld>
            <a:endParaRPr lang="en-US" dirty="0"/>
          </a:p>
        </p:txBody>
      </p:sp>
    </p:spTree>
    <p:extLst>
      <p:ext uri="{BB962C8B-B14F-4D97-AF65-F5344CB8AC3E}">
        <p14:creationId xmlns:p14="http://schemas.microsoft.com/office/powerpoint/2010/main" val="330791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05AB62-EA02-4A1D-ACE0-6095D05BAE29}" type="slidenum">
              <a:rPr lang="en-US"/>
              <a:pPr>
                <a:defRPr/>
              </a:pPr>
              <a:t>‹#›</a:t>
            </a:fld>
            <a:endParaRPr lang="en-US" dirty="0"/>
          </a:p>
        </p:txBody>
      </p:sp>
    </p:spTree>
    <p:extLst>
      <p:ext uri="{BB962C8B-B14F-4D97-AF65-F5344CB8AC3E}">
        <p14:creationId xmlns:p14="http://schemas.microsoft.com/office/powerpoint/2010/main" val="365001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D688D5-11BB-4C08-9342-F8940B0AB3FF}" type="slidenum">
              <a:rPr lang="en-US"/>
              <a:pPr>
                <a:defRPr/>
              </a:pPr>
              <a:t>‹#›</a:t>
            </a:fld>
            <a:endParaRPr lang="en-US" dirty="0"/>
          </a:p>
        </p:txBody>
      </p:sp>
    </p:spTree>
    <p:extLst>
      <p:ext uri="{BB962C8B-B14F-4D97-AF65-F5344CB8AC3E}">
        <p14:creationId xmlns:p14="http://schemas.microsoft.com/office/powerpoint/2010/main" val="371164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latin typeface="Times" charset="0"/>
              </a:defRPr>
            </a:lvl1pPr>
          </a:lstStyle>
          <a:p>
            <a:pPr>
              <a:defRPr/>
            </a:pPr>
            <a:fld id="{8419E359-AE47-48EF-B5E0-7CD3EF9948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295400" y="3505200"/>
            <a:ext cx="7239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3000" dirty="0">
                <a:solidFill>
                  <a:schemeClr val="accent2"/>
                </a:solidFill>
                <a:latin typeface="Arial" pitchFamily="34" charset="0"/>
                <a:cs typeface="Arial" pitchFamily="34" charset="0"/>
              </a:rPr>
              <a:t>	</a:t>
            </a:r>
            <a:r>
              <a:rPr lang="en-US" altLang="en-US" sz="3000" dirty="0" smtClean="0">
                <a:solidFill>
                  <a:schemeClr val="accent2"/>
                </a:solidFill>
                <a:latin typeface="Calibri" pitchFamily="34" charset="0"/>
                <a:ea typeface="Cambria" pitchFamily="18" charset="0"/>
                <a:cs typeface="Calibri" pitchFamily="34" charset="0"/>
              </a:rPr>
              <a:t>§</a:t>
            </a:r>
            <a:r>
              <a:rPr lang="en-US" altLang="en-US" sz="3000" dirty="0" smtClean="0">
                <a:solidFill>
                  <a:schemeClr val="accent2"/>
                </a:solidFill>
                <a:latin typeface="Arial" pitchFamily="34" charset="0"/>
                <a:cs typeface="Arial" pitchFamily="34" charset="0"/>
              </a:rPr>
              <a:t>2.6   </a:t>
            </a:r>
            <a:r>
              <a:rPr lang="en-US" altLang="en-US" sz="3000" dirty="0">
                <a:solidFill>
                  <a:schemeClr val="accent2"/>
                </a:solidFill>
                <a:latin typeface="Arial" pitchFamily="34" charset="0"/>
                <a:cs typeface="Arial" pitchFamily="34" charset="0"/>
              </a:rPr>
              <a:t>Enzyme Kinetics</a:t>
            </a:r>
          </a:p>
          <a:p>
            <a:pPr>
              <a:spcBef>
                <a:spcPct val="0"/>
              </a:spcBef>
              <a:buFontTx/>
              <a:buNone/>
            </a:pPr>
            <a:r>
              <a:rPr lang="en-US" altLang="en-US" sz="3000" dirty="0">
                <a:solidFill>
                  <a:srgbClr val="FF6D09"/>
                </a:solidFill>
                <a:latin typeface="Arial" pitchFamily="34" charset="0"/>
                <a:cs typeface="Arial" pitchFamily="34" charset="0"/>
              </a:rPr>
              <a:t>	</a:t>
            </a:r>
            <a:r>
              <a:rPr lang="en-US" altLang="en-US" sz="3000" dirty="0">
                <a:solidFill>
                  <a:srgbClr val="FF6D09"/>
                </a:solidFill>
                <a:latin typeface="Calibri" pitchFamily="34" charset="0"/>
                <a:ea typeface="Cambria" pitchFamily="18" charset="0"/>
                <a:cs typeface="Calibri" pitchFamily="34" charset="0"/>
              </a:rPr>
              <a:t>§</a:t>
            </a:r>
            <a:r>
              <a:rPr lang="en-US" altLang="en-US" sz="3000" dirty="0">
                <a:solidFill>
                  <a:srgbClr val="FF6D09"/>
                </a:solidFill>
                <a:latin typeface="Arial" pitchFamily="34" charset="0"/>
                <a:cs typeface="Arial" pitchFamily="34" charset="0"/>
              </a:rPr>
              <a:t>2.6a Chemical Kinetics</a:t>
            </a:r>
            <a:endParaRPr lang="en-US" altLang="en-US" sz="3000" dirty="0">
              <a:solidFill>
                <a:srgbClr val="FF6600"/>
              </a:solidFill>
              <a:latin typeface="Arial" pitchFamily="34" charset="0"/>
              <a:cs typeface="Arial" pitchFamily="34" charset="0"/>
            </a:endParaRPr>
          </a:p>
          <a:p>
            <a:pPr>
              <a:spcBef>
                <a:spcPct val="0"/>
              </a:spcBef>
              <a:buNone/>
            </a:pPr>
            <a:r>
              <a:rPr lang="en-US" altLang="en-US" sz="3000" dirty="0">
                <a:solidFill>
                  <a:srgbClr val="FF6D09"/>
                </a:solidFill>
                <a:latin typeface="Arial" pitchFamily="34" charset="0"/>
                <a:cs typeface="Arial" pitchFamily="34" charset="0"/>
              </a:rPr>
              <a:t>	</a:t>
            </a:r>
            <a:r>
              <a:rPr lang="en-US" altLang="en-US" sz="3000" dirty="0">
                <a:solidFill>
                  <a:srgbClr val="FF6D09"/>
                </a:solidFill>
                <a:latin typeface="Calibri" pitchFamily="34" charset="0"/>
                <a:ea typeface="Cambria" pitchFamily="18" charset="0"/>
                <a:cs typeface="Calibri" pitchFamily="34" charset="0"/>
              </a:rPr>
              <a:t>§</a:t>
            </a:r>
            <a:r>
              <a:rPr lang="en-US" altLang="en-US" sz="3000" dirty="0">
                <a:solidFill>
                  <a:srgbClr val="FF6D09"/>
                </a:solidFill>
                <a:latin typeface="Arial" pitchFamily="34" charset="0"/>
                <a:cs typeface="Arial" pitchFamily="34" charset="0"/>
              </a:rPr>
              <a:t>2.6b </a:t>
            </a:r>
            <a:r>
              <a:rPr lang="en-US" altLang="en-US" sz="3000" dirty="0" err="1">
                <a:solidFill>
                  <a:srgbClr val="FF6D09"/>
                </a:solidFill>
                <a:latin typeface="Arial" pitchFamily="34" charset="0"/>
                <a:cs typeface="Arial" pitchFamily="34" charset="0"/>
              </a:rPr>
              <a:t>Michaelis-Menten</a:t>
            </a:r>
            <a:r>
              <a:rPr lang="en-US" altLang="en-US" sz="3000" dirty="0">
                <a:solidFill>
                  <a:srgbClr val="FF6D09"/>
                </a:solidFill>
                <a:latin typeface="Arial" pitchFamily="34" charset="0"/>
                <a:cs typeface="Arial" pitchFamily="34" charset="0"/>
              </a:rPr>
              <a:t> Kinetics</a:t>
            </a:r>
            <a:endParaRPr lang="en-US" altLang="en-US" sz="3000" dirty="0">
              <a:solidFill>
                <a:srgbClr val="FF6600"/>
              </a:solidFill>
              <a:latin typeface="Arial" pitchFamily="34" charset="0"/>
              <a:cs typeface="Arial" pitchFamily="34" charset="0"/>
            </a:endParaRPr>
          </a:p>
          <a:p>
            <a:pPr>
              <a:spcBef>
                <a:spcPct val="0"/>
              </a:spcBef>
              <a:buFontTx/>
              <a:buNone/>
            </a:pPr>
            <a:r>
              <a:rPr lang="en-US" altLang="en-US" sz="3000" dirty="0">
                <a:solidFill>
                  <a:srgbClr val="FF6D09"/>
                </a:solidFill>
                <a:latin typeface="Arial" pitchFamily="34" charset="0"/>
                <a:cs typeface="Arial" pitchFamily="34" charset="0"/>
              </a:rPr>
              <a:t>	</a:t>
            </a:r>
            <a:r>
              <a:rPr lang="en-US" altLang="en-US" sz="3000" dirty="0">
                <a:solidFill>
                  <a:srgbClr val="FF6D09"/>
                </a:solidFill>
                <a:latin typeface="Calibri" pitchFamily="34" charset="0"/>
                <a:ea typeface="Cambria" pitchFamily="18" charset="0"/>
                <a:cs typeface="Calibri" pitchFamily="34" charset="0"/>
              </a:rPr>
              <a:t>§</a:t>
            </a:r>
            <a:r>
              <a:rPr lang="en-US" altLang="en-US" sz="3000" dirty="0">
                <a:solidFill>
                  <a:srgbClr val="FF6D09"/>
                </a:solidFill>
                <a:latin typeface="Arial" pitchFamily="34" charset="0"/>
                <a:cs typeface="Arial" pitchFamily="34" charset="0"/>
              </a:rPr>
              <a:t>2.6c </a:t>
            </a:r>
            <a:r>
              <a:rPr lang="en-US" altLang="en-US" sz="3000" dirty="0" smtClean="0">
                <a:solidFill>
                  <a:srgbClr val="FF6D09"/>
                </a:solidFill>
                <a:latin typeface="Arial" pitchFamily="34" charset="0"/>
                <a:cs typeface="Arial" pitchFamily="34" charset="0"/>
              </a:rPr>
              <a:t>Enzyme-</a:t>
            </a:r>
            <a:r>
              <a:rPr lang="en-US" altLang="en-US" sz="3000" dirty="0" smtClean="0">
                <a:solidFill>
                  <a:srgbClr val="FF6600"/>
                </a:solidFill>
                <a:latin typeface="Arial" pitchFamily="34" charset="0"/>
                <a:cs typeface="Arial" pitchFamily="34" charset="0"/>
              </a:rPr>
              <a:t>Inhibition Kinetics</a:t>
            </a:r>
            <a:endParaRPr lang="en-US" altLang="en-US" sz="3000" dirty="0">
              <a:solidFill>
                <a:srgbClr val="FF6600"/>
              </a:solidFill>
              <a:latin typeface="Arial" pitchFamily="34" charset="0"/>
              <a:cs typeface="Arial" pitchFamily="34" charset="0"/>
            </a:endParaRPr>
          </a:p>
        </p:txBody>
      </p:sp>
      <p:sp>
        <p:nvSpPr>
          <p:cNvPr id="3" name="TextBox 3"/>
          <p:cNvSpPr txBox="1">
            <a:spLocks noChangeArrowheads="1"/>
          </p:cNvSpPr>
          <p:nvPr/>
        </p:nvSpPr>
        <p:spPr bwMode="auto">
          <a:xfrm>
            <a:off x="1371600" y="1828800"/>
            <a:ext cx="6320118" cy="553998"/>
          </a:xfrm>
          <a:prstGeom prst="rect">
            <a:avLst/>
          </a:prstGeom>
          <a:solidFill>
            <a:schemeClr val="accent2"/>
          </a:solidFill>
          <a:ln>
            <a:noFill/>
          </a:ln>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3000" b="1" dirty="0" smtClean="0">
                <a:solidFill>
                  <a:schemeClr val="bg1"/>
                </a:solidFill>
                <a:latin typeface="Arial" pitchFamily="34" charset="0"/>
                <a:cs typeface="Arial" pitchFamily="34" charset="0"/>
              </a:rPr>
              <a:t>II. PROTEIN BIOCHEMISTRY</a:t>
            </a:r>
            <a:endParaRPr lang="en-US" altLang="en-US" sz="3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73324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810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1181100" y="2057400"/>
            <a:ext cx="6667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FontTx/>
              <a:buChar char="-"/>
            </a:pPr>
            <a:r>
              <a:rPr lang="en-US" altLang="en-US" sz="2000" dirty="0">
                <a:latin typeface="Calibri" pitchFamily="34" charset="0"/>
                <a:ea typeface="SimSun"/>
                <a:cs typeface="Calibri" pitchFamily="34" charset="0"/>
              </a:rPr>
              <a:t>Write the rate </a:t>
            </a:r>
            <a:r>
              <a:rPr lang="en-US" altLang="en-US" sz="2000" dirty="0" smtClean="0">
                <a:latin typeface="Calibri" pitchFamily="34" charset="0"/>
                <a:ea typeface="SimSun"/>
                <a:cs typeface="Calibri" pitchFamily="34" charset="0"/>
              </a:rPr>
              <a:t>equation </a:t>
            </a:r>
            <a:r>
              <a:rPr lang="en-US" altLang="en-US" sz="2000" dirty="0">
                <a:latin typeface="Calibri" pitchFamily="34" charset="0"/>
                <a:ea typeface="SimSun"/>
                <a:cs typeface="Calibri" pitchFamily="34" charset="0"/>
              </a:rPr>
              <a:t>for a first-order and a second-order </a:t>
            </a:r>
            <a:r>
              <a:rPr lang="en-US" altLang="en-US" sz="2000" dirty="0" smtClean="0">
                <a:latin typeface="Calibri" pitchFamily="34" charset="0"/>
                <a:ea typeface="SimSun"/>
                <a:cs typeface="Calibri" pitchFamily="34" charset="0"/>
              </a:rPr>
              <a:t>reaction</a:t>
            </a:r>
          </a:p>
          <a:p>
            <a:pPr>
              <a:buFontTx/>
              <a:buChar char="-"/>
            </a:pPr>
            <a:endParaRPr lang="en-US" altLang="en-US" sz="2000" dirty="0">
              <a:latin typeface="Calibri" pitchFamily="34" charset="0"/>
              <a:ea typeface="SimSun"/>
              <a:cs typeface="Calibri" pitchFamily="34" charset="0"/>
            </a:endParaRPr>
          </a:p>
          <a:p>
            <a:pPr>
              <a:buFontTx/>
              <a:buChar char="-"/>
            </a:pPr>
            <a:r>
              <a:rPr lang="en-US" altLang="en-US" sz="2000" dirty="0" smtClean="0">
                <a:latin typeface="Calibri" pitchFamily="34" charset="0"/>
                <a:ea typeface="SimSun"/>
                <a:cs typeface="Calibri" pitchFamily="34" charset="0"/>
              </a:rPr>
              <a:t>Express the first-order and the second-order rate constants in terms of SI units</a:t>
            </a:r>
          </a:p>
          <a:p>
            <a:pPr>
              <a:buFontTx/>
              <a:buChar char="-"/>
            </a:pPr>
            <a:endParaRPr lang="en-US" altLang="en-US" sz="2000" dirty="0">
              <a:latin typeface="Calibri" pitchFamily="34" charset="0"/>
              <a:ea typeface="SimSun"/>
              <a:cs typeface="Calibri" pitchFamily="34" charset="0"/>
            </a:endParaRPr>
          </a:p>
          <a:p>
            <a:pPr>
              <a:buFontTx/>
              <a:buChar char="-"/>
            </a:pPr>
            <a:r>
              <a:rPr lang="en-US" altLang="en-US" sz="2000" dirty="0" smtClean="0">
                <a:latin typeface="Calibri" pitchFamily="34" charset="0"/>
                <a:ea typeface="SimSun"/>
                <a:cs typeface="Calibri" pitchFamily="34" charset="0"/>
              </a:rPr>
              <a:t>What is a pseudo-first-order reaction?</a:t>
            </a:r>
          </a:p>
          <a:p>
            <a:pPr>
              <a:buFontTx/>
              <a:buChar char="-"/>
            </a:pPr>
            <a:endParaRPr lang="en-US" altLang="en-US" sz="2000" dirty="0">
              <a:latin typeface="Calibri" pitchFamily="34" charset="0"/>
              <a:ea typeface="SimSun"/>
              <a:cs typeface="Calibri" pitchFamily="34" charset="0"/>
            </a:endParaRPr>
          </a:p>
          <a:p>
            <a:pPr>
              <a:buFontTx/>
              <a:buChar char="-"/>
            </a:pPr>
            <a:r>
              <a:rPr lang="en-US" altLang="en-US" sz="2000" dirty="0" smtClean="0">
                <a:latin typeface="Calibri" pitchFamily="34" charset="0"/>
                <a:ea typeface="SimSun"/>
                <a:cs typeface="Calibri" pitchFamily="34" charset="0"/>
              </a:rPr>
              <a:t>What are exponential kinetics</a:t>
            </a:r>
            <a:r>
              <a:rPr lang="en-US" altLang="en-US" sz="2000" dirty="0" smtClean="0">
                <a:latin typeface="Calibri" pitchFamily="34" charset="0"/>
                <a:ea typeface="SimSun"/>
                <a:cs typeface="Calibri" pitchFamily="34" charset="0"/>
              </a:rPr>
              <a:t>?</a:t>
            </a:r>
          </a:p>
          <a:p>
            <a:pPr>
              <a:buFontTx/>
              <a:buChar char="-"/>
            </a:pPr>
            <a:endParaRPr lang="en-US" altLang="en-US" sz="2000" dirty="0">
              <a:latin typeface="Calibri" pitchFamily="34" charset="0"/>
              <a:ea typeface="SimSun"/>
              <a:cs typeface="Calibri" pitchFamily="34" charset="0"/>
            </a:endParaRPr>
          </a:p>
          <a:p>
            <a:pPr>
              <a:buFontTx/>
              <a:buChar char="-"/>
            </a:pPr>
            <a:r>
              <a:rPr lang="en-US" altLang="en-US" sz="2000" dirty="0" smtClean="0">
                <a:latin typeface="Calibri" pitchFamily="34" charset="0"/>
                <a:ea typeface="SimSun"/>
                <a:cs typeface="Calibri" pitchFamily="34" charset="0"/>
              </a:rPr>
              <a:t>In terms of kinetics, who wins the race? Tortoise or hare?</a:t>
            </a:r>
            <a:endParaRPr lang="en-US" altLang="en-US" sz="2000" dirty="0">
              <a:latin typeface="Calibri" pitchFamily="34" charset="0"/>
              <a:ea typeface="SimSun"/>
              <a:cs typeface="Calibri" pitchFamily="34" charset="0"/>
            </a:endParaRPr>
          </a:p>
          <a:p>
            <a:endParaRPr lang="en-US" altLang="en-US" sz="2000" dirty="0">
              <a:latin typeface="Calibri" pitchFamily="34" charset="0"/>
              <a:ea typeface="SimSun"/>
              <a:cs typeface="Calibri" pitchFamily="34" charset="0"/>
            </a:endParaRPr>
          </a:p>
        </p:txBody>
      </p:sp>
      <p:sp>
        <p:nvSpPr>
          <p:cNvPr id="5" name="Rectangle 4"/>
          <p:cNvSpPr>
            <a:spLocks noGrp="1" noChangeArrowheads="1"/>
          </p:cNvSpPr>
          <p:nvPr/>
        </p:nvSpPr>
        <p:spPr bwMode="auto">
          <a:xfrm>
            <a:off x="3124200" y="241300"/>
            <a:ext cx="22860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Exercise </a:t>
            </a:r>
            <a:r>
              <a:rPr lang="en-US" altLang="en-US" sz="2400" b="1" dirty="0" smtClean="0">
                <a:solidFill>
                  <a:srgbClr val="FF6D09"/>
                </a:solidFill>
                <a:latin typeface="Arial" pitchFamily="34" charset="0"/>
              </a:rPr>
              <a:t>2.6a</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Tree>
    <p:extLst>
      <p:ext uri="{BB962C8B-B14F-4D97-AF65-F5344CB8AC3E}">
        <p14:creationId xmlns:p14="http://schemas.microsoft.com/office/powerpoint/2010/main" val="2279813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nvSpPr>
        <p:spPr bwMode="auto">
          <a:xfrm>
            <a:off x="1447800" y="1371600"/>
            <a:ext cx="630213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3000" b="1" dirty="0">
                <a:solidFill>
                  <a:srgbClr val="FF6D09"/>
                </a:solidFill>
                <a:latin typeface="Calibri" pitchFamily="34" charset="0"/>
                <a:ea typeface="Cambria" pitchFamily="18" charset="0"/>
                <a:cs typeface="Calibri" pitchFamily="34" charset="0"/>
              </a:rPr>
              <a:t>§</a:t>
            </a:r>
            <a:r>
              <a:rPr lang="en-US" altLang="en-US" sz="3000" b="1" dirty="0" smtClean="0">
                <a:solidFill>
                  <a:srgbClr val="FF6D09"/>
                </a:solidFill>
                <a:latin typeface="Arial" pitchFamily="34" charset="0"/>
                <a:cs typeface="Arial" pitchFamily="34" charset="0"/>
              </a:rPr>
              <a:t>2.6b </a:t>
            </a:r>
            <a:r>
              <a:rPr lang="en-US" altLang="en-US" sz="3000" b="1" dirty="0" err="1" smtClean="0">
                <a:solidFill>
                  <a:srgbClr val="FF6D09"/>
                </a:solidFill>
                <a:latin typeface="Arial" pitchFamily="34" charset="0"/>
                <a:cs typeface="Arial" pitchFamily="34" charset="0"/>
              </a:rPr>
              <a:t>Michaelis-Menten</a:t>
            </a:r>
            <a:r>
              <a:rPr lang="en-US" altLang="en-US" sz="3000" b="1" dirty="0" smtClean="0">
                <a:solidFill>
                  <a:srgbClr val="FF6600"/>
                </a:solidFill>
                <a:latin typeface="Arial" pitchFamily="34" charset="0"/>
              </a:rPr>
              <a:t> </a:t>
            </a:r>
            <a:r>
              <a:rPr lang="en-US" altLang="en-US" sz="3000" b="1" dirty="0">
                <a:solidFill>
                  <a:srgbClr val="FF6600"/>
                </a:solidFill>
                <a:latin typeface="Arial" pitchFamily="34" charset="0"/>
              </a:rPr>
              <a:t>Kinetics</a:t>
            </a:r>
          </a:p>
        </p:txBody>
      </p:sp>
      <p:pic>
        <p:nvPicPr>
          <p:cNvPr id="3075" name="Picture 1"/>
          <p:cNvPicPr>
            <a:picLocks noChangeAspect="1"/>
          </p:cNvPicPr>
          <p:nvPr/>
        </p:nvPicPr>
        <p:blipFill rotWithShape="1">
          <a:blip r:embed="rId3">
            <a:extLst>
              <a:ext uri="{28A0092B-C50C-407E-A947-70E740481C1C}">
                <a14:useLocalDpi xmlns:a14="http://schemas.microsoft.com/office/drawing/2010/main" val="0"/>
              </a:ext>
            </a:extLst>
          </a:blip>
          <a:srcRect l="53458"/>
          <a:stretch/>
        </p:blipFill>
        <p:spPr bwMode="auto">
          <a:xfrm>
            <a:off x="1279770" y="2133600"/>
            <a:ext cx="632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593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Grp="1" noChangeArrowheads="1"/>
          </p:cNvSpPr>
          <p:nvPr/>
        </p:nvSpPr>
        <p:spPr bwMode="auto">
          <a:xfrm>
            <a:off x="3124200" y="76200"/>
            <a:ext cx="22860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Synopsis </a:t>
            </a:r>
            <a:r>
              <a:rPr lang="en-US" altLang="en-US" sz="2400" b="1" dirty="0" smtClean="0">
                <a:solidFill>
                  <a:srgbClr val="FF6D09"/>
                </a:solidFill>
                <a:latin typeface="Arial" pitchFamily="34" charset="0"/>
              </a:rPr>
              <a:t>2.6b</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2" name="Rectangle 3"/>
          <p:cNvSpPr>
            <a:spLocks noChangeArrowheads="1"/>
          </p:cNvSpPr>
          <p:nvPr/>
        </p:nvSpPr>
        <p:spPr bwMode="auto">
          <a:xfrm>
            <a:off x="152400" y="687824"/>
            <a:ext cx="87630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Bef>
                <a:spcPts val="0"/>
              </a:spcBef>
              <a:spcAft>
                <a:spcPts val="0"/>
              </a:spcAft>
              <a:buFontTx/>
              <a:buChar char="-"/>
              <a:defRPr/>
            </a:pPr>
            <a:r>
              <a:rPr lang="en-US" sz="1800" dirty="0" err="1" smtClean="0">
                <a:solidFill>
                  <a:srgbClr val="FF0000"/>
                </a:solidFill>
                <a:latin typeface="Calibri"/>
                <a:ea typeface="SimSun"/>
                <a:cs typeface="Cordia New"/>
              </a:rPr>
              <a:t>Michaelis-Menten</a:t>
            </a:r>
            <a:r>
              <a:rPr lang="en-US" sz="1800" dirty="0" smtClean="0">
                <a:solidFill>
                  <a:srgbClr val="FF0000"/>
                </a:solidFill>
                <a:latin typeface="Calibri"/>
                <a:ea typeface="SimSun"/>
                <a:cs typeface="Cordia New"/>
              </a:rPr>
              <a:t> </a:t>
            </a:r>
            <a:r>
              <a:rPr lang="en-US" sz="1800" dirty="0">
                <a:solidFill>
                  <a:srgbClr val="FF0000"/>
                </a:solidFill>
                <a:latin typeface="Calibri"/>
                <a:ea typeface="SimSun"/>
                <a:cs typeface="Cordia New"/>
              </a:rPr>
              <a:t>kinetics </a:t>
            </a:r>
            <a:r>
              <a:rPr lang="en-US" sz="1800" dirty="0">
                <a:latin typeface="Calibri"/>
                <a:ea typeface="SimSun"/>
                <a:cs typeface="Cordia New"/>
              </a:rPr>
              <a:t>describes a reaction scheme that best models the </a:t>
            </a:r>
            <a:endParaRPr lang="en-US" sz="1800" dirty="0" smtClean="0">
              <a:latin typeface="Calibri"/>
              <a:ea typeface="SimSun"/>
              <a:cs typeface="Cordia New"/>
            </a:endParaRPr>
          </a:p>
          <a:p>
            <a:pPr indent="171450" eaLnBrk="0" hangingPunct="0">
              <a:spcBef>
                <a:spcPts val="0"/>
              </a:spcBef>
              <a:spcAft>
                <a:spcPts val="0"/>
              </a:spcAft>
              <a:defRPr/>
            </a:pPr>
            <a:r>
              <a:rPr lang="en-US" sz="1800" dirty="0" smtClean="0">
                <a:latin typeface="Calibri"/>
                <a:ea typeface="SimSun"/>
                <a:cs typeface="Cordia New"/>
              </a:rPr>
              <a:t>action </a:t>
            </a:r>
            <a:r>
              <a:rPr lang="en-US" sz="1800" dirty="0">
                <a:latin typeface="Calibri"/>
                <a:ea typeface="SimSun"/>
                <a:cs typeface="Cordia New"/>
              </a:rPr>
              <a:t>of simple </a:t>
            </a:r>
            <a:r>
              <a:rPr lang="en-US" sz="1800" dirty="0" smtClean="0">
                <a:latin typeface="Calibri"/>
                <a:ea typeface="SimSun"/>
                <a:cs typeface="Cordia New"/>
              </a:rPr>
              <a:t>enzymes—</a:t>
            </a:r>
            <a:r>
              <a:rPr lang="en-US" sz="1800" dirty="0" err="1" smtClean="0">
                <a:latin typeface="Calibri"/>
                <a:ea typeface="SimSun"/>
                <a:cs typeface="Cordia New"/>
              </a:rPr>
              <a:t>eg</a:t>
            </a:r>
            <a:r>
              <a:rPr lang="en-US" sz="1800" dirty="0" smtClean="0">
                <a:latin typeface="Calibri"/>
                <a:ea typeface="SimSun"/>
                <a:cs typeface="Cordia New"/>
              </a:rPr>
              <a:t> </a:t>
            </a:r>
            <a:r>
              <a:rPr lang="en-US" sz="1800" dirty="0">
                <a:latin typeface="Calibri"/>
                <a:ea typeface="SimSun"/>
                <a:cs typeface="Cordia New"/>
              </a:rPr>
              <a:t>that convert a single substrate into a product   </a:t>
            </a:r>
          </a:p>
          <a:p>
            <a:pPr eaLnBrk="0" hangingPunct="0">
              <a:spcBef>
                <a:spcPts val="0"/>
              </a:spcBef>
              <a:spcAft>
                <a:spcPts val="0"/>
              </a:spcAft>
              <a:defRPr/>
            </a:pPr>
            <a:endParaRPr lang="en-US" sz="1800" baseline="-25000" dirty="0">
              <a:latin typeface="Calibri"/>
              <a:ea typeface="SimSun"/>
              <a:cs typeface="Cordia New"/>
            </a:endParaRPr>
          </a:p>
          <a:p>
            <a:pPr marL="169863" indent="-169863" eaLnBrk="0" hangingPunct="0">
              <a:spcBef>
                <a:spcPts val="0"/>
              </a:spcBef>
              <a:spcAft>
                <a:spcPts val="0"/>
              </a:spcAft>
              <a:buFontTx/>
              <a:buChar char="-"/>
              <a:defRPr/>
            </a:pPr>
            <a:r>
              <a:rPr lang="en-US" sz="1800" dirty="0" smtClean="0">
                <a:latin typeface="Calibri" pitchFamily="34" charset="0"/>
                <a:ea typeface="Cambria" pitchFamily="18" charset="0"/>
                <a:cs typeface="Calibri" pitchFamily="34" charset="0"/>
                <a:sym typeface="Wingdings" pitchFamily="2" charset="2"/>
              </a:rPr>
              <a:t>In </a:t>
            </a:r>
            <a:r>
              <a:rPr lang="en-US" sz="1800" dirty="0" err="1" smtClean="0">
                <a:solidFill>
                  <a:srgbClr val="FF0000"/>
                </a:solidFill>
                <a:latin typeface="Calibri" pitchFamily="34" charset="0"/>
                <a:ea typeface="Cambria" pitchFamily="18" charset="0"/>
                <a:cs typeface="Calibri" pitchFamily="34" charset="0"/>
                <a:sym typeface="Wingdings" pitchFamily="2" charset="2"/>
              </a:rPr>
              <a:t>Michaelis-Menten</a:t>
            </a:r>
            <a:r>
              <a:rPr lang="en-US" sz="1800" dirty="0" smtClean="0">
                <a:solidFill>
                  <a:srgbClr val="FF0000"/>
                </a:solidFill>
                <a:latin typeface="Calibri" pitchFamily="34" charset="0"/>
                <a:ea typeface="Cambria" pitchFamily="18" charset="0"/>
                <a:cs typeface="Calibri" pitchFamily="34" charset="0"/>
                <a:sym typeface="Wingdings" pitchFamily="2" charset="2"/>
              </a:rPr>
              <a:t> model </a:t>
            </a:r>
            <a:r>
              <a:rPr lang="en-US" sz="1800" dirty="0" smtClean="0">
                <a:latin typeface="Calibri" pitchFamily="34" charset="0"/>
                <a:ea typeface="Cambria" pitchFamily="18" charset="0"/>
                <a:cs typeface="Calibri" pitchFamily="34" charset="0"/>
                <a:sym typeface="Wingdings" pitchFamily="2" charset="2"/>
              </a:rPr>
              <a:t>of enzyme kinetics, it is assumed that the enzymatically-catalyzed reaction proceeds through two distinct steps:</a:t>
            </a:r>
          </a:p>
          <a:p>
            <a:pPr marL="1257300" indent="-342900" eaLnBrk="0" hangingPunct="0">
              <a:spcBef>
                <a:spcPts val="0"/>
              </a:spcBef>
              <a:spcAft>
                <a:spcPts val="0"/>
              </a:spcAft>
              <a:buAutoNum type="arabicParenBoth"/>
              <a:defRPr/>
            </a:pPr>
            <a:r>
              <a:rPr lang="en-US" sz="1800" dirty="0" smtClean="0">
                <a:latin typeface="Calibri" pitchFamily="34" charset="0"/>
                <a:ea typeface="Cambria" pitchFamily="18" charset="0"/>
                <a:cs typeface="Calibri" pitchFamily="34" charset="0"/>
                <a:sym typeface="Wingdings" pitchFamily="2" charset="2"/>
              </a:rPr>
              <a:t>An enzyme E binds a substrate (S) to form a transient (or intermediate) enzyme-substrate (ES) complex</a:t>
            </a:r>
          </a:p>
          <a:p>
            <a:pPr marL="1255713" indent="-341313" eaLnBrk="0" hangingPunct="0">
              <a:spcBef>
                <a:spcPts val="0"/>
              </a:spcBef>
              <a:spcAft>
                <a:spcPts val="0"/>
              </a:spcAft>
              <a:defRPr/>
            </a:pPr>
            <a:r>
              <a:rPr lang="en-US" sz="1800" dirty="0" smtClean="0">
                <a:latin typeface="Calibri" pitchFamily="34" charset="0"/>
                <a:ea typeface="Cambria" pitchFamily="18" charset="0"/>
                <a:cs typeface="Calibri" pitchFamily="34" charset="0"/>
                <a:sym typeface="Wingdings" pitchFamily="2" charset="2"/>
              </a:rPr>
              <a:t>(2</a:t>
            </a:r>
            <a:r>
              <a:rPr lang="en-US" sz="1800" dirty="0">
                <a:latin typeface="Calibri" pitchFamily="34" charset="0"/>
                <a:ea typeface="Cambria" pitchFamily="18" charset="0"/>
                <a:cs typeface="Calibri" pitchFamily="34" charset="0"/>
                <a:sym typeface="Wingdings" pitchFamily="2" charset="2"/>
              </a:rPr>
              <a:t>) The enzyme-substrate (ES) </a:t>
            </a:r>
            <a:r>
              <a:rPr lang="en-US" sz="1800" dirty="0" smtClean="0">
                <a:latin typeface="Calibri" pitchFamily="34" charset="0"/>
                <a:ea typeface="Cambria" pitchFamily="18" charset="0"/>
                <a:cs typeface="Calibri" pitchFamily="34" charset="0"/>
                <a:sym typeface="Wingdings" pitchFamily="2" charset="2"/>
              </a:rPr>
              <a:t>complex subsequently decays (or turns over) into the free enzyme (E) and a product (P)</a:t>
            </a:r>
          </a:p>
          <a:p>
            <a:pPr eaLnBrk="0" hangingPunct="0">
              <a:spcBef>
                <a:spcPts val="0"/>
              </a:spcBef>
              <a:spcAft>
                <a:spcPts val="0"/>
              </a:spcAft>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Bef>
                <a:spcPts val="0"/>
              </a:spcBef>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T</a:t>
            </a:r>
            <a:r>
              <a:rPr lang="en-US" sz="1800" dirty="0" smtClean="0">
                <a:latin typeface="Calibri" pitchFamily="34" charset="0"/>
                <a:ea typeface="Cambria" pitchFamily="18" charset="0"/>
                <a:cs typeface="Calibri" pitchFamily="34" charset="0"/>
                <a:sym typeface="Wingdings" pitchFamily="2" charset="2"/>
              </a:rPr>
              <a:t>he </a:t>
            </a:r>
            <a:r>
              <a:rPr lang="en-US" sz="1800" dirty="0" err="1" smtClean="0">
                <a:latin typeface="Calibri" pitchFamily="34" charset="0"/>
                <a:ea typeface="Cambria" pitchFamily="18" charset="0"/>
                <a:cs typeface="Calibri" pitchFamily="34" charset="0"/>
                <a:sym typeface="Wingdings" pitchFamily="2" charset="2"/>
              </a:rPr>
              <a:t>Michaelis-Menten</a:t>
            </a:r>
            <a:r>
              <a:rPr lang="en-US" sz="1800" dirty="0">
                <a:latin typeface="Calibri" pitchFamily="34" charset="0"/>
                <a:ea typeface="Cambria" pitchFamily="18" charset="0"/>
                <a:cs typeface="Calibri" pitchFamily="34" charset="0"/>
                <a:sym typeface="Wingdings" pitchFamily="2" charset="2"/>
              </a:rPr>
              <a:t> </a:t>
            </a:r>
            <a:r>
              <a:rPr lang="en-US" sz="1800" dirty="0" smtClean="0">
                <a:latin typeface="Calibri" pitchFamily="34" charset="0"/>
                <a:ea typeface="Cambria" pitchFamily="18" charset="0"/>
                <a:cs typeface="Calibri" pitchFamily="34" charset="0"/>
                <a:sym typeface="Wingdings" pitchFamily="2" charset="2"/>
              </a:rPr>
              <a:t>rate equation is based on the so-called “</a:t>
            </a:r>
            <a:r>
              <a:rPr lang="en-US" sz="1800" dirty="0" smtClean="0">
                <a:solidFill>
                  <a:srgbClr val="FF0000"/>
                </a:solidFill>
                <a:latin typeface="Calibri" pitchFamily="34" charset="0"/>
                <a:ea typeface="Cambria" pitchFamily="18" charset="0"/>
                <a:cs typeface="Calibri" pitchFamily="34" charset="0"/>
                <a:sym typeface="Wingdings" pitchFamily="2" charset="2"/>
              </a:rPr>
              <a:t>steady-state assumption</a:t>
            </a:r>
            <a:r>
              <a:rPr lang="en-US" sz="1800" dirty="0" smtClean="0">
                <a:latin typeface="Calibri" pitchFamily="34" charset="0"/>
                <a:ea typeface="Cambria" pitchFamily="18" charset="0"/>
                <a:cs typeface="Calibri" pitchFamily="34" charset="0"/>
                <a:sym typeface="Wingdings" pitchFamily="2" charset="2"/>
              </a:rPr>
              <a:t>”—</a:t>
            </a:r>
            <a:r>
              <a:rPr lang="en-US" sz="1800" dirty="0" err="1" smtClean="0">
                <a:latin typeface="Calibri" pitchFamily="34" charset="0"/>
                <a:ea typeface="Cambria" pitchFamily="18" charset="0"/>
                <a:cs typeface="Calibri" pitchFamily="34" charset="0"/>
                <a:sym typeface="Wingdings" pitchFamily="2" charset="2"/>
              </a:rPr>
              <a:t>ie</a:t>
            </a:r>
            <a:r>
              <a:rPr lang="en-US" sz="1800" dirty="0" smtClean="0">
                <a:latin typeface="Calibri" pitchFamily="34" charset="0"/>
                <a:ea typeface="Cambria" pitchFamily="18" charset="0"/>
                <a:cs typeface="Calibri" pitchFamily="34" charset="0"/>
                <a:sym typeface="Wingdings" pitchFamily="2" charset="2"/>
              </a:rPr>
              <a:t> enzyme-catalyzed reactions operate under steady-state conditions wherein the rate of formation of ES complex </a:t>
            </a:r>
            <a:r>
              <a:rPr lang="en-US" sz="1800" dirty="0">
                <a:latin typeface="Calibri" pitchFamily="34" charset="0"/>
                <a:ea typeface="Cambria" pitchFamily="18" charset="0"/>
                <a:cs typeface="Calibri" pitchFamily="34" charset="0"/>
                <a:sym typeface="Wingdings" pitchFamily="2" charset="2"/>
              </a:rPr>
              <a:t>(from E and S)</a:t>
            </a:r>
            <a:r>
              <a:rPr lang="en-US" sz="1800" dirty="0" smtClean="0">
                <a:latin typeface="Calibri" pitchFamily="34" charset="0"/>
                <a:ea typeface="Cambria" pitchFamily="18" charset="0"/>
                <a:cs typeface="Calibri" pitchFamily="34" charset="0"/>
                <a:sym typeface="Wingdings" pitchFamily="2" charset="2"/>
              </a:rPr>
              <a:t> equals its decay (into E and P)</a:t>
            </a:r>
          </a:p>
          <a:p>
            <a:pPr marL="169863" indent="-169863" eaLnBrk="0" hangingPunct="0">
              <a:spcBef>
                <a:spcPts val="0"/>
              </a:spcBef>
              <a:spcAft>
                <a:spcPts val="0"/>
              </a:spcAft>
              <a:buFontTx/>
              <a:buChar char="-"/>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Bef>
                <a:spcPts val="0"/>
              </a:spcBef>
              <a:spcAft>
                <a:spcPts val="0"/>
              </a:spcAft>
              <a:buFontTx/>
              <a:buChar char="-"/>
              <a:defRPr/>
            </a:pPr>
            <a:r>
              <a:rPr lang="en-US" sz="1800" dirty="0" smtClean="0">
                <a:latin typeface="Calibri" pitchFamily="34" charset="0"/>
                <a:ea typeface="Cambria" pitchFamily="18" charset="0"/>
                <a:cs typeface="Calibri" pitchFamily="34" charset="0"/>
                <a:sym typeface="Wingdings" pitchFamily="2" charset="2"/>
              </a:rPr>
              <a:t>How good is an enzyme at catalyzing a reaction is called the “</a:t>
            </a:r>
            <a:r>
              <a:rPr lang="en-US" sz="1800" dirty="0" smtClean="0">
                <a:solidFill>
                  <a:srgbClr val="FF0000"/>
                </a:solidFill>
                <a:latin typeface="Calibri" pitchFamily="34" charset="0"/>
                <a:ea typeface="Cambria" pitchFamily="18" charset="0"/>
                <a:cs typeface="Calibri" pitchFamily="34" charset="0"/>
                <a:sym typeface="Wingdings" pitchFamily="2" charset="2"/>
              </a:rPr>
              <a:t>catalytic efficiency</a:t>
            </a:r>
            <a:r>
              <a:rPr lang="en-US" sz="1800" dirty="0" smtClean="0">
                <a:latin typeface="Calibri" pitchFamily="34" charset="0"/>
                <a:ea typeface="Cambria" pitchFamily="18" charset="0"/>
                <a:cs typeface="Calibri" pitchFamily="34" charset="0"/>
                <a:sym typeface="Wingdings" pitchFamily="2" charset="2"/>
              </a:rPr>
              <a:t>”—this is expressed in terms of the </a:t>
            </a:r>
            <a:r>
              <a:rPr lang="en-US" sz="1800" dirty="0" err="1" smtClean="0">
                <a:solidFill>
                  <a:srgbClr val="FF0000"/>
                </a:solidFill>
                <a:latin typeface="Calibri" pitchFamily="34" charset="0"/>
                <a:ea typeface="Cambria" pitchFamily="18" charset="0"/>
                <a:cs typeface="Calibri" pitchFamily="34" charset="0"/>
                <a:sym typeface="Wingdings" pitchFamily="2" charset="2"/>
              </a:rPr>
              <a:t>k</a:t>
            </a:r>
            <a:r>
              <a:rPr lang="en-US" sz="1800" baseline="-25000" dirty="0" err="1" smtClean="0">
                <a:solidFill>
                  <a:srgbClr val="FF0000"/>
                </a:solidFill>
                <a:latin typeface="Calibri" pitchFamily="34" charset="0"/>
                <a:ea typeface="Cambria" pitchFamily="18" charset="0"/>
                <a:cs typeface="Calibri" pitchFamily="34" charset="0"/>
                <a:sym typeface="Wingdings" pitchFamily="2" charset="2"/>
              </a:rPr>
              <a:t>cat</a:t>
            </a:r>
            <a:r>
              <a:rPr lang="en-US" sz="1800" dirty="0" smtClean="0">
                <a:solidFill>
                  <a:srgbClr val="FF0000"/>
                </a:solidFill>
                <a:latin typeface="Calibri" pitchFamily="34" charset="0"/>
                <a:ea typeface="Cambria" pitchFamily="18" charset="0"/>
                <a:cs typeface="Calibri" pitchFamily="34" charset="0"/>
                <a:sym typeface="Wingdings" pitchFamily="2" charset="2"/>
              </a:rPr>
              <a:t>/K</a:t>
            </a:r>
            <a:r>
              <a:rPr lang="en-US" sz="1800" baseline="-25000" dirty="0" smtClean="0">
                <a:solidFill>
                  <a:srgbClr val="FF0000"/>
                </a:solidFill>
                <a:latin typeface="Calibri" pitchFamily="34" charset="0"/>
                <a:ea typeface="Cambria" pitchFamily="18" charset="0"/>
                <a:cs typeface="Calibri" pitchFamily="34" charset="0"/>
                <a:sym typeface="Wingdings" pitchFamily="2" charset="2"/>
              </a:rPr>
              <a:t>M</a:t>
            </a:r>
            <a:r>
              <a:rPr lang="en-US" sz="1800" dirty="0" smtClean="0">
                <a:latin typeface="Calibri" pitchFamily="34" charset="0"/>
                <a:ea typeface="Cambria" pitchFamily="18" charset="0"/>
                <a:cs typeface="Calibri" pitchFamily="34" charset="0"/>
                <a:sym typeface="Wingdings" pitchFamily="2" charset="2"/>
              </a:rPr>
              <a:t> quotient, where: </a:t>
            </a:r>
          </a:p>
          <a:p>
            <a:pPr marL="1425575" indent="-511175" eaLnBrk="0" hangingPunct="0">
              <a:spcBef>
                <a:spcPts val="0"/>
              </a:spcBef>
              <a:spcAft>
                <a:spcPts val="0"/>
              </a:spcAft>
              <a:defRPr/>
            </a:pPr>
            <a:r>
              <a:rPr lang="en-US" sz="1800" dirty="0" err="1" smtClean="0">
                <a:solidFill>
                  <a:srgbClr val="FF0000"/>
                </a:solidFill>
                <a:latin typeface="Calibri" pitchFamily="34" charset="0"/>
                <a:ea typeface="Cambria" pitchFamily="18" charset="0"/>
                <a:cs typeface="Calibri" pitchFamily="34" charset="0"/>
                <a:sym typeface="Wingdings" pitchFamily="2" charset="2"/>
              </a:rPr>
              <a:t>k</a:t>
            </a:r>
            <a:r>
              <a:rPr lang="en-US" sz="1800" baseline="-25000" dirty="0" err="1" smtClean="0">
                <a:solidFill>
                  <a:srgbClr val="FF0000"/>
                </a:solidFill>
                <a:latin typeface="Calibri" pitchFamily="34" charset="0"/>
                <a:ea typeface="Cambria" pitchFamily="18" charset="0"/>
                <a:cs typeface="Calibri" pitchFamily="34" charset="0"/>
                <a:sym typeface="Wingdings" pitchFamily="2" charset="2"/>
              </a:rPr>
              <a:t>cat</a:t>
            </a:r>
            <a:r>
              <a:rPr lang="en-US" sz="1800" dirty="0" smtClean="0">
                <a:latin typeface="Calibri" pitchFamily="34" charset="0"/>
                <a:ea typeface="Cambria" pitchFamily="18" charset="0"/>
                <a:cs typeface="Calibri" pitchFamily="34" charset="0"/>
                <a:sym typeface="Wingdings" pitchFamily="2" charset="2"/>
              </a:rPr>
              <a:t> = the </a:t>
            </a:r>
            <a:r>
              <a:rPr lang="en-US" sz="1800" dirty="0">
                <a:solidFill>
                  <a:srgbClr val="FF0000"/>
                </a:solidFill>
                <a:latin typeface="Calibri" pitchFamily="34" charset="0"/>
                <a:ea typeface="Cambria" pitchFamily="18" charset="0"/>
                <a:cs typeface="Calibri" pitchFamily="34" charset="0"/>
                <a:sym typeface="Wingdings" pitchFamily="2" charset="2"/>
              </a:rPr>
              <a:t>turnover number </a:t>
            </a:r>
            <a:r>
              <a:rPr lang="en-US" sz="1800" dirty="0">
                <a:latin typeface="Calibri" pitchFamily="34" charset="0"/>
                <a:ea typeface="Cambria" pitchFamily="18" charset="0"/>
                <a:cs typeface="Calibri" pitchFamily="34" charset="0"/>
                <a:sym typeface="Wingdings" pitchFamily="2" charset="2"/>
              </a:rPr>
              <a:t>(or the </a:t>
            </a:r>
            <a:r>
              <a:rPr lang="en-US" sz="1800" dirty="0">
                <a:solidFill>
                  <a:srgbClr val="FF0000"/>
                </a:solidFill>
                <a:latin typeface="Calibri" pitchFamily="34" charset="0"/>
                <a:ea typeface="Cambria" pitchFamily="18" charset="0"/>
                <a:cs typeface="Calibri" pitchFamily="34" charset="0"/>
                <a:sym typeface="Wingdings" pitchFamily="2" charset="2"/>
              </a:rPr>
              <a:t>catalytic </a:t>
            </a:r>
            <a:r>
              <a:rPr lang="en-US" sz="1800" dirty="0" smtClean="0">
                <a:solidFill>
                  <a:srgbClr val="FF0000"/>
                </a:solidFill>
                <a:latin typeface="Calibri" pitchFamily="34" charset="0"/>
                <a:ea typeface="Cambria" pitchFamily="18" charset="0"/>
                <a:cs typeface="Calibri" pitchFamily="34" charset="0"/>
                <a:sym typeface="Wingdings" pitchFamily="2" charset="2"/>
              </a:rPr>
              <a:t>constant</a:t>
            </a:r>
            <a:r>
              <a:rPr lang="en-US" sz="1800" dirty="0" smtClean="0">
                <a:latin typeface="Calibri" pitchFamily="34" charset="0"/>
                <a:ea typeface="Cambria" pitchFamily="18" charset="0"/>
                <a:cs typeface="Calibri" pitchFamily="34" charset="0"/>
                <a:sym typeface="Wingdings" pitchFamily="2" charset="2"/>
              </a:rPr>
              <a:t>) that is equal </a:t>
            </a:r>
            <a:r>
              <a:rPr lang="en-US" sz="1800" dirty="0">
                <a:latin typeface="Calibri" pitchFamily="34" charset="0"/>
                <a:ea typeface="Cambria" pitchFamily="18" charset="0"/>
                <a:cs typeface="Calibri" pitchFamily="34" charset="0"/>
                <a:sym typeface="Wingdings" pitchFamily="2" charset="2"/>
              </a:rPr>
              <a:t>to the number of catalytic cycles per unit </a:t>
            </a:r>
            <a:r>
              <a:rPr lang="en-US" sz="1800" dirty="0" smtClean="0">
                <a:latin typeface="Calibri" pitchFamily="34" charset="0"/>
                <a:ea typeface="Cambria" pitchFamily="18" charset="0"/>
                <a:cs typeface="Calibri" pitchFamily="34" charset="0"/>
                <a:sym typeface="Wingdings" pitchFamily="2" charset="2"/>
              </a:rPr>
              <a:t>time—a measure of how good </a:t>
            </a:r>
            <a:r>
              <a:rPr lang="en-US" sz="1800" dirty="0">
                <a:latin typeface="Calibri" pitchFamily="34" charset="0"/>
                <a:ea typeface="Cambria" pitchFamily="18" charset="0"/>
                <a:cs typeface="Calibri" pitchFamily="34" charset="0"/>
                <a:sym typeface="Wingdings" pitchFamily="2" charset="2"/>
              </a:rPr>
              <a:t>an </a:t>
            </a:r>
            <a:r>
              <a:rPr lang="en-US" sz="1800" dirty="0" smtClean="0">
                <a:latin typeface="Calibri" pitchFamily="34" charset="0"/>
                <a:ea typeface="Cambria" pitchFamily="18" charset="0"/>
                <a:cs typeface="Calibri" pitchFamily="34" charset="0"/>
                <a:sym typeface="Wingdings" pitchFamily="2" charset="2"/>
              </a:rPr>
              <a:t>enzyme is at turning </a:t>
            </a:r>
            <a:r>
              <a:rPr lang="en-US" sz="1800" dirty="0">
                <a:latin typeface="Calibri" pitchFamily="34" charset="0"/>
                <a:ea typeface="Cambria" pitchFamily="18" charset="0"/>
                <a:cs typeface="Calibri" pitchFamily="34" charset="0"/>
                <a:sym typeface="Wingdings" pitchFamily="2" charset="2"/>
              </a:rPr>
              <a:t>a substrate over into a </a:t>
            </a:r>
            <a:r>
              <a:rPr lang="en-US" sz="1800" dirty="0" smtClean="0">
                <a:latin typeface="Calibri" pitchFamily="34" charset="0"/>
                <a:ea typeface="Cambria" pitchFamily="18" charset="0"/>
                <a:cs typeface="Calibri" pitchFamily="34" charset="0"/>
                <a:sym typeface="Wingdings" pitchFamily="2" charset="2"/>
              </a:rPr>
              <a:t>product!</a:t>
            </a:r>
          </a:p>
          <a:p>
            <a:pPr marL="1425575" indent="-511175" eaLnBrk="0" hangingPunct="0">
              <a:spcBef>
                <a:spcPts val="0"/>
              </a:spcBef>
              <a:spcAft>
                <a:spcPts val="0"/>
              </a:spcAft>
              <a:defRPr/>
            </a:pPr>
            <a:r>
              <a:rPr lang="en-US" sz="1800" dirty="0" smtClean="0">
                <a:latin typeface="Calibri" pitchFamily="34" charset="0"/>
                <a:ea typeface="Cambria" pitchFamily="18" charset="0"/>
                <a:cs typeface="Calibri" pitchFamily="34" charset="0"/>
                <a:sym typeface="Wingdings" pitchFamily="2" charset="2"/>
              </a:rPr>
              <a:t> </a:t>
            </a:r>
            <a:r>
              <a:rPr lang="en-US" sz="1800" dirty="0" smtClean="0">
                <a:solidFill>
                  <a:srgbClr val="FF0000"/>
                </a:solidFill>
                <a:latin typeface="Calibri" pitchFamily="34" charset="0"/>
                <a:ea typeface="Cambria" pitchFamily="18" charset="0"/>
                <a:cs typeface="Calibri" pitchFamily="34" charset="0"/>
                <a:sym typeface="Wingdings" pitchFamily="2" charset="2"/>
              </a:rPr>
              <a:t>K</a:t>
            </a:r>
            <a:r>
              <a:rPr lang="en-US" sz="1800" baseline="-25000" dirty="0" smtClean="0">
                <a:solidFill>
                  <a:srgbClr val="FF0000"/>
                </a:solidFill>
                <a:latin typeface="Calibri" pitchFamily="34" charset="0"/>
                <a:ea typeface="Cambria" pitchFamily="18" charset="0"/>
                <a:cs typeface="Calibri" pitchFamily="34" charset="0"/>
                <a:sym typeface="Wingdings" pitchFamily="2" charset="2"/>
              </a:rPr>
              <a:t>M</a:t>
            </a:r>
            <a:r>
              <a:rPr lang="en-US" sz="1800" dirty="0" smtClean="0">
                <a:latin typeface="Calibri" pitchFamily="34" charset="0"/>
                <a:ea typeface="Cambria" pitchFamily="18" charset="0"/>
                <a:cs typeface="Calibri" pitchFamily="34" charset="0"/>
                <a:sym typeface="Wingdings" pitchFamily="2" charset="2"/>
              </a:rPr>
              <a:t> = the </a:t>
            </a:r>
            <a:r>
              <a:rPr lang="en-US" sz="1800" dirty="0" err="1" smtClean="0">
                <a:solidFill>
                  <a:srgbClr val="FF0000"/>
                </a:solidFill>
                <a:latin typeface="Calibri" pitchFamily="34" charset="0"/>
                <a:ea typeface="Cambria" pitchFamily="18" charset="0"/>
                <a:cs typeface="Calibri" pitchFamily="34" charset="0"/>
                <a:sym typeface="Wingdings" pitchFamily="2" charset="2"/>
              </a:rPr>
              <a:t>Michaelis</a:t>
            </a:r>
            <a:r>
              <a:rPr lang="en-US" sz="1800" dirty="0" smtClean="0">
                <a:solidFill>
                  <a:srgbClr val="FF0000"/>
                </a:solidFill>
                <a:latin typeface="Calibri" pitchFamily="34" charset="0"/>
                <a:ea typeface="Cambria" pitchFamily="18" charset="0"/>
                <a:cs typeface="Calibri" pitchFamily="34" charset="0"/>
                <a:sym typeface="Wingdings" pitchFamily="2" charset="2"/>
              </a:rPr>
              <a:t> constant (K</a:t>
            </a:r>
            <a:r>
              <a:rPr lang="en-US" sz="1800" baseline="-25000" dirty="0" smtClean="0">
                <a:solidFill>
                  <a:srgbClr val="FF0000"/>
                </a:solidFill>
                <a:latin typeface="Calibri" pitchFamily="34" charset="0"/>
                <a:ea typeface="Cambria" pitchFamily="18" charset="0"/>
                <a:cs typeface="Calibri" pitchFamily="34" charset="0"/>
                <a:sym typeface="Wingdings" pitchFamily="2" charset="2"/>
              </a:rPr>
              <a:t>M</a:t>
            </a:r>
            <a:r>
              <a:rPr lang="en-US" sz="1800" dirty="0" smtClean="0">
                <a:solidFill>
                  <a:srgbClr val="FF0000"/>
                </a:solidFill>
                <a:latin typeface="Calibri" pitchFamily="34" charset="0"/>
                <a:ea typeface="Cambria" pitchFamily="18" charset="0"/>
                <a:cs typeface="Calibri" pitchFamily="34" charset="0"/>
                <a:sym typeface="Wingdings" pitchFamily="2" charset="2"/>
              </a:rPr>
              <a:t>)</a:t>
            </a:r>
            <a:r>
              <a:rPr lang="en-US" sz="1800" dirty="0">
                <a:latin typeface="Calibri" pitchFamily="34" charset="0"/>
                <a:ea typeface="Cambria" pitchFamily="18" charset="0"/>
                <a:cs typeface="Calibri" pitchFamily="34" charset="0"/>
                <a:sym typeface="Wingdings" pitchFamily="2" charset="2"/>
              </a:rPr>
              <a:t> </a:t>
            </a:r>
            <a:r>
              <a:rPr lang="en-US" sz="1800" dirty="0" smtClean="0">
                <a:latin typeface="Calibri" pitchFamily="34" charset="0"/>
                <a:ea typeface="Cambria" pitchFamily="18" charset="0"/>
                <a:cs typeface="Calibri" pitchFamily="34" charset="0"/>
                <a:sym typeface="Wingdings" pitchFamily="2" charset="2"/>
              </a:rPr>
              <a:t>that is equal to substrate concentration at which the enzyme attains its half-maximal velocity—a measure of how good an enzyme is at binding to its substrate (lower the KM, stronger the binding!) </a:t>
            </a:r>
          </a:p>
        </p:txBody>
      </p:sp>
    </p:spTree>
    <p:extLst>
      <p:ext uri="{BB962C8B-B14F-4D97-AF65-F5344CB8AC3E}">
        <p14:creationId xmlns:p14="http://schemas.microsoft.com/office/powerpoint/2010/main" val="7610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anim calcmode="lin" valueType="num">
                                      <p:cBhvr>
                                        <p:cTn id="4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1000"/>
                                        <p:tgtEl>
                                          <p:spTgt spid="2">
                                            <p:txEl>
                                              <p:pRg st="9" end="9"/>
                                            </p:txEl>
                                          </p:spTgt>
                                        </p:tgtEl>
                                      </p:cBhvr>
                                    </p:animEffect>
                                    <p:anim calcmode="lin" valueType="num">
                                      <p:cBhvr>
                                        <p:cTn id="4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1000"/>
                                        <p:tgtEl>
                                          <p:spTgt spid="2">
                                            <p:txEl>
                                              <p:pRg st="10" end="10"/>
                                            </p:txEl>
                                          </p:spTgt>
                                        </p:tgtEl>
                                      </p:cBhvr>
                                    </p:animEffect>
                                    <p:anim calcmode="lin" valueType="num">
                                      <p:cBhvr>
                                        <p:cTn id="5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Effect transition="in" filter="fade">
                                      <p:cBhvr>
                                        <p:cTn id="61" dur="1000"/>
                                        <p:tgtEl>
                                          <p:spTgt spid="2">
                                            <p:txEl>
                                              <p:pRg st="11" end="11"/>
                                            </p:txEl>
                                          </p:spTgt>
                                        </p:tgtEl>
                                      </p:cBhvr>
                                    </p:animEffect>
                                    <p:anim calcmode="lin" valueType="num">
                                      <p:cBhvr>
                                        <p:cTn id="62"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990600" y="0"/>
            <a:ext cx="6934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Michaelis-Menten Kinetics: Reaction Scheme</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pic>
        <p:nvPicPr>
          <p:cNvPr id="9" name="Picture 8"/>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4204" r="25594" b="81547"/>
          <a:stretch/>
        </p:blipFill>
        <p:spPr>
          <a:xfrm>
            <a:off x="1447800" y="470213"/>
            <a:ext cx="3565140" cy="816222"/>
          </a:xfrm>
          <a:prstGeom prst="rect">
            <a:avLst/>
          </a:prstGeom>
        </p:spPr>
      </p:pic>
      <p:sp>
        <p:nvSpPr>
          <p:cNvPr id="5123" name="Rectangle 3"/>
          <p:cNvSpPr>
            <a:spLocks noChangeArrowheads="1"/>
          </p:cNvSpPr>
          <p:nvPr/>
        </p:nvSpPr>
        <p:spPr bwMode="auto">
          <a:xfrm>
            <a:off x="152399" y="1321905"/>
            <a:ext cx="708339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600" dirty="0">
                <a:solidFill>
                  <a:srgbClr val="FF0000"/>
                </a:solidFill>
                <a:latin typeface="Calibri" pitchFamily="34" charset="0"/>
                <a:ea typeface="Cambria" pitchFamily="18" charset="0"/>
                <a:cs typeface="Calibri" pitchFamily="34" charset="0"/>
              </a:rPr>
              <a:t>In </a:t>
            </a:r>
            <a:r>
              <a:rPr lang="en-US" sz="1600" dirty="0" err="1">
                <a:solidFill>
                  <a:srgbClr val="FF0000"/>
                </a:solidFill>
                <a:latin typeface="Calibri" pitchFamily="34" charset="0"/>
                <a:ea typeface="Cambria" pitchFamily="18" charset="0"/>
                <a:cs typeface="Calibri" pitchFamily="34" charset="0"/>
              </a:rPr>
              <a:t>Michaelis-Menten</a:t>
            </a:r>
            <a:r>
              <a:rPr lang="en-US" sz="1600" dirty="0">
                <a:solidFill>
                  <a:srgbClr val="FF0000"/>
                </a:solidFill>
                <a:latin typeface="Calibri" pitchFamily="34" charset="0"/>
                <a:ea typeface="Cambria" pitchFamily="18" charset="0"/>
                <a:cs typeface="Calibri" pitchFamily="34" charset="0"/>
              </a:rPr>
              <a:t> kinetics</a:t>
            </a:r>
            <a:r>
              <a:rPr lang="en-US" sz="1600" dirty="0">
                <a:latin typeface="Calibri" pitchFamily="34" charset="0"/>
                <a:ea typeface="Cambria" pitchFamily="18" charset="0"/>
                <a:cs typeface="Calibri" pitchFamily="34" charset="0"/>
              </a:rPr>
              <a:t>, the conversion of a substrate (S) into product (P) by an enzyme (E) is proposed to proceed via an enzyme-substrate (ES) complex intermediate as embodied in the above reaction scheme</a:t>
            </a: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Let us define the concentrations—all expressed in the units of </a:t>
            </a:r>
            <a:r>
              <a:rPr lang="en-US" sz="1600" dirty="0">
                <a:solidFill>
                  <a:srgbClr val="FF0000"/>
                </a:solidFill>
                <a:latin typeface="Calibri" pitchFamily="34" charset="0"/>
                <a:ea typeface="Cambria" pitchFamily="18" charset="0"/>
                <a:cs typeface="Calibri" pitchFamily="34" charset="0"/>
                <a:sym typeface="Wingdings" pitchFamily="2" charset="2"/>
              </a:rPr>
              <a:t>M (</a:t>
            </a:r>
            <a:r>
              <a:rPr lang="en-US" sz="1600" dirty="0" err="1">
                <a:solidFill>
                  <a:srgbClr val="FF0000"/>
                </a:solidFill>
                <a:latin typeface="Calibri" pitchFamily="34" charset="0"/>
                <a:ea typeface="Cambria" pitchFamily="18" charset="0"/>
                <a:cs typeface="Calibri" pitchFamily="34" charset="0"/>
                <a:sym typeface="Wingdings" pitchFamily="2" charset="2"/>
              </a:rPr>
              <a:t>mol</a:t>
            </a:r>
            <a:r>
              <a:rPr lang="en-US" sz="1600" dirty="0">
                <a:solidFill>
                  <a:srgbClr val="FF0000"/>
                </a:solidFill>
                <a:latin typeface="Calibri" pitchFamily="34" charset="0"/>
                <a:ea typeface="Cambria" pitchFamily="18" charset="0"/>
                <a:cs typeface="Calibri" pitchFamily="34" charset="0"/>
                <a:sym typeface="Wingdings" pitchFamily="2" charset="2"/>
              </a:rPr>
              <a:t>/L</a:t>
            </a:r>
            <a:r>
              <a:rPr lang="en-US" sz="1600" dirty="0" smtClean="0">
                <a:solidFill>
                  <a:srgbClr val="FF0000"/>
                </a:solidFill>
                <a:latin typeface="Calibri" pitchFamily="34" charset="0"/>
                <a:ea typeface="Cambria" pitchFamily="18" charset="0"/>
                <a:cs typeface="Calibri" pitchFamily="34" charset="0"/>
                <a:sym typeface="Wingdings" pitchFamily="2" charset="2"/>
              </a:rPr>
              <a:t>)</a:t>
            </a:r>
            <a:r>
              <a:rPr lang="en-US" sz="1600" dirty="0" smtClean="0">
                <a:latin typeface="Calibri" pitchFamily="34" charset="0"/>
                <a:ea typeface="Cambria" pitchFamily="18" charset="0"/>
                <a:cs typeface="Calibri" pitchFamily="34" charset="0"/>
                <a:sym typeface="Wingdings" pitchFamily="2" charset="2"/>
              </a:rPr>
              <a:t>—</a:t>
            </a:r>
            <a:r>
              <a:rPr lang="en-US" sz="1600" dirty="0">
                <a:latin typeface="Calibri" pitchFamily="34" charset="0"/>
                <a:ea typeface="Cambria" pitchFamily="18" charset="0"/>
                <a:cs typeface="Calibri" pitchFamily="34" charset="0"/>
                <a:sym typeface="Wingdings" pitchFamily="2" charset="2"/>
              </a:rPr>
              <a:t>for the various reactants, intermediates and products as follows:</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[E]</a:t>
            </a:r>
            <a:r>
              <a:rPr lang="en-US" sz="1600" baseline="-25000" dirty="0">
                <a:solidFill>
                  <a:srgbClr val="00B050"/>
                </a:solidFill>
                <a:latin typeface="Calibri" pitchFamily="34" charset="0"/>
                <a:ea typeface="Cambria" pitchFamily="18" charset="0"/>
                <a:cs typeface="Calibri" pitchFamily="34" charset="0"/>
                <a:sym typeface="Wingdings" pitchFamily="2" charset="2"/>
              </a:rPr>
              <a:t>0</a:t>
            </a:r>
            <a:r>
              <a:rPr lang="en-US" sz="1600" dirty="0">
                <a:solidFill>
                  <a:srgbClr val="00B050"/>
                </a:solidFill>
                <a:latin typeface="Calibri" pitchFamily="34" charset="0"/>
                <a:ea typeface="Cambria" pitchFamily="18" charset="0"/>
                <a:cs typeface="Calibri" pitchFamily="34" charset="0"/>
                <a:sym typeface="Wingdings" pitchFamily="2" charset="2"/>
              </a:rPr>
              <a:t> = Free (total) enzyme concentration @ time t</a:t>
            </a:r>
            <a:r>
              <a:rPr lang="en-US" sz="1600" baseline="-25000" dirty="0">
                <a:solidFill>
                  <a:srgbClr val="00B050"/>
                </a:solidFill>
                <a:latin typeface="Calibri" pitchFamily="34" charset="0"/>
                <a:ea typeface="Cambria" pitchFamily="18" charset="0"/>
                <a:cs typeface="Calibri" pitchFamily="34" charset="0"/>
                <a:sym typeface="Wingdings" pitchFamily="2" charset="2"/>
              </a:rPr>
              <a:t>0</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a:t>
            </a:r>
            <a:r>
              <a:rPr lang="en-US" sz="1600" dirty="0" smtClean="0">
                <a:solidFill>
                  <a:srgbClr val="00B050"/>
                </a:solidFill>
                <a:latin typeface="Calibri" pitchFamily="34" charset="0"/>
                <a:ea typeface="Cambria" pitchFamily="18" charset="0"/>
                <a:cs typeface="Calibri" pitchFamily="34" charset="0"/>
                <a:sym typeface="Wingdings" pitchFamily="2" charset="2"/>
              </a:rPr>
              <a:t>E] </a:t>
            </a:r>
            <a:r>
              <a:rPr lang="en-US" sz="1600" dirty="0">
                <a:solidFill>
                  <a:srgbClr val="00B050"/>
                </a:solidFill>
                <a:latin typeface="Calibri" pitchFamily="34" charset="0"/>
                <a:ea typeface="Cambria" pitchFamily="18" charset="0"/>
                <a:cs typeface="Calibri" pitchFamily="34" charset="0"/>
                <a:sym typeface="Wingdings" pitchFamily="2" charset="2"/>
              </a:rPr>
              <a:t>= Free (available) enzyme concentration @ time t</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[S] = Substrate concentration @ time t</a:t>
            </a:r>
            <a:r>
              <a:rPr lang="en-US" sz="1600" baseline="-25000" dirty="0">
                <a:solidFill>
                  <a:srgbClr val="00B050"/>
                </a:solidFill>
                <a:latin typeface="Calibri" pitchFamily="34" charset="0"/>
                <a:ea typeface="Cambria" pitchFamily="18" charset="0"/>
                <a:cs typeface="Calibri" pitchFamily="34" charset="0"/>
                <a:sym typeface="Wingdings" pitchFamily="2" charset="2"/>
              </a:rPr>
              <a:t>0</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[ES] = Enzyme-substrate complex concentration @ time t</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[P] = Product concentration @ time </a:t>
            </a:r>
            <a:r>
              <a:rPr lang="en-US" sz="1600" dirty="0" smtClean="0">
                <a:solidFill>
                  <a:srgbClr val="00B050"/>
                </a:solidFill>
                <a:latin typeface="Calibri" pitchFamily="34" charset="0"/>
                <a:ea typeface="Cambria" pitchFamily="18" charset="0"/>
                <a:cs typeface="Calibri" pitchFamily="34" charset="0"/>
                <a:sym typeface="Wingdings" pitchFamily="2" charset="2"/>
              </a:rPr>
              <a:t>t</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a:t>
            </a:r>
            <a:r>
              <a:rPr lang="en-US" sz="1600" dirty="0" smtClean="0">
                <a:solidFill>
                  <a:srgbClr val="00B050"/>
                </a:solidFill>
                <a:latin typeface="Calibri" pitchFamily="34" charset="0"/>
                <a:ea typeface="Cambria" pitchFamily="18" charset="0"/>
                <a:cs typeface="Calibri" pitchFamily="34" charset="0"/>
                <a:sym typeface="Wingdings" pitchFamily="2" charset="2"/>
              </a:rPr>
              <a:t>P]</a:t>
            </a:r>
            <a:r>
              <a:rPr lang="en-US" sz="1600" baseline="-25000" dirty="0" smtClean="0">
                <a:solidFill>
                  <a:srgbClr val="00B050"/>
                </a:solidFill>
                <a:latin typeface="Calibri" pitchFamily="34" charset="0"/>
                <a:ea typeface="Cambria" pitchFamily="18" charset="0"/>
                <a:cs typeface="Calibri" pitchFamily="34" charset="0"/>
                <a:sym typeface="Wingdings" pitchFamily="2" charset="2"/>
              </a:rPr>
              <a:t>0</a:t>
            </a:r>
            <a:r>
              <a:rPr lang="en-US" sz="1600" dirty="0" smtClean="0">
                <a:solidFill>
                  <a:srgbClr val="00B050"/>
                </a:solidFill>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 Product </a:t>
            </a:r>
            <a:r>
              <a:rPr lang="en-US" sz="1600" dirty="0" smtClean="0">
                <a:solidFill>
                  <a:srgbClr val="00B050"/>
                </a:solidFill>
                <a:latin typeface="Calibri" pitchFamily="34" charset="0"/>
                <a:ea typeface="Cambria" pitchFamily="18" charset="0"/>
                <a:cs typeface="Calibri" pitchFamily="34" charset="0"/>
                <a:sym typeface="Wingdings" pitchFamily="2" charset="2"/>
              </a:rPr>
              <a:t>concentration @ time t (during the initial burst phase)</a:t>
            </a:r>
            <a:endParaRPr lang="en-US" sz="1600" dirty="0">
              <a:solidFill>
                <a:srgbClr val="00B050"/>
              </a:solidFill>
              <a:latin typeface="Calibri" pitchFamily="34" charset="0"/>
              <a:ea typeface="Cambria" pitchFamily="18" charset="0"/>
              <a:cs typeface="Calibri" pitchFamily="34" charset="0"/>
              <a:sym typeface="Wingdings" pitchFamily="2" charset="2"/>
            </a:endParaRP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a:t>
            </a: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With elementary kinetics under our belt, we can easily infer what the various rate constants are:</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+1  </a:t>
            </a:r>
            <a:r>
              <a:rPr lang="en-US" sz="1600" dirty="0">
                <a:solidFill>
                  <a:srgbClr val="00B050"/>
                </a:solidFill>
                <a:latin typeface="Calibri" pitchFamily="34" charset="0"/>
                <a:ea typeface="Cambria" pitchFamily="18" charset="0"/>
                <a:cs typeface="Calibri" pitchFamily="34" charset="0"/>
                <a:sym typeface="Wingdings" pitchFamily="2" charset="2"/>
              </a:rPr>
              <a:t>= Second-order rate constant </a:t>
            </a:r>
            <a:r>
              <a:rPr lang="en-US" sz="1600" dirty="0">
                <a:solidFill>
                  <a:srgbClr val="00B050"/>
                </a:solidFill>
                <a:latin typeface="Calibri" pitchFamily="34" charset="0"/>
                <a:ea typeface="Cambria" pitchFamily="18" charset="0"/>
                <a:cs typeface="Calibri" pitchFamily="34" charset="0"/>
              </a:rPr>
              <a:t>(M</a:t>
            </a:r>
            <a:r>
              <a:rPr lang="en-US" sz="1600" baseline="30000" dirty="0">
                <a:solidFill>
                  <a:srgbClr val="00B050"/>
                </a:solidFill>
                <a:latin typeface="Calibri" pitchFamily="34" charset="0"/>
                <a:ea typeface="Cambria" pitchFamily="18" charset="0"/>
                <a:cs typeface="Calibri" pitchFamily="34" charset="0"/>
              </a:rPr>
              <a:t>-1</a:t>
            </a:r>
            <a:r>
              <a:rPr lang="en-US" sz="1600" dirty="0">
                <a:solidFill>
                  <a:srgbClr val="00B050"/>
                </a:solidFill>
                <a:latin typeface="Calibri" pitchFamily="34" charset="0"/>
                <a:ea typeface="Cambria" pitchFamily="18" charset="0"/>
                <a:cs typeface="Calibri" pitchFamily="34" charset="0"/>
              </a:rPr>
              <a:t>s</a:t>
            </a:r>
            <a:r>
              <a:rPr lang="en-US" sz="1600" baseline="30000" dirty="0">
                <a:solidFill>
                  <a:srgbClr val="00B050"/>
                </a:solidFill>
                <a:latin typeface="Calibri" pitchFamily="34" charset="0"/>
                <a:ea typeface="Cambria" pitchFamily="18" charset="0"/>
                <a:cs typeface="Calibri" pitchFamily="34" charset="0"/>
              </a:rPr>
              <a:t>-1</a:t>
            </a:r>
            <a:r>
              <a:rPr lang="en-US" sz="1600" dirty="0">
                <a:solidFill>
                  <a:srgbClr val="00B050"/>
                </a:solidFill>
                <a:latin typeface="Calibri" pitchFamily="34" charset="0"/>
                <a:ea typeface="Cambria" pitchFamily="18" charset="0"/>
                <a:cs typeface="Calibri" pitchFamily="34" charset="0"/>
              </a:rPr>
              <a:t>)</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k</a:t>
            </a:r>
            <a:r>
              <a:rPr lang="en-US" sz="1600" baseline="-25000" dirty="0">
                <a:solidFill>
                  <a:srgbClr val="00B050"/>
                </a:solidFill>
                <a:latin typeface="Calibri" pitchFamily="34" charset="0"/>
                <a:ea typeface="Cambria" pitchFamily="18" charset="0"/>
                <a:cs typeface="Calibri" pitchFamily="34" charset="0"/>
                <a:sym typeface="Wingdings" pitchFamily="2" charset="2"/>
              </a:rPr>
              <a:t>-1   </a:t>
            </a:r>
            <a:r>
              <a:rPr lang="en-US" sz="1600" dirty="0" smtClean="0">
                <a:solidFill>
                  <a:srgbClr val="00B050"/>
                </a:solidFill>
                <a:latin typeface="Calibri" pitchFamily="34" charset="0"/>
                <a:ea typeface="Cambria" pitchFamily="18" charset="0"/>
                <a:cs typeface="Calibri" pitchFamily="34" charset="0"/>
                <a:sym typeface="Wingdings" pitchFamily="2" charset="2"/>
              </a:rPr>
              <a:t>= First-order </a:t>
            </a:r>
            <a:r>
              <a:rPr lang="en-US" sz="1600" dirty="0">
                <a:solidFill>
                  <a:srgbClr val="00B050"/>
                </a:solidFill>
                <a:latin typeface="Calibri" pitchFamily="34" charset="0"/>
                <a:ea typeface="Cambria" pitchFamily="18" charset="0"/>
                <a:cs typeface="Calibri" pitchFamily="34" charset="0"/>
                <a:sym typeface="Wingdings" pitchFamily="2" charset="2"/>
              </a:rPr>
              <a:t>rate constant </a:t>
            </a:r>
            <a:r>
              <a:rPr lang="en-US" sz="1600" dirty="0">
                <a:solidFill>
                  <a:srgbClr val="00B050"/>
                </a:solidFill>
                <a:latin typeface="Calibri" pitchFamily="34" charset="0"/>
                <a:ea typeface="Cambria" pitchFamily="18" charset="0"/>
                <a:cs typeface="Calibri" pitchFamily="34" charset="0"/>
              </a:rPr>
              <a:t>(s</a:t>
            </a:r>
            <a:r>
              <a:rPr lang="en-US" sz="1600" baseline="30000" dirty="0">
                <a:solidFill>
                  <a:srgbClr val="00B050"/>
                </a:solidFill>
                <a:latin typeface="Calibri" pitchFamily="34" charset="0"/>
                <a:ea typeface="Cambria" pitchFamily="18" charset="0"/>
                <a:cs typeface="Calibri" pitchFamily="34" charset="0"/>
              </a:rPr>
              <a:t>-1</a:t>
            </a:r>
            <a:r>
              <a:rPr lang="en-US" sz="1600" dirty="0">
                <a:solidFill>
                  <a:srgbClr val="00B050"/>
                </a:solidFill>
                <a:latin typeface="Calibri" pitchFamily="34" charset="0"/>
                <a:ea typeface="Cambria" pitchFamily="18" charset="0"/>
                <a:cs typeface="Calibri" pitchFamily="34" charset="0"/>
              </a:rPr>
              <a:t>)</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k</a:t>
            </a:r>
            <a:r>
              <a:rPr lang="en-US" sz="1600" baseline="-25000" dirty="0">
                <a:solidFill>
                  <a:srgbClr val="00B050"/>
                </a:solidFill>
                <a:latin typeface="Calibri" pitchFamily="34" charset="0"/>
                <a:ea typeface="Cambria" pitchFamily="18" charset="0"/>
                <a:cs typeface="Calibri" pitchFamily="34" charset="0"/>
                <a:sym typeface="Wingdings" pitchFamily="2" charset="2"/>
              </a:rPr>
              <a:t>+2  </a:t>
            </a:r>
            <a:r>
              <a:rPr lang="en-US" sz="1600" dirty="0">
                <a:solidFill>
                  <a:srgbClr val="00B050"/>
                </a:solidFill>
                <a:latin typeface="Calibri" pitchFamily="34" charset="0"/>
                <a:ea typeface="Cambria" pitchFamily="18" charset="0"/>
                <a:cs typeface="Calibri" pitchFamily="34" charset="0"/>
                <a:sym typeface="Wingdings" pitchFamily="2" charset="2"/>
              </a:rPr>
              <a:t>= </a:t>
            </a:r>
            <a:r>
              <a:rPr lang="en-US" sz="1600" dirty="0" smtClean="0">
                <a:solidFill>
                  <a:srgbClr val="00B050"/>
                </a:solidFill>
                <a:latin typeface="Calibri" pitchFamily="34" charset="0"/>
                <a:ea typeface="Cambria" pitchFamily="18" charset="0"/>
                <a:cs typeface="Calibri" pitchFamily="34" charset="0"/>
                <a:sym typeface="Wingdings" pitchFamily="2" charset="2"/>
              </a:rPr>
              <a:t>First-order </a:t>
            </a:r>
            <a:r>
              <a:rPr lang="en-US" sz="1600" dirty="0">
                <a:solidFill>
                  <a:srgbClr val="00B050"/>
                </a:solidFill>
                <a:latin typeface="Calibri" pitchFamily="34" charset="0"/>
                <a:ea typeface="Cambria" pitchFamily="18" charset="0"/>
                <a:cs typeface="Calibri" pitchFamily="34" charset="0"/>
                <a:sym typeface="Wingdings" pitchFamily="2" charset="2"/>
              </a:rPr>
              <a:t>rate constant </a:t>
            </a:r>
            <a:r>
              <a:rPr lang="en-US" sz="1600" dirty="0">
                <a:solidFill>
                  <a:srgbClr val="00B050"/>
                </a:solidFill>
                <a:latin typeface="Calibri" pitchFamily="34" charset="0"/>
                <a:ea typeface="Cambria" pitchFamily="18" charset="0"/>
                <a:cs typeface="Calibri" pitchFamily="34" charset="0"/>
              </a:rPr>
              <a:t>(s</a:t>
            </a:r>
            <a:r>
              <a:rPr lang="en-US" sz="1600" baseline="30000" dirty="0">
                <a:solidFill>
                  <a:srgbClr val="00B050"/>
                </a:solidFill>
                <a:latin typeface="Calibri" pitchFamily="34" charset="0"/>
                <a:ea typeface="Cambria" pitchFamily="18" charset="0"/>
                <a:cs typeface="Calibri" pitchFamily="34" charset="0"/>
              </a:rPr>
              <a:t>-1</a:t>
            </a:r>
            <a:r>
              <a:rPr lang="en-US" sz="1600" dirty="0">
                <a:solidFill>
                  <a:srgbClr val="00B050"/>
                </a:solidFill>
                <a:latin typeface="Calibri" pitchFamily="34" charset="0"/>
                <a:ea typeface="Cambria" pitchFamily="18" charset="0"/>
                <a:cs typeface="Calibri" pitchFamily="34" charset="0"/>
              </a:rPr>
              <a:t>)</a:t>
            </a:r>
            <a:endParaRPr lang="en-US" sz="1600" dirty="0">
              <a:solidFill>
                <a:srgbClr val="00B050"/>
              </a:solidFill>
              <a:latin typeface="Calibri" pitchFamily="34" charset="0"/>
              <a:ea typeface="Cambria" pitchFamily="18" charset="0"/>
              <a:cs typeface="Calibri" pitchFamily="34" charset="0"/>
              <a:sym typeface="Wingdings" pitchFamily="2" charset="2"/>
            </a:endParaRP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k</a:t>
            </a:r>
            <a:r>
              <a:rPr lang="en-US" sz="1600" baseline="-25000" dirty="0">
                <a:solidFill>
                  <a:srgbClr val="00B050"/>
                </a:solidFill>
                <a:latin typeface="Calibri" pitchFamily="34" charset="0"/>
                <a:ea typeface="Cambria" pitchFamily="18" charset="0"/>
                <a:cs typeface="Calibri" pitchFamily="34" charset="0"/>
                <a:sym typeface="Wingdings" pitchFamily="2" charset="2"/>
              </a:rPr>
              <a:t>-2  </a:t>
            </a:r>
            <a:r>
              <a:rPr lang="en-US" sz="1600" dirty="0">
                <a:solidFill>
                  <a:srgbClr val="00B050"/>
                </a:solidFill>
                <a:latin typeface="Calibri" pitchFamily="34" charset="0"/>
                <a:ea typeface="Cambria" pitchFamily="18" charset="0"/>
                <a:cs typeface="Calibri" pitchFamily="34" charset="0"/>
                <a:sym typeface="Wingdings" pitchFamily="2" charset="2"/>
              </a:rPr>
              <a:t>= </a:t>
            </a:r>
            <a:r>
              <a:rPr lang="en-US" sz="1600" dirty="0" smtClean="0">
                <a:solidFill>
                  <a:srgbClr val="00B050"/>
                </a:solidFill>
                <a:latin typeface="Calibri" pitchFamily="34" charset="0"/>
                <a:ea typeface="Cambria" pitchFamily="18" charset="0"/>
                <a:cs typeface="Calibri" pitchFamily="34" charset="0"/>
                <a:sym typeface="Wingdings" pitchFamily="2" charset="2"/>
              </a:rPr>
              <a:t>Second-order </a:t>
            </a:r>
            <a:r>
              <a:rPr lang="en-US" sz="1600" dirty="0">
                <a:solidFill>
                  <a:srgbClr val="00B050"/>
                </a:solidFill>
                <a:latin typeface="Calibri" pitchFamily="34" charset="0"/>
                <a:ea typeface="Cambria" pitchFamily="18" charset="0"/>
                <a:cs typeface="Calibri" pitchFamily="34" charset="0"/>
                <a:sym typeface="Wingdings" pitchFamily="2" charset="2"/>
              </a:rPr>
              <a:t>rate constant </a:t>
            </a:r>
            <a:r>
              <a:rPr lang="en-US" sz="1600" dirty="0">
                <a:solidFill>
                  <a:srgbClr val="00B050"/>
                </a:solidFill>
                <a:latin typeface="Calibri" pitchFamily="34" charset="0"/>
                <a:ea typeface="Cambria" pitchFamily="18" charset="0"/>
                <a:cs typeface="Calibri" pitchFamily="34" charset="0"/>
              </a:rPr>
              <a:t>(M</a:t>
            </a:r>
            <a:r>
              <a:rPr lang="en-US" sz="1600" baseline="30000" dirty="0">
                <a:solidFill>
                  <a:srgbClr val="00B050"/>
                </a:solidFill>
                <a:latin typeface="Calibri" pitchFamily="34" charset="0"/>
                <a:ea typeface="Cambria" pitchFamily="18" charset="0"/>
                <a:cs typeface="Calibri" pitchFamily="34" charset="0"/>
              </a:rPr>
              <a:t>-1</a:t>
            </a:r>
            <a:r>
              <a:rPr lang="en-US" sz="1600" dirty="0">
                <a:solidFill>
                  <a:srgbClr val="00B050"/>
                </a:solidFill>
                <a:latin typeface="Calibri" pitchFamily="34" charset="0"/>
                <a:ea typeface="Cambria" pitchFamily="18" charset="0"/>
                <a:cs typeface="Calibri" pitchFamily="34" charset="0"/>
              </a:rPr>
              <a:t>s</a:t>
            </a:r>
            <a:r>
              <a:rPr lang="en-US" sz="1600" baseline="30000" dirty="0">
                <a:solidFill>
                  <a:srgbClr val="00B050"/>
                </a:solidFill>
                <a:latin typeface="Calibri" pitchFamily="34" charset="0"/>
                <a:ea typeface="Cambria" pitchFamily="18" charset="0"/>
                <a:cs typeface="Calibri" pitchFamily="34" charset="0"/>
              </a:rPr>
              <a:t>-1</a:t>
            </a:r>
            <a:r>
              <a:rPr lang="en-US" sz="1600" dirty="0">
                <a:solidFill>
                  <a:srgbClr val="00B050"/>
                </a:solidFill>
                <a:latin typeface="Calibri" pitchFamily="34" charset="0"/>
                <a:ea typeface="Cambria" pitchFamily="18" charset="0"/>
                <a:cs typeface="Calibri" pitchFamily="34" charset="0"/>
              </a:rPr>
              <a:t>)</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Since the reversible conversion of P to ES is negligible for the forward reaction, it is assumed that </a:t>
            </a:r>
            <a:r>
              <a:rPr lang="en-US" sz="1600" dirty="0">
                <a:solidFill>
                  <a:srgbClr val="FF0000"/>
                </a:solidFill>
                <a:latin typeface="Calibri" pitchFamily="34" charset="0"/>
                <a:ea typeface="Cambria" pitchFamily="18" charset="0"/>
                <a:cs typeface="Calibri" pitchFamily="34" charset="0"/>
                <a:sym typeface="Wingdings" pitchFamily="2" charset="2"/>
              </a:rPr>
              <a:t>k</a:t>
            </a:r>
            <a:r>
              <a:rPr lang="en-US" sz="1600" baseline="-25000" dirty="0">
                <a:solidFill>
                  <a:srgbClr val="FF0000"/>
                </a:solidFill>
                <a:latin typeface="Calibri" pitchFamily="34" charset="0"/>
                <a:ea typeface="Cambria" pitchFamily="18" charset="0"/>
                <a:cs typeface="Calibri" pitchFamily="34" charset="0"/>
                <a:sym typeface="Wingdings" pitchFamily="2" charset="2"/>
              </a:rPr>
              <a:t>+2</a:t>
            </a:r>
            <a:r>
              <a:rPr lang="en-US" sz="1600" dirty="0">
                <a:solidFill>
                  <a:srgbClr val="FF0000"/>
                </a:solidFill>
                <a:latin typeface="Calibri" pitchFamily="34" charset="0"/>
                <a:ea typeface="Cambria" pitchFamily="18" charset="0"/>
                <a:cs typeface="Calibri" pitchFamily="34" charset="0"/>
                <a:sym typeface="Wingdings" pitchFamily="2" charset="2"/>
              </a:rPr>
              <a:t> &gt;&gt; k</a:t>
            </a:r>
            <a:r>
              <a:rPr lang="en-US" sz="1600" baseline="-25000" dirty="0">
                <a:solidFill>
                  <a:srgbClr val="FF0000"/>
                </a:solidFill>
                <a:latin typeface="Calibri" pitchFamily="34" charset="0"/>
                <a:ea typeface="Cambria" pitchFamily="18" charset="0"/>
                <a:cs typeface="Calibri" pitchFamily="34" charset="0"/>
                <a:sym typeface="Wingdings" pitchFamily="2" charset="2"/>
              </a:rPr>
              <a:t>-2</a:t>
            </a:r>
            <a:r>
              <a:rPr lang="en-US" sz="1600" dirty="0">
                <a:solidFill>
                  <a:srgbClr val="FF0000"/>
                </a:solidFill>
                <a:latin typeface="Calibri" pitchFamily="34" charset="0"/>
                <a:ea typeface="Cambria" pitchFamily="18" charset="0"/>
                <a:cs typeface="Calibri" pitchFamily="34" charset="0"/>
                <a:sym typeface="Wingdings" pitchFamily="2" charset="2"/>
              </a:rPr>
              <a:t> </a:t>
            </a:r>
            <a:r>
              <a:rPr lang="en-US" sz="1600" dirty="0">
                <a:latin typeface="Calibri" pitchFamily="34" charset="0"/>
                <a:ea typeface="Cambria" pitchFamily="18" charset="0"/>
                <a:cs typeface="Calibri" pitchFamily="34" charset="0"/>
                <a:sym typeface="Wingdings" pitchFamily="2" charset="2"/>
              </a:rPr>
              <a:t>(contribution of k</a:t>
            </a:r>
            <a:r>
              <a:rPr lang="en-US" sz="1600" baseline="-25000" dirty="0">
                <a:latin typeface="Calibri" pitchFamily="34" charset="0"/>
                <a:ea typeface="Cambria" pitchFamily="18" charset="0"/>
                <a:cs typeface="Calibri" pitchFamily="34" charset="0"/>
                <a:sym typeface="Wingdings" pitchFamily="2" charset="2"/>
              </a:rPr>
              <a:t>-2</a:t>
            </a:r>
            <a:r>
              <a:rPr lang="en-US" sz="1600" dirty="0">
                <a:latin typeface="Calibri" pitchFamily="34" charset="0"/>
                <a:ea typeface="Cambria" pitchFamily="18" charset="0"/>
                <a:cs typeface="Calibri" pitchFamily="34" charset="0"/>
                <a:sym typeface="Wingdings" pitchFamily="2" charset="2"/>
              </a:rPr>
              <a:t> is ignored!)</a:t>
            </a:r>
          </a:p>
        </p:txBody>
      </p:sp>
      <p:grpSp>
        <p:nvGrpSpPr>
          <p:cNvPr id="8197" name="Group 5"/>
          <p:cNvGrpSpPr>
            <a:grpSpLocks/>
          </p:cNvGrpSpPr>
          <p:nvPr/>
        </p:nvGrpSpPr>
        <p:grpSpPr bwMode="auto">
          <a:xfrm>
            <a:off x="7010400" y="549275"/>
            <a:ext cx="1828800" cy="5903913"/>
            <a:chOff x="6950930" y="549781"/>
            <a:chExt cx="1828800" cy="5902883"/>
          </a:xfrm>
        </p:grpSpPr>
        <p:pic>
          <p:nvPicPr>
            <p:cNvPr id="8198" name="Picture 1"/>
            <p:cNvPicPr>
              <a:picLocks noChangeAspect="1"/>
            </p:cNvPicPr>
            <p:nvPr/>
          </p:nvPicPr>
          <p:blipFill>
            <a:blip r:embed="rId4">
              <a:extLst>
                <a:ext uri="{28A0092B-C50C-407E-A947-70E740481C1C}">
                  <a14:useLocalDpi xmlns:a14="http://schemas.microsoft.com/office/drawing/2010/main" val="0"/>
                </a:ext>
              </a:extLst>
            </a:blip>
            <a:srcRect t="3603" r="8929"/>
            <a:stretch>
              <a:fillRect/>
            </a:stretch>
          </p:blipFill>
          <p:spPr bwMode="auto">
            <a:xfrm>
              <a:off x="6950930" y="549781"/>
              <a:ext cx="1828800" cy="2243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9" name="Picture 2"/>
            <p:cNvPicPr>
              <a:picLocks noChangeAspect="1"/>
            </p:cNvPicPr>
            <p:nvPr/>
          </p:nvPicPr>
          <p:blipFill>
            <a:blip r:embed="rId5">
              <a:extLst>
                <a:ext uri="{28A0092B-C50C-407E-A947-70E740481C1C}">
                  <a14:useLocalDpi xmlns:a14="http://schemas.microsoft.com/office/drawing/2010/main" val="0"/>
                </a:ext>
              </a:extLst>
            </a:blip>
            <a:srcRect l="6078" t="3433" r="6078"/>
            <a:stretch>
              <a:fillRect/>
            </a:stretch>
          </p:blipFill>
          <p:spPr bwMode="auto">
            <a:xfrm>
              <a:off x="6950930" y="3581400"/>
              <a:ext cx="1828800" cy="23320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0" name="TextBox 2"/>
            <p:cNvSpPr txBox="1">
              <a:spLocks noChangeArrowheads="1"/>
            </p:cNvSpPr>
            <p:nvPr/>
          </p:nvSpPr>
          <p:spPr bwMode="auto">
            <a:xfrm>
              <a:off x="7176327" y="5867889"/>
              <a:ext cx="1378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a:latin typeface="Calibri" pitchFamily="34" charset="0"/>
                  <a:cs typeface="Calibri" pitchFamily="34" charset="0"/>
                </a:rPr>
                <a:t>Maud Menten</a:t>
              </a:r>
            </a:p>
            <a:p>
              <a:pPr algn="ctr">
                <a:spcBef>
                  <a:spcPct val="0"/>
                </a:spcBef>
                <a:buFontTx/>
                <a:buNone/>
              </a:pPr>
              <a:r>
                <a:rPr lang="en-US" altLang="en-US" sz="1600">
                  <a:latin typeface="Calibri" pitchFamily="34" charset="0"/>
                  <a:cs typeface="Calibri" pitchFamily="34" charset="0"/>
                </a:rPr>
                <a:t>(1879-1960)</a:t>
              </a:r>
            </a:p>
          </p:txBody>
        </p:sp>
        <p:sp>
          <p:nvSpPr>
            <p:cNvPr id="8201" name="TextBox 2"/>
            <p:cNvSpPr txBox="1">
              <a:spLocks noChangeArrowheads="1"/>
            </p:cNvSpPr>
            <p:nvPr/>
          </p:nvSpPr>
          <p:spPr bwMode="auto">
            <a:xfrm>
              <a:off x="7062065" y="2740317"/>
              <a:ext cx="16065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a:latin typeface="Calibri" pitchFamily="34" charset="0"/>
                  <a:cs typeface="Calibri" pitchFamily="34" charset="0"/>
                </a:rPr>
                <a:t>Leonor Michaelis</a:t>
              </a:r>
            </a:p>
            <a:p>
              <a:pPr algn="ctr">
                <a:spcBef>
                  <a:spcPct val="0"/>
                </a:spcBef>
                <a:buFontTx/>
                <a:buNone/>
              </a:pPr>
              <a:r>
                <a:rPr lang="en-US" altLang="en-US" sz="1600">
                  <a:latin typeface="Calibri" pitchFamily="34" charset="0"/>
                  <a:cs typeface="Calibri" pitchFamily="34" charset="0"/>
                </a:rPr>
                <a:t>(1875-1949)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1000"/>
                                        <p:tgtEl>
                                          <p:spTgt spid="8197"/>
                                        </p:tgtEl>
                                      </p:cBhvr>
                                    </p:animEffect>
                                    <p:anim calcmode="lin" valueType="num">
                                      <p:cBhvr>
                                        <p:cTn id="13" dur="1000" fill="hold"/>
                                        <p:tgtEl>
                                          <p:spTgt spid="8197"/>
                                        </p:tgtEl>
                                        <p:attrNameLst>
                                          <p:attrName>ppt_x</p:attrName>
                                        </p:attrNameLst>
                                      </p:cBhvr>
                                      <p:tavLst>
                                        <p:tav tm="0">
                                          <p:val>
                                            <p:strVal val="#ppt_x"/>
                                          </p:val>
                                        </p:tav>
                                        <p:tav tm="100000">
                                          <p:val>
                                            <p:strVal val="#ppt_x"/>
                                          </p:val>
                                        </p:tav>
                                      </p:tavLst>
                                    </p:anim>
                                    <p:anim calcmode="lin" valueType="num">
                                      <p:cBhvr>
                                        <p:cTn id="14"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Effect transition="in" filter="fade">
                                      <p:cBhvr>
                                        <p:cTn id="19" dur="1000"/>
                                        <p:tgtEl>
                                          <p:spTgt spid="5123">
                                            <p:txEl>
                                              <p:pRg st="2" end="2"/>
                                            </p:txEl>
                                          </p:spTgt>
                                        </p:tgtEl>
                                      </p:cBhvr>
                                    </p:animEffect>
                                    <p:anim calcmode="lin" valueType="num">
                                      <p:cBhvr>
                                        <p:cTn id="20"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xEl>
                                              <p:pRg st="3" end="3"/>
                                            </p:txEl>
                                          </p:spTgt>
                                        </p:tgtEl>
                                        <p:attrNameLst>
                                          <p:attrName>style.visibility</p:attrName>
                                        </p:attrNameLst>
                                      </p:cBhvr>
                                      <p:to>
                                        <p:strVal val="visible"/>
                                      </p:to>
                                    </p:set>
                                    <p:animEffect transition="in" filter="fade">
                                      <p:cBhvr>
                                        <p:cTn id="24" dur="1000"/>
                                        <p:tgtEl>
                                          <p:spTgt spid="5123">
                                            <p:txEl>
                                              <p:pRg st="3" end="3"/>
                                            </p:txEl>
                                          </p:spTgt>
                                        </p:tgtEl>
                                      </p:cBhvr>
                                    </p:animEffect>
                                    <p:anim calcmode="lin" valueType="num">
                                      <p:cBhvr>
                                        <p:cTn id="25"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3">
                                            <p:txEl>
                                              <p:pRg st="4" end="4"/>
                                            </p:txEl>
                                          </p:spTgt>
                                        </p:tgtEl>
                                        <p:attrNameLst>
                                          <p:attrName>style.visibility</p:attrName>
                                        </p:attrNameLst>
                                      </p:cBhvr>
                                      <p:to>
                                        <p:strVal val="visible"/>
                                      </p:to>
                                    </p:set>
                                    <p:animEffect transition="in" filter="fade">
                                      <p:cBhvr>
                                        <p:cTn id="29" dur="1000"/>
                                        <p:tgtEl>
                                          <p:spTgt spid="5123">
                                            <p:txEl>
                                              <p:pRg st="4" end="4"/>
                                            </p:txEl>
                                          </p:spTgt>
                                        </p:tgtEl>
                                      </p:cBhvr>
                                    </p:animEffect>
                                    <p:anim calcmode="lin" valueType="num">
                                      <p:cBhvr>
                                        <p:cTn id="30"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23">
                                            <p:txEl>
                                              <p:pRg st="5" end="5"/>
                                            </p:txEl>
                                          </p:spTgt>
                                        </p:tgtEl>
                                        <p:attrNameLst>
                                          <p:attrName>style.visibility</p:attrName>
                                        </p:attrNameLst>
                                      </p:cBhvr>
                                      <p:to>
                                        <p:strVal val="visible"/>
                                      </p:to>
                                    </p:set>
                                    <p:animEffect transition="in" filter="fade">
                                      <p:cBhvr>
                                        <p:cTn id="34" dur="1000"/>
                                        <p:tgtEl>
                                          <p:spTgt spid="5123">
                                            <p:txEl>
                                              <p:pRg st="5" end="5"/>
                                            </p:txEl>
                                          </p:spTgt>
                                        </p:tgtEl>
                                      </p:cBhvr>
                                    </p:animEffect>
                                    <p:anim calcmode="lin" valueType="num">
                                      <p:cBhvr>
                                        <p:cTn id="35"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123">
                                            <p:txEl>
                                              <p:pRg st="6" end="6"/>
                                            </p:txEl>
                                          </p:spTgt>
                                        </p:tgtEl>
                                        <p:attrNameLst>
                                          <p:attrName>style.visibility</p:attrName>
                                        </p:attrNameLst>
                                      </p:cBhvr>
                                      <p:to>
                                        <p:strVal val="visible"/>
                                      </p:to>
                                    </p:set>
                                    <p:animEffect transition="in" filter="fade">
                                      <p:cBhvr>
                                        <p:cTn id="39" dur="1000"/>
                                        <p:tgtEl>
                                          <p:spTgt spid="5123">
                                            <p:txEl>
                                              <p:pRg st="6" end="6"/>
                                            </p:txEl>
                                          </p:spTgt>
                                        </p:tgtEl>
                                      </p:cBhvr>
                                    </p:animEffect>
                                    <p:anim calcmode="lin" valueType="num">
                                      <p:cBhvr>
                                        <p:cTn id="4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123">
                                            <p:txEl>
                                              <p:pRg st="7" end="7"/>
                                            </p:txEl>
                                          </p:spTgt>
                                        </p:tgtEl>
                                        <p:attrNameLst>
                                          <p:attrName>style.visibility</p:attrName>
                                        </p:attrNameLst>
                                      </p:cBhvr>
                                      <p:to>
                                        <p:strVal val="visible"/>
                                      </p:to>
                                    </p:set>
                                    <p:animEffect transition="in" filter="fade">
                                      <p:cBhvr>
                                        <p:cTn id="44" dur="1000"/>
                                        <p:tgtEl>
                                          <p:spTgt spid="5123">
                                            <p:txEl>
                                              <p:pRg st="7" end="7"/>
                                            </p:txEl>
                                          </p:spTgt>
                                        </p:tgtEl>
                                      </p:cBhvr>
                                    </p:animEffect>
                                    <p:anim calcmode="lin" valueType="num">
                                      <p:cBhvr>
                                        <p:cTn id="45"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123">
                                            <p:txEl>
                                              <p:pRg st="8" end="8"/>
                                            </p:txEl>
                                          </p:spTgt>
                                        </p:tgtEl>
                                        <p:attrNameLst>
                                          <p:attrName>style.visibility</p:attrName>
                                        </p:attrNameLst>
                                      </p:cBhvr>
                                      <p:to>
                                        <p:strVal val="visible"/>
                                      </p:to>
                                    </p:set>
                                    <p:animEffect transition="in" filter="fade">
                                      <p:cBhvr>
                                        <p:cTn id="49" dur="1000"/>
                                        <p:tgtEl>
                                          <p:spTgt spid="5123">
                                            <p:txEl>
                                              <p:pRg st="8" end="8"/>
                                            </p:txEl>
                                          </p:spTgt>
                                        </p:tgtEl>
                                      </p:cBhvr>
                                    </p:animEffect>
                                    <p:anim calcmode="lin" valueType="num">
                                      <p:cBhvr>
                                        <p:cTn id="50"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123">
                                            <p:txEl>
                                              <p:pRg st="9" end="9"/>
                                            </p:txEl>
                                          </p:spTgt>
                                        </p:tgtEl>
                                        <p:attrNameLst>
                                          <p:attrName>style.visibility</p:attrName>
                                        </p:attrNameLst>
                                      </p:cBhvr>
                                      <p:to>
                                        <p:strVal val="visible"/>
                                      </p:to>
                                    </p:set>
                                    <p:animEffect transition="in" filter="fade">
                                      <p:cBhvr>
                                        <p:cTn id="54" dur="1000"/>
                                        <p:tgtEl>
                                          <p:spTgt spid="5123">
                                            <p:txEl>
                                              <p:pRg st="9" end="9"/>
                                            </p:txEl>
                                          </p:spTgt>
                                        </p:tgtEl>
                                      </p:cBhvr>
                                    </p:animEffect>
                                    <p:anim calcmode="lin" valueType="num">
                                      <p:cBhvr>
                                        <p:cTn id="55"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123">
                                            <p:txEl>
                                              <p:pRg st="10" end="10"/>
                                            </p:txEl>
                                          </p:spTgt>
                                        </p:tgtEl>
                                        <p:attrNameLst>
                                          <p:attrName>style.visibility</p:attrName>
                                        </p:attrNameLst>
                                      </p:cBhvr>
                                      <p:to>
                                        <p:strVal val="visible"/>
                                      </p:to>
                                    </p:set>
                                    <p:animEffect transition="in" filter="fade">
                                      <p:cBhvr>
                                        <p:cTn id="61" dur="1000"/>
                                        <p:tgtEl>
                                          <p:spTgt spid="5123">
                                            <p:txEl>
                                              <p:pRg st="10" end="10"/>
                                            </p:txEl>
                                          </p:spTgt>
                                        </p:tgtEl>
                                      </p:cBhvr>
                                    </p:animEffect>
                                    <p:anim calcmode="lin" valueType="num">
                                      <p:cBhvr>
                                        <p:cTn id="62"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512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123">
                                            <p:txEl>
                                              <p:pRg st="11" end="11"/>
                                            </p:txEl>
                                          </p:spTgt>
                                        </p:tgtEl>
                                        <p:attrNameLst>
                                          <p:attrName>style.visibility</p:attrName>
                                        </p:attrNameLst>
                                      </p:cBhvr>
                                      <p:to>
                                        <p:strVal val="visible"/>
                                      </p:to>
                                    </p:set>
                                    <p:animEffect transition="in" filter="fade">
                                      <p:cBhvr>
                                        <p:cTn id="66" dur="1000"/>
                                        <p:tgtEl>
                                          <p:spTgt spid="5123">
                                            <p:txEl>
                                              <p:pRg st="11" end="11"/>
                                            </p:txEl>
                                          </p:spTgt>
                                        </p:tgtEl>
                                      </p:cBhvr>
                                    </p:animEffect>
                                    <p:anim calcmode="lin" valueType="num">
                                      <p:cBhvr>
                                        <p:cTn id="67"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512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123">
                                            <p:txEl>
                                              <p:pRg st="12" end="12"/>
                                            </p:txEl>
                                          </p:spTgt>
                                        </p:tgtEl>
                                        <p:attrNameLst>
                                          <p:attrName>style.visibility</p:attrName>
                                        </p:attrNameLst>
                                      </p:cBhvr>
                                      <p:to>
                                        <p:strVal val="visible"/>
                                      </p:to>
                                    </p:set>
                                    <p:animEffect transition="in" filter="fade">
                                      <p:cBhvr>
                                        <p:cTn id="71" dur="1000"/>
                                        <p:tgtEl>
                                          <p:spTgt spid="5123">
                                            <p:txEl>
                                              <p:pRg st="12" end="12"/>
                                            </p:txEl>
                                          </p:spTgt>
                                        </p:tgtEl>
                                      </p:cBhvr>
                                    </p:animEffect>
                                    <p:anim calcmode="lin" valueType="num">
                                      <p:cBhvr>
                                        <p:cTn id="72"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5123">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123">
                                            <p:txEl>
                                              <p:pRg st="13" end="13"/>
                                            </p:txEl>
                                          </p:spTgt>
                                        </p:tgtEl>
                                        <p:attrNameLst>
                                          <p:attrName>style.visibility</p:attrName>
                                        </p:attrNameLst>
                                      </p:cBhvr>
                                      <p:to>
                                        <p:strVal val="visible"/>
                                      </p:to>
                                    </p:set>
                                    <p:animEffect transition="in" filter="fade">
                                      <p:cBhvr>
                                        <p:cTn id="76" dur="1000"/>
                                        <p:tgtEl>
                                          <p:spTgt spid="5123">
                                            <p:txEl>
                                              <p:pRg st="13" end="13"/>
                                            </p:txEl>
                                          </p:spTgt>
                                        </p:tgtEl>
                                      </p:cBhvr>
                                    </p:animEffect>
                                    <p:anim calcmode="lin" valueType="num">
                                      <p:cBhvr>
                                        <p:cTn id="77"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5123">
                                            <p:txEl>
                                              <p:pRg st="13" end="13"/>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5123">
                                            <p:txEl>
                                              <p:pRg st="14" end="14"/>
                                            </p:txEl>
                                          </p:spTgt>
                                        </p:tgtEl>
                                        <p:attrNameLst>
                                          <p:attrName>style.visibility</p:attrName>
                                        </p:attrNameLst>
                                      </p:cBhvr>
                                      <p:to>
                                        <p:strVal val="visible"/>
                                      </p:to>
                                    </p:set>
                                    <p:animEffect transition="in" filter="fade">
                                      <p:cBhvr>
                                        <p:cTn id="81" dur="1000"/>
                                        <p:tgtEl>
                                          <p:spTgt spid="5123">
                                            <p:txEl>
                                              <p:pRg st="14" end="14"/>
                                            </p:txEl>
                                          </p:spTgt>
                                        </p:tgtEl>
                                      </p:cBhvr>
                                    </p:animEffect>
                                    <p:anim calcmode="lin" valueType="num">
                                      <p:cBhvr>
                                        <p:cTn id="82" dur="1000" fill="hold"/>
                                        <p:tgtEl>
                                          <p:spTgt spid="5123">
                                            <p:txEl>
                                              <p:pRg st="14" end="14"/>
                                            </p:txEl>
                                          </p:spTgt>
                                        </p:tgtEl>
                                        <p:attrNameLst>
                                          <p:attrName>ppt_x</p:attrName>
                                        </p:attrNameLst>
                                      </p:cBhvr>
                                      <p:tavLst>
                                        <p:tav tm="0">
                                          <p:val>
                                            <p:strVal val="#ppt_x"/>
                                          </p:val>
                                        </p:tav>
                                        <p:tav tm="100000">
                                          <p:val>
                                            <p:strVal val="#ppt_x"/>
                                          </p:val>
                                        </p:tav>
                                      </p:tavLst>
                                    </p:anim>
                                    <p:anim calcmode="lin" valueType="num">
                                      <p:cBhvr>
                                        <p:cTn id="83" dur="1000" fill="hold"/>
                                        <p:tgtEl>
                                          <p:spTgt spid="512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123">
                                            <p:txEl>
                                              <p:pRg st="16" end="16"/>
                                            </p:txEl>
                                          </p:spTgt>
                                        </p:tgtEl>
                                        <p:attrNameLst>
                                          <p:attrName>style.visibility</p:attrName>
                                        </p:attrNameLst>
                                      </p:cBhvr>
                                      <p:to>
                                        <p:strVal val="visible"/>
                                      </p:to>
                                    </p:set>
                                    <p:animEffect transition="in" filter="fade">
                                      <p:cBhvr>
                                        <p:cTn id="88" dur="1000"/>
                                        <p:tgtEl>
                                          <p:spTgt spid="5123">
                                            <p:txEl>
                                              <p:pRg st="16" end="16"/>
                                            </p:txEl>
                                          </p:spTgt>
                                        </p:tgtEl>
                                      </p:cBhvr>
                                    </p:animEffect>
                                    <p:anim calcmode="lin" valueType="num">
                                      <p:cBhvr>
                                        <p:cTn id="89" dur="1000" fill="hold"/>
                                        <p:tgtEl>
                                          <p:spTgt spid="5123">
                                            <p:txEl>
                                              <p:pRg st="16" end="16"/>
                                            </p:txEl>
                                          </p:spTgt>
                                        </p:tgtEl>
                                        <p:attrNameLst>
                                          <p:attrName>ppt_x</p:attrName>
                                        </p:attrNameLst>
                                      </p:cBhvr>
                                      <p:tavLst>
                                        <p:tav tm="0">
                                          <p:val>
                                            <p:strVal val="#ppt_x"/>
                                          </p:val>
                                        </p:tav>
                                        <p:tav tm="100000">
                                          <p:val>
                                            <p:strVal val="#ppt_x"/>
                                          </p:val>
                                        </p:tav>
                                      </p:tavLst>
                                    </p:anim>
                                    <p:anim calcmode="lin" valueType="num">
                                      <p:cBhvr>
                                        <p:cTn id="90" dur="1000" fill="hold"/>
                                        <p:tgtEl>
                                          <p:spTgt spid="512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57200" y="0"/>
            <a:ext cx="80010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Michaelis-Menten Kinetics: Steady-State Assumption</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pic>
        <p:nvPicPr>
          <p:cNvPr id="9222" name="Picture 17" descr="voet4_fig_12_02"/>
          <p:cNvPicPr>
            <a:picLocks noChangeAspect="1" noChangeArrowheads="1"/>
          </p:cNvPicPr>
          <p:nvPr/>
        </p:nvPicPr>
        <p:blipFill>
          <a:blip r:embed="rId3">
            <a:extLst>
              <a:ext uri="{28A0092B-C50C-407E-A947-70E740481C1C}">
                <a14:useLocalDpi xmlns:a14="http://schemas.microsoft.com/office/drawing/2010/main" val="0"/>
              </a:ext>
            </a:extLst>
          </a:blip>
          <a:srcRect l="8635" r="1282" b="10338"/>
          <a:stretch>
            <a:fillRect/>
          </a:stretch>
        </p:blipFill>
        <p:spPr bwMode="auto">
          <a:xfrm>
            <a:off x="4824308" y="691234"/>
            <a:ext cx="4167292" cy="570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205360" y="6367062"/>
            <a:ext cx="2835026" cy="338538"/>
            <a:chOff x="5205360" y="6367062"/>
            <a:chExt cx="2835026" cy="338538"/>
          </a:xfrm>
        </p:grpSpPr>
        <p:sp>
          <p:nvSpPr>
            <p:cNvPr id="9223" name="TextBox 2"/>
            <p:cNvSpPr txBox="1">
              <a:spLocks noChangeArrowheads="1"/>
            </p:cNvSpPr>
            <p:nvPr/>
          </p:nvSpPr>
          <p:spPr bwMode="auto">
            <a:xfrm>
              <a:off x="5744126" y="6367062"/>
              <a:ext cx="1812666"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600" dirty="0">
                  <a:solidFill>
                    <a:srgbClr val="FF0000"/>
                  </a:solidFill>
                  <a:latin typeface="Calibri" pitchFamily="34" charset="0"/>
                  <a:cs typeface="Calibri" pitchFamily="34" charset="0"/>
                </a:rPr>
                <a:t>Steady-State Phase</a:t>
              </a:r>
            </a:p>
          </p:txBody>
        </p:sp>
        <p:cxnSp>
          <p:nvCxnSpPr>
            <p:cNvPr id="9224" name="Straight Arrow Connector 19"/>
            <p:cNvCxnSpPr>
              <a:cxnSpLocks noChangeShapeType="1"/>
            </p:cNvCxnSpPr>
            <p:nvPr/>
          </p:nvCxnSpPr>
          <p:spPr bwMode="auto">
            <a:xfrm>
              <a:off x="5205360" y="6416285"/>
              <a:ext cx="2835026" cy="0"/>
            </a:xfrm>
            <a:prstGeom prst="straightConnector1">
              <a:avLst/>
            </a:prstGeom>
            <a:noFill/>
            <a:ln w="12700" algn="ctr">
              <a:solidFill>
                <a:srgbClr val="FF0000"/>
              </a:solidFill>
              <a:round/>
              <a:headEnd type="triangle" w="med" len="lg"/>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225" name="TextBox 2"/>
          <p:cNvSpPr txBox="1">
            <a:spLocks noChangeArrowheads="1"/>
          </p:cNvSpPr>
          <p:nvPr/>
        </p:nvSpPr>
        <p:spPr bwMode="auto">
          <a:xfrm>
            <a:off x="5649809" y="4632966"/>
            <a:ext cx="312950"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a:t>
            </a:r>
          </a:p>
        </p:txBody>
      </p:sp>
      <p:sp>
        <p:nvSpPr>
          <p:cNvPr id="9226" name="TextBox 21"/>
          <p:cNvSpPr txBox="1">
            <a:spLocks noChangeArrowheads="1"/>
          </p:cNvSpPr>
          <p:nvPr/>
        </p:nvSpPr>
        <p:spPr bwMode="auto">
          <a:xfrm>
            <a:off x="5790764" y="635000"/>
            <a:ext cx="1692682"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solidFill>
                  <a:schemeClr val="accent2"/>
                </a:solidFill>
                <a:latin typeface="Calibri" pitchFamily="34" charset="0"/>
                <a:cs typeface="Calibri" pitchFamily="34" charset="0"/>
              </a:rPr>
              <a:t>Progress Curves</a:t>
            </a:r>
          </a:p>
        </p:txBody>
      </p:sp>
      <p:sp>
        <p:nvSpPr>
          <p:cNvPr id="9227" name="TextBox 22"/>
          <p:cNvSpPr txBox="1">
            <a:spLocks noChangeArrowheads="1"/>
          </p:cNvSpPr>
          <p:nvPr/>
        </p:nvSpPr>
        <p:spPr bwMode="auto">
          <a:xfrm>
            <a:off x="4395788" y="5427081"/>
            <a:ext cx="526178"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Calibri" pitchFamily="34" charset="0"/>
                <a:cs typeface="Calibri" pitchFamily="34" charset="0"/>
              </a:rPr>
              <a:t>[E]</a:t>
            </a:r>
            <a:r>
              <a:rPr lang="en-US" altLang="en-US" sz="1800" b="1" baseline="-25000">
                <a:latin typeface="Calibri" pitchFamily="34" charset="0"/>
                <a:cs typeface="Calibri" pitchFamily="34" charset="0"/>
              </a:rPr>
              <a:t>0</a:t>
            </a:r>
          </a:p>
        </p:txBody>
      </p:sp>
      <p:sp>
        <p:nvSpPr>
          <p:cNvPr id="9228" name="TextBox 23"/>
          <p:cNvSpPr txBox="1">
            <a:spLocks noChangeArrowheads="1"/>
          </p:cNvSpPr>
          <p:nvPr/>
        </p:nvSpPr>
        <p:spPr bwMode="auto">
          <a:xfrm>
            <a:off x="4397670" y="910791"/>
            <a:ext cx="522971"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Calibri" pitchFamily="34" charset="0"/>
                <a:cs typeface="Calibri" pitchFamily="34" charset="0"/>
              </a:rPr>
              <a:t>[S]</a:t>
            </a:r>
            <a:r>
              <a:rPr lang="en-US" altLang="en-US" sz="1800" b="1" baseline="-25000">
                <a:latin typeface="Calibri" pitchFamily="34" charset="0"/>
                <a:cs typeface="Calibri" pitchFamily="34" charset="0"/>
              </a:rPr>
              <a:t>0</a:t>
            </a:r>
          </a:p>
        </p:txBody>
      </p:sp>
      <p:sp>
        <p:nvSpPr>
          <p:cNvPr id="9229" name="Oval 24"/>
          <p:cNvSpPr>
            <a:spLocks noChangeArrowheads="1"/>
          </p:cNvSpPr>
          <p:nvPr/>
        </p:nvSpPr>
        <p:spPr bwMode="auto">
          <a:xfrm>
            <a:off x="4824308" y="1032365"/>
            <a:ext cx="91452" cy="9143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9230" name="Oval 25"/>
          <p:cNvSpPr>
            <a:spLocks noChangeArrowheads="1"/>
          </p:cNvSpPr>
          <p:nvPr/>
        </p:nvSpPr>
        <p:spPr bwMode="auto">
          <a:xfrm>
            <a:off x="4835774" y="5557491"/>
            <a:ext cx="91452" cy="9143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9233" name="TextBox 2"/>
          <p:cNvSpPr txBox="1">
            <a:spLocks noChangeArrowheads="1"/>
          </p:cNvSpPr>
          <p:nvPr/>
        </p:nvSpPr>
        <p:spPr bwMode="auto">
          <a:xfrm>
            <a:off x="7190203" y="4750752"/>
            <a:ext cx="312950"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000" b="1">
                <a:latin typeface="Calibri" pitchFamily="34" charset="0"/>
                <a:cs typeface="Calibri" pitchFamily="34" charset="0"/>
              </a:rPr>
              <a:t>=</a:t>
            </a:r>
          </a:p>
        </p:txBody>
      </p:sp>
      <p:sp>
        <p:nvSpPr>
          <p:cNvPr id="9234" name="TextBox 29"/>
          <p:cNvSpPr txBox="1">
            <a:spLocks noChangeArrowheads="1"/>
          </p:cNvSpPr>
          <p:nvPr/>
        </p:nvSpPr>
        <p:spPr bwMode="auto">
          <a:xfrm>
            <a:off x="8534338" y="6275172"/>
            <a:ext cx="264852"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Calibri" pitchFamily="34" charset="0"/>
                <a:cs typeface="Calibri" pitchFamily="34" charset="0"/>
              </a:rPr>
              <a:t>t</a:t>
            </a:r>
            <a:endParaRPr lang="en-US" altLang="en-US" sz="1800" b="1" baseline="-25000">
              <a:latin typeface="Calibri" pitchFamily="34" charset="0"/>
              <a:cs typeface="Calibri" pitchFamily="34" charset="0"/>
            </a:endParaRPr>
          </a:p>
        </p:txBody>
      </p:sp>
      <p:sp>
        <p:nvSpPr>
          <p:cNvPr id="9235" name="Oval 30"/>
          <p:cNvSpPr>
            <a:spLocks noChangeArrowheads="1"/>
          </p:cNvSpPr>
          <p:nvPr/>
        </p:nvSpPr>
        <p:spPr bwMode="auto">
          <a:xfrm>
            <a:off x="4951571" y="4038600"/>
            <a:ext cx="1449230" cy="885847"/>
          </a:xfrm>
          <a:prstGeom prst="ellipse">
            <a:avLst/>
          </a:prstGeom>
          <a:solidFill>
            <a:srgbClr val="EDE5A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pic>
        <p:nvPicPr>
          <p:cNvPr id="9" name="Picture 8"/>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14204" r="25594" b="81547"/>
          <a:stretch/>
        </p:blipFill>
        <p:spPr>
          <a:xfrm>
            <a:off x="609600" y="517770"/>
            <a:ext cx="3565140" cy="816222"/>
          </a:xfrm>
          <a:prstGeom prst="rect">
            <a:avLst/>
          </a:prstGeom>
        </p:spPr>
      </p:pic>
      <p:sp>
        <p:nvSpPr>
          <p:cNvPr id="5123" name="Rectangle 3"/>
          <p:cNvSpPr>
            <a:spLocks noChangeArrowheads="1"/>
          </p:cNvSpPr>
          <p:nvPr/>
        </p:nvSpPr>
        <p:spPr bwMode="auto">
          <a:xfrm>
            <a:off x="76200" y="1600200"/>
            <a:ext cx="468296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500" dirty="0">
                <a:latin typeface="Calibri" pitchFamily="34" charset="0"/>
                <a:ea typeface="Cambria" pitchFamily="18" charset="0"/>
                <a:cs typeface="Calibri" pitchFamily="34" charset="0"/>
                <a:sym typeface="Wingdings" pitchFamily="2" charset="2"/>
              </a:rPr>
              <a:t>Given that the </a:t>
            </a:r>
            <a:r>
              <a:rPr lang="en-US" sz="1500" dirty="0">
                <a:solidFill>
                  <a:srgbClr val="FF0000"/>
                </a:solidFill>
                <a:latin typeface="Calibri" pitchFamily="34" charset="0"/>
                <a:ea typeface="Cambria" pitchFamily="18" charset="0"/>
                <a:cs typeface="Calibri" pitchFamily="34" charset="0"/>
                <a:sym typeface="Wingdings" pitchFamily="2" charset="2"/>
              </a:rPr>
              <a:t>total enzyme (E</a:t>
            </a:r>
            <a:r>
              <a:rPr lang="en-US" sz="1500" baseline="-25000" dirty="0">
                <a:solidFill>
                  <a:srgbClr val="FF0000"/>
                </a:solidFill>
                <a:latin typeface="Calibri" pitchFamily="34" charset="0"/>
                <a:ea typeface="Cambria" pitchFamily="18" charset="0"/>
                <a:cs typeface="Calibri" pitchFamily="34" charset="0"/>
                <a:sym typeface="Wingdings" pitchFamily="2" charset="2"/>
              </a:rPr>
              <a:t>0</a:t>
            </a:r>
            <a:r>
              <a:rPr lang="en-US" sz="1500" dirty="0">
                <a:solidFill>
                  <a:srgbClr val="FF0000"/>
                </a:solidFill>
                <a:latin typeface="Calibri" pitchFamily="34" charset="0"/>
                <a:ea typeface="Cambria" pitchFamily="18" charset="0"/>
                <a:cs typeface="Calibri" pitchFamily="34" charset="0"/>
                <a:sym typeface="Wingdings" pitchFamily="2" charset="2"/>
              </a:rPr>
              <a:t>) </a:t>
            </a:r>
            <a:r>
              <a:rPr lang="en-US" sz="1500" dirty="0">
                <a:latin typeface="Calibri" pitchFamily="34" charset="0"/>
                <a:ea typeface="Cambria" pitchFamily="18" charset="0"/>
                <a:cs typeface="Calibri" pitchFamily="34" charset="0"/>
                <a:sym typeface="Wingdings" pitchFamily="2" charset="2"/>
              </a:rPr>
              <a:t>only exists in two states—either as </a:t>
            </a:r>
            <a:r>
              <a:rPr lang="en-US" sz="1500" dirty="0">
                <a:solidFill>
                  <a:srgbClr val="FF0000"/>
                </a:solidFill>
                <a:latin typeface="Calibri" pitchFamily="34" charset="0"/>
                <a:ea typeface="Cambria" pitchFamily="18" charset="0"/>
                <a:cs typeface="Calibri" pitchFamily="34" charset="0"/>
                <a:sym typeface="Wingdings" pitchFamily="2" charset="2"/>
              </a:rPr>
              <a:t>free enzyme (E) </a:t>
            </a:r>
            <a:r>
              <a:rPr lang="en-US" sz="1500" dirty="0">
                <a:latin typeface="Calibri" pitchFamily="34" charset="0"/>
                <a:ea typeface="Cambria" pitchFamily="18" charset="0"/>
                <a:cs typeface="Calibri" pitchFamily="34" charset="0"/>
                <a:sym typeface="Wingdings" pitchFamily="2" charset="2"/>
              </a:rPr>
              <a:t>or that </a:t>
            </a:r>
            <a:r>
              <a:rPr lang="en-US" sz="1500" dirty="0">
                <a:solidFill>
                  <a:srgbClr val="FF0000"/>
                </a:solidFill>
                <a:latin typeface="Calibri" pitchFamily="34" charset="0"/>
                <a:ea typeface="Cambria" pitchFamily="18" charset="0"/>
                <a:cs typeface="Calibri" pitchFamily="34" charset="0"/>
                <a:sym typeface="Wingdings" pitchFamily="2" charset="2"/>
              </a:rPr>
              <a:t>bound to the substrate (ES</a:t>
            </a:r>
            <a:r>
              <a:rPr lang="en-US" sz="1500" dirty="0" smtClean="0">
                <a:solidFill>
                  <a:srgbClr val="FF0000"/>
                </a:solidFill>
                <a:latin typeface="Calibri" pitchFamily="34" charset="0"/>
                <a:ea typeface="Cambria" pitchFamily="18" charset="0"/>
                <a:cs typeface="Calibri" pitchFamily="34" charset="0"/>
                <a:sym typeface="Wingdings" pitchFamily="2" charset="2"/>
              </a:rPr>
              <a:t>)</a:t>
            </a:r>
            <a:r>
              <a:rPr lang="en-US" sz="1500" dirty="0" smtClean="0">
                <a:latin typeface="Calibri" pitchFamily="34" charset="0"/>
                <a:ea typeface="Cambria" pitchFamily="18" charset="0"/>
                <a:cs typeface="Calibri" pitchFamily="34" charset="0"/>
                <a:sym typeface="Wingdings" pitchFamily="2" charset="2"/>
              </a:rPr>
              <a:t>—</a:t>
            </a:r>
            <a:r>
              <a:rPr lang="en-US" sz="1500" dirty="0">
                <a:latin typeface="Calibri" pitchFamily="34" charset="0"/>
                <a:ea typeface="Cambria" pitchFamily="18" charset="0"/>
                <a:cs typeface="Calibri" pitchFamily="34" charset="0"/>
                <a:sym typeface="Wingdings" pitchFamily="2" charset="2"/>
              </a:rPr>
              <a:t>we have the following relationship at time t in the reaction:</a:t>
            </a:r>
          </a:p>
          <a:p>
            <a:pPr eaLnBrk="0" hangingPunct="0">
              <a:spcAft>
                <a:spcPts val="0"/>
              </a:spcAft>
              <a:defRPr/>
            </a:pPr>
            <a:r>
              <a:rPr lang="en-US" sz="1500" dirty="0">
                <a:latin typeface="Calibri" pitchFamily="34" charset="0"/>
                <a:ea typeface="Cambria" pitchFamily="18" charset="0"/>
                <a:cs typeface="Calibri" pitchFamily="34" charset="0"/>
                <a:sym typeface="Wingdings" pitchFamily="2" charset="2"/>
              </a:rPr>
              <a:t>      </a:t>
            </a:r>
            <a:r>
              <a:rPr lang="en-US" sz="1500" dirty="0">
                <a:solidFill>
                  <a:srgbClr val="00B050"/>
                </a:solidFill>
                <a:latin typeface="Calibri" pitchFamily="34" charset="0"/>
                <a:ea typeface="Cambria" pitchFamily="18" charset="0"/>
                <a:cs typeface="Calibri" pitchFamily="34" charset="0"/>
                <a:sym typeface="Wingdings" pitchFamily="2" charset="2"/>
              </a:rPr>
              <a:t>[E]</a:t>
            </a:r>
            <a:r>
              <a:rPr lang="en-US" sz="1500" baseline="-25000" dirty="0">
                <a:solidFill>
                  <a:srgbClr val="00B050"/>
                </a:solidFill>
                <a:latin typeface="Calibri" pitchFamily="34" charset="0"/>
                <a:ea typeface="Cambria" pitchFamily="18" charset="0"/>
                <a:cs typeface="Calibri" pitchFamily="34" charset="0"/>
                <a:sym typeface="Wingdings" pitchFamily="2" charset="2"/>
              </a:rPr>
              <a:t>0</a:t>
            </a:r>
            <a:r>
              <a:rPr lang="en-US" sz="1500" dirty="0">
                <a:solidFill>
                  <a:srgbClr val="00B050"/>
                </a:solidFill>
                <a:latin typeface="Calibri" pitchFamily="34" charset="0"/>
                <a:ea typeface="Cambria" pitchFamily="18" charset="0"/>
                <a:cs typeface="Calibri" pitchFamily="34" charset="0"/>
                <a:sym typeface="Wingdings" pitchFamily="2" charset="2"/>
              </a:rPr>
              <a:t> = [E] + [ES]			[4.1]</a:t>
            </a:r>
          </a:p>
          <a:p>
            <a:pPr eaLnBrk="0" hangingPunct="0">
              <a:spcAft>
                <a:spcPts val="0"/>
              </a:spcAft>
              <a:defRPr/>
            </a:pPr>
            <a:endParaRPr lang="en-US" sz="15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500" dirty="0">
                <a:latin typeface="Calibri" pitchFamily="34" charset="0"/>
                <a:ea typeface="Cambria" pitchFamily="18" charset="0"/>
                <a:cs typeface="Calibri" pitchFamily="34" charset="0"/>
                <a:sym typeface="Wingdings" pitchFamily="2" charset="2"/>
              </a:rPr>
              <a:t>Next, assuming that </a:t>
            </a:r>
            <a:r>
              <a:rPr lang="en-US" sz="1500" dirty="0">
                <a:solidFill>
                  <a:srgbClr val="FF0000"/>
                </a:solidFill>
                <a:latin typeface="Calibri" pitchFamily="34" charset="0"/>
                <a:ea typeface="Cambria" pitchFamily="18" charset="0"/>
                <a:cs typeface="Calibri" pitchFamily="34" charset="0"/>
                <a:sym typeface="Wingdings" pitchFamily="2" charset="2"/>
              </a:rPr>
              <a:t>k</a:t>
            </a:r>
            <a:r>
              <a:rPr lang="en-US" sz="1500" baseline="-25000" dirty="0">
                <a:solidFill>
                  <a:srgbClr val="FF0000"/>
                </a:solidFill>
                <a:latin typeface="Calibri" pitchFamily="34" charset="0"/>
                <a:ea typeface="Cambria" pitchFamily="18" charset="0"/>
                <a:cs typeface="Calibri" pitchFamily="34" charset="0"/>
                <a:sym typeface="Wingdings" pitchFamily="2" charset="2"/>
              </a:rPr>
              <a:t>+2</a:t>
            </a:r>
            <a:r>
              <a:rPr lang="en-US" sz="1500" dirty="0">
                <a:solidFill>
                  <a:srgbClr val="FF0000"/>
                </a:solidFill>
                <a:latin typeface="Calibri" pitchFamily="34" charset="0"/>
                <a:ea typeface="Cambria" pitchFamily="18" charset="0"/>
                <a:cs typeface="Calibri" pitchFamily="34" charset="0"/>
                <a:sym typeface="Wingdings" pitchFamily="2" charset="2"/>
              </a:rPr>
              <a:t> &gt;&gt; k</a:t>
            </a:r>
            <a:r>
              <a:rPr lang="en-US" sz="1500" baseline="-25000" dirty="0">
                <a:solidFill>
                  <a:srgbClr val="FF0000"/>
                </a:solidFill>
                <a:latin typeface="Calibri" pitchFamily="34" charset="0"/>
                <a:ea typeface="Cambria" pitchFamily="18" charset="0"/>
                <a:cs typeface="Calibri" pitchFamily="34" charset="0"/>
                <a:sym typeface="Wingdings" pitchFamily="2" charset="2"/>
              </a:rPr>
              <a:t>-2</a:t>
            </a:r>
            <a:r>
              <a:rPr lang="en-US" sz="1500" dirty="0">
                <a:solidFill>
                  <a:srgbClr val="FF0000"/>
                </a:solidFill>
                <a:latin typeface="Calibri" pitchFamily="34" charset="0"/>
                <a:ea typeface="Cambria" pitchFamily="18" charset="0"/>
                <a:cs typeface="Calibri" pitchFamily="34" charset="0"/>
                <a:sym typeface="Wingdings" pitchFamily="2" charset="2"/>
              </a:rPr>
              <a:t> </a:t>
            </a:r>
            <a:r>
              <a:rPr lang="en-US" sz="1500" dirty="0">
                <a:latin typeface="Calibri" pitchFamily="34" charset="0"/>
                <a:ea typeface="Cambria" pitchFamily="18" charset="0"/>
                <a:cs typeface="Calibri" pitchFamily="34" charset="0"/>
                <a:sym typeface="Wingdings" pitchFamily="2" charset="2"/>
              </a:rPr>
              <a:t>(k</a:t>
            </a:r>
            <a:r>
              <a:rPr lang="en-US" sz="1500" baseline="-25000" dirty="0">
                <a:latin typeface="Calibri" pitchFamily="34" charset="0"/>
                <a:ea typeface="Cambria" pitchFamily="18" charset="0"/>
                <a:cs typeface="Calibri" pitchFamily="34" charset="0"/>
                <a:sym typeface="Wingdings" pitchFamily="2" charset="2"/>
              </a:rPr>
              <a:t>-2</a:t>
            </a:r>
            <a:r>
              <a:rPr lang="en-US" sz="1500" dirty="0">
                <a:latin typeface="Calibri" pitchFamily="34" charset="0"/>
                <a:ea typeface="Cambria" pitchFamily="18" charset="0"/>
                <a:cs typeface="Calibri" pitchFamily="34" charset="0"/>
                <a:sym typeface="Wingdings" pitchFamily="2" charset="2"/>
              </a:rPr>
              <a:t> is negligible!), the rate of formation of ES at time t is given by:</a:t>
            </a:r>
          </a:p>
          <a:p>
            <a:pPr eaLnBrk="0" hangingPunct="0">
              <a:spcAft>
                <a:spcPts val="0"/>
              </a:spcAft>
              <a:defRPr/>
            </a:pPr>
            <a:r>
              <a:rPr lang="en-US" sz="1500" dirty="0">
                <a:solidFill>
                  <a:srgbClr val="00B050"/>
                </a:solidFill>
                <a:latin typeface="Calibri" pitchFamily="34" charset="0"/>
                <a:ea typeface="Cambria" pitchFamily="18" charset="0"/>
                <a:cs typeface="Calibri" pitchFamily="34" charset="0"/>
                <a:sym typeface="Wingdings" pitchFamily="2" charset="2"/>
              </a:rPr>
              <a:t>      d[ES]/</a:t>
            </a:r>
            <a:r>
              <a:rPr lang="en-US" sz="1500" dirty="0" err="1">
                <a:solidFill>
                  <a:srgbClr val="00B050"/>
                </a:solidFill>
                <a:latin typeface="Calibri" pitchFamily="34" charset="0"/>
                <a:ea typeface="Cambria" pitchFamily="18" charset="0"/>
                <a:cs typeface="Calibri" pitchFamily="34" charset="0"/>
                <a:sym typeface="Wingdings" pitchFamily="2" charset="2"/>
              </a:rPr>
              <a:t>dt</a:t>
            </a:r>
            <a:r>
              <a:rPr lang="en-US" sz="1500" dirty="0">
                <a:solidFill>
                  <a:srgbClr val="00B050"/>
                </a:solidFill>
                <a:latin typeface="Calibri" pitchFamily="34" charset="0"/>
                <a:ea typeface="Cambria" pitchFamily="18" charset="0"/>
                <a:cs typeface="Calibri" pitchFamily="34" charset="0"/>
                <a:sym typeface="Wingdings" pitchFamily="2" charset="2"/>
              </a:rPr>
              <a:t> = k</a:t>
            </a:r>
            <a:r>
              <a:rPr lang="en-US" sz="1500" baseline="-25000" dirty="0">
                <a:solidFill>
                  <a:srgbClr val="00B050"/>
                </a:solidFill>
                <a:latin typeface="Calibri" pitchFamily="34" charset="0"/>
                <a:ea typeface="Cambria" pitchFamily="18" charset="0"/>
                <a:cs typeface="Calibri" pitchFamily="34" charset="0"/>
                <a:sym typeface="Wingdings" pitchFamily="2" charset="2"/>
              </a:rPr>
              <a:t>+1</a:t>
            </a:r>
            <a:r>
              <a:rPr lang="en-US" sz="1500" dirty="0">
                <a:solidFill>
                  <a:srgbClr val="00B050"/>
                </a:solidFill>
                <a:latin typeface="Calibri" pitchFamily="34" charset="0"/>
                <a:ea typeface="Cambria" pitchFamily="18" charset="0"/>
                <a:cs typeface="Calibri" pitchFamily="34" charset="0"/>
                <a:sym typeface="Wingdings" pitchFamily="2" charset="2"/>
              </a:rPr>
              <a:t>[E][S] – k</a:t>
            </a:r>
            <a:r>
              <a:rPr lang="en-US" sz="1500" baseline="-25000" dirty="0">
                <a:solidFill>
                  <a:srgbClr val="00B050"/>
                </a:solidFill>
                <a:latin typeface="Calibri" pitchFamily="34" charset="0"/>
                <a:ea typeface="Cambria" pitchFamily="18" charset="0"/>
                <a:cs typeface="Calibri" pitchFamily="34" charset="0"/>
                <a:sym typeface="Wingdings" pitchFamily="2" charset="2"/>
              </a:rPr>
              <a:t>-1</a:t>
            </a:r>
            <a:r>
              <a:rPr lang="en-US" sz="1500" dirty="0">
                <a:solidFill>
                  <a:srgbClr val="00B050"/>
                </a:solidFill>
                <a:latin typeface="Calibri" pitchFamily="34" charset="0"/>
                <a:ea typeface="Cambria" pitchFamily="18" charset="0"/>
                <a:cs typeface="Calibri" pitchFamily="34" charset="0"/>
                <a:sym typeface="Wingdings" pitchFamily="2" charset="2"/>
              </a:rPr>
              <a:t>[ES] – k</a:t>
            </a:r>
            <a:r>
              <a:rPr lang="en-US" sz="1500" baseline="-25000" dirty="0">
                <a:solidFill>
                  <a:srgbClr val="00B050"/>
                </a:solidFill>
                <a:latin typeface="Calibri" pitchFamily="34" charset="0"/>
                <a:ea typeface="Cambria" pitchFamily="18" charset="0"/>
                <a:cs typeface="Calibri" pitchFamily="34" charset="0"/>
                <a:sym typeface="Wingdings" pitchFamily="2" charset="2"/>
              </a:rPr>
              <a:t>+2</a:t>
            </a:r>
            <a:r>
              <a:rPr lang="en-US" sz="1500" dirty="0">
                <a:solidFill>
                  <a:srgbClr val="00B050"/>
                </a:solidFill>
                <a:latin typeface="Calibri" pitchFamily="34" charset="0"/>
                <a:ea typeface="Cambria" pitchFamily="18" charset="0"/>
                <a:cs typeface="Calibri" pitchFamily="34" charset="0"/>
                <a:sym typeface="Wingdings" pitchFamily="2" charset="2"/>
              </a:rPr>
              <a:t>[ES]	[4.2]   </a:t>
            </a:r>
            <a:r>
              <a:rPr lang="en-US" sz="1500" dirty="0">
                <a:latin typeface="Calibri" pitchFamily="34" charset="0"/>
                <a:ea typeface="Cambria" pitchFamily="18" charset="0"/>
                <a:cs typeface="Calibri" pitchFamily="34" charset="0"/>
                <a:sym typeface="Wingdings" pitchFamily="2" charset="2"/>
              </a:rPr>
              <a:t>	</a:t>
            </a:r>
          </a:p>
          <a:p>
            <a:pPr marL="169863" indent="-169863" eaLnBrk="0" hangingPunct="0">
              <a:spcAft>
                <a:spcPts val="0"/>
              </a:spcAft>
              <a:buFontTx/>
              <a:buChar char="-"/>
              <a:defRPr/>
            </a:pPr>
            <a:r>
              <a:rPr lang="en-US" sz="1500" dirty="0">
                <a:latin typeface="Calibri" pitchFamily="34" charset="0"/>
                <a:ea typeface="Cambria" pitchFamily="18" charset="0"/>
                <a:cs typeface="Calibri" pitchFamily="34" charset="0"/>
                <a:sym typeface="Wingdings" pitchFamily="2" charset="2"/>
              </a:rPr>
              <a:t>Given </a:t>
            </a:r>
            <a:r>
              <a:rPr lang="en-US" sz="1500" dirty="0" smtClean="0">
                <a:latin typeface="Calibri" pitchFamily="34" charset="0"/>
                <a:ea typeface="Cambria" pitchFamily="18" charset="0"/>
                <a:cs typeface="Calibri" pitchFamily="34" charset="0"/>
                <a:sym typeface="Wingdings" pitchFamily="2" charset="2"/>
              </a:rPr>
              <a:t>that [S] is not limiting or simply put </a:t>
            </a:r>
            <a:r>
              <a:rPr lang="en-US" sz="1500" dirty="0">
                <a:solidFill>
                  <a:srgbClr val="FF0000"/>
                </a:solidFill>
                <a:latin typeface="Calibri" pitchFamily="34" charset="0"/>
                <a:ea typeface="Cambria" pitchFamily="18" charset="0"/>
                <a:cs typeface="Calibri" pitchFamily="34" charset="0"/>
                <a:sym typeface="Wingdings" pitchFamily="2" charset="2"/>
              </a:rPr>
              <a:t>[S] &gt;&gt; [E]</a:t>
            </a:r>
            <a:r>
              <a:rPr lang="en-US" sz="1500" dirty="0">
                <a:latin typeface="Calibri" pitchFamily="34" charset="0"/>
                <a:ea typeface="Cambria" pitchFamily="18" charset="0"/>
                <a:cs typeface="Calibri" pitchFamily="34" charset="0"/>
                <a:sym typeface="Wingdings" pitchFamily="2" charset="2"/>
              </a:rPr>
              <a:t>, [ES] remains more or less constant over the </a:t>
            </a:r>
            <a:r>
              <a:rPr lang="en-US" sz="1500" dirty="0">
                <a:solidFill>
                  <a:srgbClr val="FF0000"/>
                </a:solidFill>
                <a:latin typeface="Calibri" pitchFamily="34" charset="0"/>
                <a:ea typeface="Cambria" pitchFamily="18" charset="0"/>
                <a:cs typeface="Calibri" pitchFamily="34" charset="0"/>
                <a:sym typeface="Wingdings" pitchFamily="2" charset="2"/>
              </a:rPr>
              <a:t>steady-state phase </a:t>
            </a:r>
            <a:r>
              <a:rPr lang="en-US" sz="1500" dirty="0">
                <a:latin typeface="Calibri" pitchFamily="34" charset="0"/>
                <a:ea typeface="Cambria" pitchFamily="18" charset="0"/>
                <a:cs typeface="Calibri" pitchFamily="34" charset="0"/>
                <a:sym typeface="Wingdings" pitchFamily="2" charset="2"/>
              </a:rPr>
              <a:t>of the reaction (excluding the initial and final stages)—this is called the “</a:t>
            </a:r>
            <a:r>
              <a:rPr lang="en-US" sz="1500" dirty="0">
                <a:solidFill>
                  <a:srgbClr val="FF0000"/>
                </a:solidFill>
                <a:latin typeface="Calibri" pitchFamily="34" charset="0"/>
                <a:ea typeface="Cambria" pitchFamily="18" charset="0"/>
                <a:cs typeface="Calibri" pitchFamily="34" charset="0"/>
                <a:sym typeface="Wingdings" pitchFamily="2" charset="2"/>
              </a:rPr>
              <a:t>steady-state assumption</a:t>
            </a:r>
            <a:r>
              <a:rPr lang="en-US" sz="1500" dirty="0" smtClean="0">
                <a:latin typeface="Calibri" pitchFamily="34" charset="0"/>
                <a:ea typeface="Cambria" pitchFamily="18" charset="0"/>
                <a:cs typeface="Calibri" pitchFamily="34" charset="0"/>
                <a:sym typeface="Wingdings" pitchFamily="2" charset="2"/>
              </a:rPr>
              <a:t>”— </a:t>
            </a:r>
            <a:r>
              <a:rPr lang="en-US" sz="1500" dirty="0" err="1" smtClean="0">
                <a:latin typeface="Calibri" pitchFamily="34" charset="0"/>
                <a:ea typeface="Cambria" pitchFamily="18" charset="0"/>
                <a:cs typeface="Calibri" pitchFamily="34" charset="0"/>
                <a:sym typeface="Wingdings" pitchFamily="2" charset="2"/>
              </a:rPr>
              <a:t>ie</a:t>
            </a:r>
            <a:r>
              <a:rPr lang="en-US" sz="1500" dirty="0" smtClean="0">
                <a:latin typeface="Calibri" pitchFamily="34" charset="0"/>
                <a:ea typeface="Cambria" pitchFamily="18" charset="0"/>
                <a:cs typeface="Calibri" pitchFamily="34" charset="0"/>
                <a:sym typeface="Wingdings" pitchFamily="2" charset="2"/>
              </a:rPr>
              <a:t> the rate </a:t>
            </a:r>
            <a:r>
              <a:rPr lang="en-US" sz="1500" dirty="0">
                <a:latin typeface="Calibri" pitchFamily="34" charset="0"/>
                <a:ea typeface="Cambria" pitchFamily="18" charset="0"/>
                <a:cs typeface="Calibri" pitchFamily="34" charset="0"/>
                <a:sym typeface="Wingdings" pitchFamily="2" charset="2"/>
              </a:rPr>
              <a:t>of formation of [ES] equals its </a:t>
            </a:r>
            <a:r>
              <a:rPr lang="en-US" sz="1500" dirty="0" smtClean="0">
                <a:latin typeface="Calibri" pitchFamily="34" charset="0"/>
                <a:ea typeface="Cambria" pitchFamily="18" charset="0"/>
                <a:cs typeface="Calibri" pitchFamily="34" charset="0"/>
                <a:sym typeface="Wingdings" pitchFamily="2" charset="2"/>
              </a:rPr>
              <a:t>decay!</a:t>
            </a:r>
          </a:p>
          <a:p>
            <a:pPr eaLnBrk="0" hangingPunct="0">
              <a:spcAft>
                <a:spcPts val="0"/>
              </a:spcAft>
              <a:defRPr/>
            </a:pPr>
            <a:r>
              <a:rPr lang="en-US" sz="1500" dirty="0" smtClean="0">
                <a:solidFill>
                  <a:srgbClr val="00B050"/>
                </a:solidFill>
                <a:latin typeface="Calibri" pitchFamily="34" charset="0"/>
                <a:ea typeface="Cambria" pitchFamily="18" charset="0"/>
                <a:cs typeface="Calibri" pitchFamily="34" charset="0"/>
                <a:sym typeface="Wingdings" pitchFamily="2" charset="2"/>
              </a:rPr>
              <a:t>	</a:t>
            </a:r>
            <a:endParaRPr lang="en-US" sz="15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500" dirty="0">
                <a:latin typeface="Calibri" pitchFamily="34" charset="0"/>
                <a:ea typeface="Cambria" pitchFamily="18" charset="0"/>
                <a:cs typeface="Calibri" pitchFamily="34" charset="0"/>
                <a:sym typeface="Wingdings" pitchFamily="2" charset="2"/>
              </a:rPr>
              <a:t>In calculus terms, we can express the steady-state assumption </a:t>
            </a:r>
            <a:r>
              <a:rPr lang="en-US" sz="1500" dirty="0" smtClean="0">
                <a:latin typeface="Calibri" pitchFamily="34" charset="0"/>
                <a:ea typeface="Cambria" pitchFamily="18" charset="0"/>
                <a:cs typeface="Calibri" pitchFamily="34" charset="0"/>
                <a:sym typeface="Wingdings" pitchFamily="2" charset="2"/>
              </a:rPr>
              <a:t>as:      </a:t>
            </a:r>
            <a:endParaRPr lang="en-US" sz="1500" dirty="0">
              <a:latin typeface="Calibri" pitchFamily="34" charset="0"/>
              <a:ea typeface="Cambria" pitchFamily="18" charset="0"/>
              <a:cs typeface="Calibri" pitchFamily="34" charset="0"/>
              <a:sym typeface="Wingdings" pitchFamily="2" charset="2"/>
            </a:endParaRPr>
          </a:p>
          <a:p>
            <a:pPr eaLnBrk="0" hangingPunct="0">
              <a:spcAft>
                <a:spcPts val="0"/>
              </a:spcAft>
              <a:defRPr/>
            </a:pPr>
            <a:r>
              <a:rPr lang="en-US" sz="1500" dirty="0">
                <a:latin typeface="Calibri" pitchFamily="34" charset="0"/>
                <a:ea typeface="Cambria" pitchFamily="18" charset="0"/>
                <a:cs typeface="Calibri" pitchFamily="34" charset="0"/>
                <a:sym typeface="Wingdings" pitchFamily="2" charset="2"/>
              </a:rPr>
              <a:t>      </a:t>
            </a:r>
            <a:r>
              <a:rPr lang="en-US" sz="1500" dirty="0">
                <a:solidFill>
                  <a:srgbClr val="00B050"/>
                </a:solidFill>
                <a:latin typeface="Calibri" pitchFamily="34" charset="0"/>
                <a:ea typeface="Cambria" pitchFamily="18" charset="0"/>
                <a:cs typeface="Calibri" pitchFamily="34" charset="0"/>
                <a:sym typeface="Wingdings" pitchFamily="2" charset="2"/>
              </a:rPr>
              <a:t>d[ES]/</a:t>
            </a:r>
            <a:r>
              <a:rPr lang="en-US" sz="1500" dirty="0" err="1">
                <a:solidFill>
                  <a:srgbClr val="00B050"/>
                </a:solidFill>
                <a:latin typeface="Calibri" pitchFamily="34" charset="0"/>
                <a:ea typeface="Cambria" pitchFamily="18" charset="0"/>
                <a:cs typeface="Calibri" pitchFamily="34" charset="0"/>
                <a:sym typeface="Wingdings" pitchFamily="2" charset="2"/>
              </a:rPr>
              <a:t>dt</a:t>
            </a:r>
            <a:r>
              <a:rPr lang="en-US" sz="1500" dirty="0">
                <a:solidFill>
                  <a:srgbClr val="00B050"/>
                </a:solidFill>
                <a:latin typeface="Calibri" pitchFamily="34" charset="0"/>
                <a:ea typeface="Cambria" pitchFamily="18" charset="0"/>
                <a:cs typeface="Calibri" pitchFamily="34" charset="0"/>
                <a:sym typeface="Wingdings" pitchFamily="2" charset="2"/>
              </a:rPr>
              <a:t> = 0			[4.3]</a:t>
            </a:r>
          </a:p>
          <a:p>
            <a:pPr eaLnBrk="0" hangingPunct="0">
              <a:spcAft>
                <a:spcPts val="0"/>
              </a:spcAft>
              <a:defRPr/>
            </a:pPr>
            <a:endParaRPr lang="en-US" sz="15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500" dirty="0">
                <a:solidFill>
                  <a:schemeClr val="tx2"/>
                </a:solidFill>
                <a:latin typeface="Calibri" pitchFamily="34" charset="0"/>
                <a:ea typeface="Cambria" pitchFamily="18" charset="0"/>
                <a:cs typeface="Calibri" pitchFamily="34" charset="0"/>
                <a:sym typeface="Wingdings" pitchFamily="2" charset="2"/>
              </a:rPr>
              <a:t>Such </a:t>
            </a:r>
            <a:r>
              <a:rPr lang="en-US" sz="1500" dirty="0">
                <a:solidFill>
                  <a:srgbClr val="00B050"/>
                </a:solidFill>
                <a:latin typeface="Calibri" pitchFamily="34" charset="0"/>
                <a:ea typeface="Cambria" pitchFamily="18" charset="0"/>
                <a:cs typeface="Calibri" pitchFamily="34" charset="0"/>
                <a:sym typeface="Wingdings" pitchFamily="2" charset="2"/>
              </a:rPr>
              <a:t>steady-state assumption </a:t>
            </a:r>
            <a:r>
              <a:rPr lang="en-US" sz="1500" dirty="0">
                <a:solidFill>
                  <a:schemeClr val="tx2"/>
                </a:solidFill>
                <a:latin typeface="Calibri" pitchFamily="34" charset="0"/>
                <a:ea typeface="Cambria" pitchFamily="18" charset="0"/>
                <a:cs typeface="Calibri" pitchFamily="34" charset="0"/>
                <a:sym typeface="Wingdings" pitchFamily="2" charset="2"/>
              </a:rPr>
              <a:t>is a hallmark of </a:t>
            </a:r>
            <a:r>
              <a:rPr lang="en-US" sz="1500" dirty="0" err="1">
                <a:solidFill>
                  <a:srgbClr val="FF0000"/>
                </a:solidFill>
                <a:latin typeface="Calibri" pitchFamily="34" charset="0"/>
                <a:ea typeface="Cambria" pitchFamily="18" charset="0"/>
                <a:cs typeface="Calibri" pitchFamily="34" charset="0"/>
                <a:sym typeface="Wingdings" pitchFamily="2" charset="2"/>
              </a:rPr>
              <a:t>Michaelis-Menten</a:t>
            </a:r>
            <a:r>
              <a:rPr lang="en-US" sz="1500" dirty="0">
                <a:solidFill>
                  <a:srgbClr val="FF0000"/>
                </a:solidFill>
                <a:latin typeface="Calibri" pitchFamily="34" charset="0"/>
                <a:ea typeface="Cambria" pitchFamily="18" charset="0"/>
                <a:cs typeface="Calibri" pitchFamily="34" charset="0"/>
                <a:sym typeface="Wingdings" pitchFamily="2" charset="2"/>
              </a:rPr>
              <a:t> kinetics</a:t>
            </a:r>
            <a:r>
              <a:rPr lang="en-US" sz="1500" dirty="0">
                <a:solidFill>
                  <a:schemeClr val="tx2"/>
                </a:solidFill>
                <a:latin typeface="Calibri" pitchFamily="34" charset="0"/>
                <a:ea typeface="Cambria" pitchFamily="18" charset="0"/>
                <a:cs typeface="Calibri" pitchFamily="34" charset="0"/>
                <a:sym typeface="Wingdings" pitchFamily="2" charset="2"/>
              </a:rPr>
              <a:t>!</a:t>
            </a:r>
          </a:p>
        </p:txBody>
      </p:sp>
      <p:sp>
        <p:nvSpPr>
          <p:cNvPr id="9232" name="TextBox 27"/>
          <p:cNvSpPr txBox="1">
            <a:spLocks noChangeArrowheads="1"/>
          </p:cNvSpPr>
          <p:nvPr/>
        </p:nvSpPr>
        <p:spPr bwMode="auto">
          <a:xfrm>
            <a:off x="4951571" y="3567908"/>
            <a:ext cx="1601297" cy="369315"/>
          </a:xfrm>
          <a:prstGeom prst="rect">
            <a:avLst/>
          </a:prstGeom>
          <a:solidFill>
            <a:srgbClr val="EDE5AC"/>
          </a:solidFill>
          <a:ln w="9525">
            <a:solidFill>
              <a:srgbClr val="000000"/>
            </a:solidFill>
            <a:miter lim="800000"/>
            <a:headEnd/>
            <a:tailEnd/>
          </a:ln>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dirty="0">
                <a:latin typeface="Calibri" pitchFamily="34" charset="0"/>
                <a:cs typeface="Calibri" pitchFamily="34" charset="0"/>
              </a:rPr>
              <a:t>[E]</a:t>
            </a:r>
            <a:r>
              <a:rPr lang="en-US" altLang="en-US" sz="1800" b="1" baseline="-25000" dirty="0">
                <a:latin typeface="Calibri" pitchFamily="34" charset="0"/>
                <a:cs typeface="Calibri" pitchFamily="34" charset="0"/>
              </a:rPr>
              <a:t>0</a:t>
            </a:r>
            <a:r>
              <a:rPr lang="en-US" altLang="en-US" sz="1800" b="1" dirty="0">
                <a:latin typeface="Calibri" pitchFamily="34" charset="0"/>
                <a:cs typeface="Calibri" pitchFamily="34" charset="0"/>
              </a:rPr>
              <a:t> = [E] + [ES]</a:t>
            </a:r>
            <a:endParaRPr lang="en-US" altLang="en-US" sz="1800" b="1" baseline="-25000" dirty="0">
              <a:latin typeface="Calibri" pitchFamily="34" charset="0"/>
              <a:cs typeface="Calibri" pitchFamily="34" charset="0"/>
            </a:endParaRPr>
          </a:p>
        </p:txBody>
      </p:sp>
      <p:sp>
        <p:nvSpPr>
          <p:cNvPr id="3" name="Oval 2"/>
          <p:cNvSpPr/>
          <p:nvPr/>
        </p:nvSpPr>
        <p:spPr bwMode="auto">
          <a:xfrm>
            <a:off x="6702714" y="4572001"/>
            <a:ext cx="852694" cy="712314"/>
          </a:xfrm>
          <a:prstGeom prst="ellipse">
            <a:avLst/>
          </a:prstGeom>
          <a:solidFill>
            <a:srgbClr val="00B050">
              <a:alpha val="2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9232"/>
                                        </p:tgtEl>
                                        <p:attrNameLst>
                                          <p:attrName>style.visibility</p:attrName>
                                        </p:attrNameLst>
                                      </p:cBhvr>
                                      <p:to>
                                        <p:strVal val="visible"/>
                                      </p:to>
                                    </p:set>
                                    <p:animEffect transition="in" filter="barn(inVertical)">
                                      <p:cBhvr>
                                        <p:cTn id="17" dur="500"/>
                                        <p:tgtEl>
                                          <p:spTgt spid="92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1000"/>
                                        <p:tgtEl>
                                          <p:spTgt spid="5123">
                                            <p:txEl>
                                              <p:pRg st="3" end="3"/>
                                            </p:txEl>
                                          </p:spTgt>
                                        </p:tgtEl>
                                      </p:cBhvr>
                                    </p:animEffect>
                                    <p:anim calcmode="lin" valueType="num">
                                      <p:cBhvr>
                                        <p:cTn id="2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1000"/>
                                        <p:tgtEl>
                                          <p:spTgt spid="5123">
                                            <p:txEl>
                                              <p:pRg st="4" end="4"/>
                                            </p:txEl>
                                          </p:spTgt>
                                        </p:tgtEl>
                                      </p:cBhvr>
                                    </p:animEffect>
                                    <p:anim calcmode="lin" valueType="num">
                                      <p:cBhvr>
                                        <p:cTn id="28"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123">
                                            <p:txEl>
                                              <p:pRg st="5" end="5"/>
                                            </p:txEl>
                                          </p:spTgt>
                                        </p:tgtEl>
                                        <p:attrNameLst>
                                          <p:attrName>style.visibility</p:attrName>
                                        </p:attrNameLst>
                                      </p:cBhvr>
                                      <p:to>
                                        <p:strVal val="visible"/>
                                      </p:to>
                                    </p:set>
                                    <p:animEffect transition="in" filter="fade">
                                      <p:cBhvr>
                                        <p:cTn id="34" dur="1000"/>
                                        <p:tgtEl>
                                          <p:spTgt spid="5123">
                                            <p:txEl>
                                              <p:pRg st="5" end="5"/>
                                            </p:txEl>
                                          </p:spTgt>
                                        </p:tgtEl>
                                      </p:cBhvr>
                                    </p:animEffect>
                                    <p:anim calcmode="lin" valueType="num">
                                      <p:cBhvr>
                                        <p:cTn id="35"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123">
                                            <p:txEl>
                                              <p:pRg st="6" end="6"/>
                                            </p:txEl>
                                          </p:spTgt>
                                        </p:tgtEl>
                                        <p:attrNameLst>
                                          <p:attrName>style.visibility</p:attrName>
                                        </p:attrNameLst>
                                      </p:cBhvr>
                                      <p:to>
                                        <p:strVal val="visible"/>
                                      </p:to>
                                    </p:set>
                                    <p:animEffect transition="in" filter="fade">
                                      <p:cBhvr>
                                        <p:cTn id="39" dur="1000"/>
                                        <p:tgtEl>
                                          <p:spTgt spid="5123">
                                            <p:txEl>
                                              <p:pRg st="6" end="6"/>
                                            </p:txEl>
                                          </p:spTgt>
                                        </p:tgtEl>
                                      </p:cBhvr>
                                    </p:animEffect>
                                    <p:anim calcmode="lin" valueType="num">
                                      <p:cBhvr>
                                        <p:cTn id="4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42" presetID="6" presetClass="entr" presetSubtype="16"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ircle(in)">
                                      <p:cBhvr>
                                        <p:cTn id="44" dur="20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Effect transition="in" filter="fade">
                                      <p:cBhvr>
                                        <p:cTn id="49" dur="1000"/>
                                        <p:tgtEl>
                                          <p:spTgt spid="5123">
                                            <p:txEl>
                                              <p:pRg st="7" end="7"/>
                                            </p:txEl>
                                          </p:spTgt>
                                        </p:tgtEl>
                                      </p:cBhvr>
                                    </p:animEffect>
                                    <p:anim calcmode="lin" valueType="num">
                                      <p:cBhvr>
                                        <p:cTn id="50"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123">
                                            <p:txEl>
                                              <p:pRg st="8" end="8"/>
                                            </p:txEl>
                                          </p:spTgt>
                                        </p:tgtEl>
                                        <p:attrNameLst>
                                          <p:attrName>style.visibility</p:attrName>
                                        </p:attrNameLst>
                                      </p:cBhvr>
                                      <p:to>
                                        <p:strVal val="visible"/>
                                      </p:to>
                                    </p:set>
                                    <p:animEffect transition="in" filter="fade">
                                      <p:cBhvr>
                                        <p:cTn id="54" dur="1000"/>
                                        <p:tgtEl>
                                          <p:spTgt spid="5123">
                                            <p:txEl>
                                              <p:pRg st="8" end="8"/>
                                            </p:txEl>
                                          </p:spTgt>
                                        </p:tgtEl>
                                      </p:cBhvr>
                                    </p:animEffect>
                                    <p:anim calcmode="lin" valueType="num">
                                      <p:cBhvr>
                                        <p:cTn id="55"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57" presetID="3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1000" fill="hold"/>
                                        <p:tgtEl>
                                          <p:spTgt spid="3"/>
                                        </p:tgtEl>
                                        <p:attrNameLst>
                                          <p:attrName>ppt_w</p:attrName>
                                        </p:attrNameLst>
                                      </p:cBhvr>
                                      <p:tavLst>
                                        <p:tav tm="0">
                                          <p:val>
                                            <p:fltVal val="0"/>
                                          </p:val>
                                        </p:tav>
                                        <p:tav tm="100000">
                                          <p:val>
                                            <p:strVal val="#ppt_w"/>
                                          </p:val>
                                        </p:tav>
                                      </p:tavLst>
                                    </p:anim>
                                    <p:anim calcmode="lin" valueType="num">
                                      <p:cBhvr>
                                        <p:cTn id="60" dur="1000" fill="hold"/>
                                        <p:tgtEl>
                                          <p:spTgt spid="3"/>
                                        </p:tgtEl>
                                        <p:attrNameLst>
                                          <p:attrName>ppt_h</p:attrName>
                                        </p:attrNameLst>
                                      </p:cBhvr>
                                      <p:tavLst>
                                        <p:tav tm="0">
                                          <p:val>
                                            <p:fltVal val="0"/>
                                          </p:val>
                                        </p:tav>
                                        <p:tav tm="100000">
                                          <p:val>
                                            <p:strVal val="#ppt_h"/>
                                          </p:val>
                                        </p:tav>
                                      </p:tavLst>
                                    </p:anim>
                                    <p:anim calcmode="lin" valueType="num">
                                      <p:cBhvr>
                                        <p:cTn id="61" dur="1000" fill="hold"/>
                                        <p:tgtEl>
                                          <p:spTgt spid="3"/>
                                        </p:tgtEl>
                                        <p:attrNameLst>
                                          <p:attrName>style.rotation</p:attrName>
                                        </p:attrNameLst>
                                      </p:cBhvr>
                                      <p:tavLst>
                                        <p:tav tm="0">
                                          <p:val>
                                            <p:fltVal val="90"/>
                                          </p:val>
                                        </p:tav>
                                        <p:tav tm="100000">
                                          <p:val>
                                            <p:fltVal val="0"/>
                                          </p:val>
                                        </p:tav>
                                      </p:tavLst>
                                    </p:anim>
                                    <p:animEffect transition="in" filter="fade">
                                      <p:cBhvr>
                                        <p:cTn id="62" dur="10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123">
                                            <p:txEl>
                                              <p:pRg st="10" end="10"/>
                                            </p:txEl>
                                          </p:spTgt>
                                        </p:tgtEl>
                                        <p:attrNameLst>
                                          <p:attrName>style.visibility</p:attrName>
                                        </p:attrNameLst>
                                      </p:cBhvr>
                                      <p:to>
                                        <p:strVal val="visible"/>
                                      </p:to>
                                    </p:set>
                                    <p:animEffect transition="in" filter="fade">
                                      <p:cBhvr>
                                        <p:cTn id="67" dur="1000"/>
                                        <p:tgtEl>
                                          <p:spTgt spid="5123">
                                            <p:txEl>
                                              <p:pRg st="10" end="10"/>
                                            </p:txEl>
                                          </p:spTgt>
                                        </p:tgtEl>
                                      </p:cBhvr>
                                    </p:animEffect>
                                    <p:anim calcmode="lin" valueType="num">
                                      <p:cBhvr>
                                        <p:cTn id="6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4204" r="25594" b="81547"/>
          <a:stretch/>
        </p:blipFill>
        <p:spPr>
          <a:xfrm>
            <a:off x="5350260" y="456378"/>
            <a:ext cx="3565140" cy="816222"/>
          </a:xfrm>
          <a:prstGeom prst="rect">
            <a:avLst/>
          </a:prstGeom>
        </p:spPr>
      </p:pic>
      <p:sp>
        <p:nvSpPr>
          <p:cNvPr id="4" name="Rectangle 3"/>
          <p:cNvSpPr>
            <a:spLocks noGrp="1" noChangeArrowheads="1"/>
          </p:cNvSpPr>
          <p:nvPr/>
        </p:nvSpPr>
        <p:spPr bwMode="auto">
          <a:xfrm>
            <a:off x="381000" y="0"/>
            <a:ext cx="7696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err="1">
                <a:solidFill>
                  <a:srgbClr val="FF6D09"/>
                </a:solidFill>
                <a:latin typeface="Arial" pitchFamily="34" charset="0"/>
              </a:rPr>
              <a:t>Michaelis-Menten</a:t>
            </a:r>
            <a:r>
              <a:rPr lang="en-US" altLang="en-US" sz="2400" b="1" dirty="0">
                <a:solidFill>
                  <a:srgbClr val="FF6D09"/>
                </a:solidFill>
                <a:latin typeface="Arial" pitchFamily="34" charset="0"/>
              </a:rPr>
              <a:t> Kinetics: Initial Velocity</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3" name="Rectangle 3"/>
          <p:cNvSpPr>
            <a:spLocks noChangeArrowheads="1"/>
          </p:cNvSpPr>
          <p:nvPr/>
        </p:nvSpPr>
        <p:spPr bwMode="auto">
          <a:xfrm>
            <a:off x="243459" y="328055"/>
            <a:ext cx="867194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Now, combining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[4.2] and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[4.3], we have:</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+1</a:t>
            </a:r>
            <a:r>
              <a:rPr lang="en-US" sz="1600" dirty="0">
                <a:solidFill>
                  <a:srgbClr val="00B050"/>
                </a:solidFill>
                <a:latin typeface="Calibri" pitchFamily="34" charset="0"/>
                <a:ea typeface="Cambria" pitchFamily="18" charset="0"/>
                <a:cs typeface="Calibri" pitchFamily="34" charset="0"/>
                <a:sym typeface="Wingdings" pitchFamily="2" charset="2"/>
              </a:rPr>
              <a:t>[E][S] – k</a:t>
            </a:r>
            <a:r>
              <a:rPr lang="en-US" sz="1600" baseline="-25000" dirty="0">
                <a:solidFill>
                  <a:srgbClr val="00B050"/>
                </a:solidFill>
                <a:latin typeface="Calibri" pitchFamily="34" charset="0"/>
                <a:ea typeface="Cambria" pitchFamily="18" charset="0"/>
                <a:cs typeface="Calibri" pitchFamily="34" charset="0"/>
                <a:sym typeface="Wingdings" pitchFamily="2" charset="2"/>
              </a:rPr>
              <a:t>-1</a:t>
            </a:r>
            <a:r>
              <a:rPr lang="en-US" sz="1600" dirty="0">
                <a:solidFill>
                  <a:srgbClr val="00B050"/>
                </a:solidFill>
                <a:latin typeface="Calibri" pitchFamily="34" charset="0"/>
                <a:ea typeface="Cambria" pitchFamily="18" charset="0"/>
                <a:cs typeface="Calibri" pitchFamily="34" charset="0"/>
                <a:sym typeface="Wingdings" pitchFamily="2" charset="2"/>
              </a:rPr>
              <a:t>[ES] – k</a:t>
            </a:r>
            <a:r>
              <a:rPr lang="en-US" sz="1600" baseline="-25000" dirty="0">
                <a:solidFill>
                  <a:srgbClr val="00B050"/>
                </a:solidFill>
                <a:latin typeface="Calibri" pitchFamily="34" charset="0"/>
                <a:ea typeface="Cambria" pitchFamily="18" charset="0"/>
                <a:cs typeface="Calibri" pitchFamily="34" charset="0"/>
                <a:sym typeface="Wingdings" pitchFamily="2" charset="2"/>
              </a:rPr>
              <a:t>+2</a:t>
            </a:r>
            <a:r>
              <a:rPr lang="en-US" sz="1600" dirty="0">
                <a:solidFill>
                  <a:srgbClr val="00B050"/>
                </a:solidFill>
                <a:latin typeface="Calibri" pitchFamily="34" charset="0"/>
                <a:ea typeface="Cambria" pitchFamily="18" charset="0"/>
                <a:cs typeface="Calibri" pitchFamily="34" charset="0"/>
                <a:sym typeface="Wingdings" pitchFamily="2" charset="2"/>
              </a:rPr>
              <a:t>[ES] = 0</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a:t>
            </a:r>
            <a:r>
              <a:rPr lang="en-US" sz="1600" dirty="0" smtClean="0">
                <a:solidFill>
                  <a:srgbClr val="00B050"/>
                </a:solidFill>
                <a:latin typeface="Calibri" pitchFamily="34" charset="0"/>
                <a:ea typeface="Cambria" pitchFamily="18" charset="0"/>
                <a:cs typeface="Calibri" pitchFamily="34" charset="0"/>
                <a:sym typeface="Wingdings" pitchFamily="2" charset="2"/>
              </a:rPr>
              <a:t>k</a:t>
            </a:r>
            <a:r>
              <a:rPr lang="en-US" sz="1600" baseline="-25000" dirty="0" smtClean="0">
                <a:solidFill>
                  <a:srgbClr val="00B050"/>
                </a:solidFill>
                <a:latin typeface="Calibri" pitchFamily="34" charset="0"/>
                <a:ea typeface="Cambria" pitchFamily="18" charset="0"/>
                <a:cs typeface="Calibri" pitchFamily="34" charset="0"/>
                <a:sym typeface="Wingdings" pitchFamily="2" charset="2"/>
              </a:rPr>
              <a:t>+1</a:t>
            </a:r>
            <a:r>
              <a:rPr lang="en-US" sz="1600" dirty="0" smtClean="0">
                <a:solidFill>
                  <a:srgbClr val="FF0000"/>
                </a:solidFill>
                <a:latin typeface="Calibri" pitchFamily="34" charset="0"/>
                <a:ea typeface="Cambria" pitchFamily="18" charset="0"/>
                <a:cs typeface="Calibri" pitchFamily="34" charset="0"/>
                <a:sym typeface="Wingdings" pitchFamily="2" charset="2"/>
              </a:rPr>
              <a:t>[E]</a:t>
            </a:r>
            <a:r>
              <a:rPr lang="en-US" sz="1600" dirty="0" smtClean="0">
                <a:solidFill>
                  <a:srgbClr val="00B050"/>
                </a:solidFill>
                <a:latin typeface="Calibri" pitchFamily="34" charset="0"/>
                <a:ea typeface="Cambria" pitchFamily="18" charset="0"/>
                <a:cs typeface="Calibri" pitchFamily="34" charset="0"/>
                <a:sym typeface="Wingdings" pitchFamily="2" charset="2"/>
              </a:rPr>
              <a:t>[</a:t>
            </a:r>
            <a:r>
              <a:rPr lang="en-US" sz="1600" dirty="0">
                <a:solidFill>
                  <a:srgbClr val="00B050"/>
                </a:solidFill>
                <a:latin typeface="Calibri" pitchFamily="34" charset="0"/>
                <a:ea typeface="Cambria" pitchFamily="18" charset="0"/>
                <a:cs typeface="Calibri" pitchFamily="34" charset="0"/>
                <a:sym typeface="Wingdings" pitchFamily="2" charset="2"/>
              </a:rPr>
              <a:t>S] = k</a:t>
            </a:r>
            <a:r>
              <a:rPr lang="en-US" sz="1600" baseline="-25000" dirty="0">
                <a:solidFill>
                  <a:srgbClr val="00B050"/>
                </a:solidFill>
                <a:latin typeface="Calibri" pitchFamily="34" charset="0"/>
                <a:ea typeface="Cambria" pitchFamily="18" charset="0"/>
                <a:cs typeface="Calibri" pitchFamily="34" charset="0"/>
                <a:sym typeface="Wingdings" pitchFamily="2" charset="2"/>
              </a:rPr>
              <a:t>-1</a:t>
            </a:r>
            <a:r>
              <a:rPr lang="en-US" sz="1600" dirty="0">
                <a:solidFill>
                  <a:srgbClr val="00B050"/>
                </a:solidFill>
                <a:latin typeface="Calibri" pitchFamily="34" charset="0"/>
                <a:ea typeface="Cambria" pitchFamily="18" charset="0"/>
                <a:cs typeface="Calibri" pitchFamily="34" charset="0"/>
                <a:sym typeface="Wingdings" pitchFamily="2" charset="2"/>
              </a:rPr>
              <a:t>[ES] + k</a:t>
            </a:r>
            <a:r>
              <a:rPr lang="en-US" sz="1600" baseline="-25000" dirty="0">
                <a:solidFill>
                  <a:srgbClr val="00B050"/>
                </a:solidFill>
                <a:latin typeface="Calibri" pitchFamily="34" charset="0"/>
                <a:ea typeface="Cambria" pitchFamily="18" charset="0"/>
                <a:cs typeface="Calibri" pitchFamily="34" charset="0"/>
                <a:sym typeface="Wingdings" pitchFamily="2" charset="2"/>
              </a:rPr>
              <a:t>+2</a:t>
            </a:r>
            <a:r>
              <a:rPr lang="en-US" sz="1600" dirty="0">
                <a:solidFill>
                  <a:srgbClr val="00B050"/>
                </a:solidFill>
                <a:latin typeface="Calibri" pitchFamily="34" charset="0"/>
                <a:ea typeface="Cambria" pitchFamily="18" charset="0"/>
                <a:cs typeface="Calibri" pitchFamily="34" charset="0"/>
                <a:sym typeface="Wingdings" pitchFamily="2" charset="2"/>
              </a:rPr>
              <a:t>[ES]		[4.4]</a:t>
            </a:r>
          </a:p>
          <a:p>
            <a:pPr eaLnBrk="0" hangingPunct="0">
              <a:spcAft>
                <a:spcPts val="0"/>
              </a:spcAft>
              <a:defRPr/>
            </a:pPr>
            <a:endParaRPr lang="en-US" sz="1600" dirty="0">
              <a:solidFill>
                <a:srgbClr val="FF0000"/>
              </a:solidFill>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Next, we combine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[4.1] with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[4.4] so as to eliminate the variable [E]:</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         k</a:t>
            </a:r>
            <a:r>
              <a:rPr lang="en-US" sz="1600" baseline="-25000" dirty="0">
                <a:solidFill>
                  <a:srgbClr val="00B050"/>
                </a:solidFill>
                <a:latin typeface="Calibri" pitchFamily="34" charset="0"/>
                <a:ea typeface="Cambria" pitchFamily="18" charset="0"/>
                <a:cs typeface="Calibri" pitchFamily="34" charset="0"/>
                <a:sym typeface="Wingdings" pitchFamily="2" charset="2"/>
              </a:rPr>
              <a:t>+1</a:t>
            </a:r>
            <a:r>
              <a:rPr lang="en-US" sz="1600" dirty="0">
                <a:solidFill>
                  <a:srgbClr val="00B050"/>
                </a:solidFill>
                <a:latin typeface="Calibri" pitchFamily="34" charset="0"/>
                <a:ea typeface="Cambria" pitchFamily="18" charset="0"/>
                <a:cs typeface="Calibri" pitchFamily="34" charset="0"/>
                <a:sym typeface="Wingdings" pitchFamily="2" charset="2"/>
              </a:rPr>
              <a:t>[S</a:t>
            </a:r>
            <a:r>
              <a:rPr lang="en-US" sz="1600" dirty="0" smtClean="0">
                <a:solidFill>
                  <a:srgbClr val="00B050"/>
                </a:solidFill>
                <a:latin typeface="Calibri" pitchFamily="34" charset="0"/>
                <a:ea typeface="Cambria" pitchFamily="18" charset="0"/>
                <a:cs typeface="Calibri" pitchFamily="34" charset="0"/>
                <a:sym typeface="Wingdings" pitchFamily="2" charset="2"/>
              </a:rPr>
              <a:t>].</a:t>
            </a:r>
            <a:r>
              <a:rPr lang="en-US" sz="1600" dirty="0" smtClean="0">
                <a:solidFill>
                  <a:srgbClr val="FF0000"/>
                </a:solidFill>
                <a:latin typeface="Calibri" pitchFamily="34" charset="0"/>
                <a:ea typeface="Cambria" pitchFamily="18" charset="0"/>
                <a:cs typeface="Calibri" pitchFamily="34" charset="0"/>
                <a:sym typeface="Wingdings" pitchFamily="2" charset="2"/>
              </a:rPr>
              <a:t>{[</a:t>
            </a:r>
            <a:r>
              <a:rPr lang="en-US" sz="1600" dirty="0">
                <a:solidFill>
                  <a:srgbClr val="FF0000"/>
                </a:solidFill>
                <a:latin typeface="Calibri" pitchFamily="34" charset="0"/>
                <a:ea typeface="Cambria" pitchFamily="18" charset="0"/>
                <a:cs typeface="Calibri" pitchFamily="34" charset="0"/>
                <a:sym typeface="Wingdings" pitchFamily="2" charset="2"/>
              </a:rPr>
              <a:t>E]</a:t>
            </a:r>
            <a:r>
              <a:rPr lang="en-US" sz="1600" baseline="-25000" dirty="0">
                <a:solidFill>
                  <a:srgbClr val="FF0000"/>
                </a:solidFill>
                <a:latin typeface="Calibri" pitchFamily="34" charset="0"/>
                <a:ea typeface="Cambria" pitchFamily="18" charset="0"/>
                <a:cs typeface="Calibri" pitchFamily="34" charset="0"/>
                <a:sym typeface="Wingdings" pitchFamily="2" charset="2"/>
              </a:rPr>
              <a:t>0</a:t>
            </a:r>
            <a:r>
              <a:rPr lang="en-US" sz="1600" dirty="0">
                <a:solidFill>
                  <a:srgbClr val="FF0000"/>
                </a:solidFill>
                <a:latin typeface="Calibri" pitchFamily="34" charset="0"/>
                <a:ea typeface="Cambria" pitchFamily="18" charset="0"/>
                <a:cs typeface="Calibri" pitchFamily="34" charset="0"/>
                <a:sym typeface="Wingdings" pitchFamily="2" charset="2"/>
              </a:rPr>
              <a:t> – [ES</a:t>
            </a:r>
            <a:r>
              <a:rPr lang="en-US" sz="1600" dirty="0" smtClean="0">
                <a:solidFill>
                  <a:srgbClr val="FF0000"/>
                </a:solidFill>
                <a:latin typeface="Calibri" pitchFamily="34" charset="0"/>
                <a:ea typeface="Cambria" pitchFamily="18" charset="0"/>
                <a:cs typeface="Calibri" pitchFamily="34" charset="0"/>
                <a:sym typeface="Wingdings" pitchFamily="2" charset="2"/>
              </a:rPr>
              <a:t>]} </a:t>
            </a:r>
            <a:r>
              <a:rPr lang="en-US" sz="1600" dirty="0" smtClean="0">
                <a:solidFill>
                  <a:srgbClr val="00B050"/>
                </a:solidFill>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-1</a:t>
            </a:r>
            <a:r>
              <a:rPr lang="en-US" sz="1600" dirty="0">
                <a:solidFill>
                  <a:srgbClr val="00B050"/>
                </a:solidFill>
                <a:latin typeface="Calibri" pitchFamily="34" charset="0"/>
                <a:ea typeface="Cambria" pitchFamily="18" charset="0"/>
                <a:cs typeface="Calibri" pitchFamily="34" charset="0"/>
                <a:sym typeface="Wingdings" pitchFamily="2" charset="2"/>
              </a:rPr>
              <a:t>[ES] + k</a:t>
            </a:r>
            <a:r>
              <a:rPr lang="en-US" sz="1600" baseline="-25000" dirty="0">
                <a:solidFill>
                  <a:srgbClr val="00B050"/>
                </a:solidFill>
                <a:latin typeface="Calibri" pitchFamily="34" charset="0"/>
                <a:ea typeface="Cambria" pitchFamily="18" charset="0"/>
                <a:cs typeface="Calibri" pitchFamily="34" charset="0"/>
                <a:sym typeface="Wingdings" pitchFamily="2" charset="2"/>
              </a:rPr>
              <a:t>+2</a:t>
            </a:r>
            <a:r>
              <a:rPr lang="en-US" sz="1600" dirty="0">
                <a:solidFill>
                  <a:srgbClr val="00B050"/>
                </a:solidFill>
                <a:latin typeface="Calibri" pitchFamily="34" charset="0"/>
                <a:ea typeface="Cambria" pitchFamily="18" charset="0"/>
                <a:cs typeface="Calibri" pitchFamily="34" charset="0"/>
                <a:sym typeface="Wingdings" pitchFamily="2" charset="2"/>
              </a:rPr>
              <a:t>[ES]</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{[S]/[ES]}.{[E]</a:t>
            </a:r>
            <a:r>
              <a:rPr lang="en-US" sz="1600" baseline="-25000" dirty="0">
                <a:solidFill>
                  <a:srgbClr val="00B050"/>
                </a:solidFill>
                <a:latin typeface="Calibri" pitchFamily="34" charset="0"/>
                <a:ea typeface="Cambria" pitchFamily="18" charset="0"/>
                <a:cs typeface="Calibri" pitchFamily="34" charset="0"/>
                <a:sym typeface="Wingdings" pitchFamily="2" charset="2"/>
              </a:rPr>
              <a:t>0</a:t>
            </a:r>
            <a:r>
              <a:rPr lang="en-US" sz="1600" dirty="0">
                <a:solidFill>
                  <a:srgbClr val="00B050"/>
                </a:solidFill>
                <a:latin typeface="Calibri" pitchFamily="34" charset="0"/>
                <a:ea typeface="Cambria" pitchFamily="18" charset="0"/>
                <a:cs typeface="Calibri" pitchFamily="34" charset="0"/>
                <a:sym typeface="Wingdings" pitchFamily="2" charset="2"/>
              </a:rPr>
              <a:t> – [ES]} = (k</a:t>
            </a:r>
            <a:r>
              <a:rPr lang="en-US" sz="1600" baseline="-25000" dirty="0">
                <a:solidFill>
                  <a:srgbClr val="00B050"/>
                </a:solidFill>
                <a:latin typeface="Calibri" pitchFamily="34" charset="0"/>
                <a:ea typeface="Cambria" pitchFamily="18" charset="0"/>
                <a:cs typeface="Calibri" pitchFamily="34" charset="0"/>
                <a:sym typeface="Wingdings" pitchFamily="2" charset="2"/>
              </a:rPr>
              <a:t>-1</a:t>
            </a:r>
            <a:r>
              <a:rPr lang="en-US" sz="1600" dirty="0">
                <a:solidFill>
                  <a:srgbClr val="00B050"/>
                </a:solidFill>
                <a:latin typeface="Calibri" pitchFamily="34" charset="0"/>
                <a:ea typeface="Cambria" pitchFamily="18" charset="0"/>
                <a:cs typeface="Calibri" pitchFamily="34" charset="0"/>
                <a:sym typeface="Wingdings" pitchFamily="2" charset="2"/>
              </a:rPr>
              <a:t> + k</a:t>
            </a:r>
            <a:r>
              <a:rPr lang="en-US" sz="1600" baseline="-25000" dirty="0">
                <a:solidFill>
                  <a:srgbClr val="00B050"/>
                </a:solidFill>
                <a:latin typeface="Calibri" pitchFamily="34" charset="0"/>
                <a:ea typeface="Cambria" pitchFamily="18" charset="0"/>
                <a:cs typeface="Calibri" pitchFamily="34" charset="0"/>
                <a:sym typeface="Wingdings" pitchFamily="2" charset="2"/>
              </a:rPr>
              <a:t>+2</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+1</a:t>
            </a:r>
            <a:r>
              <a:rPr lang="en-US" sz="1600" dirty="0">
                <a:solidFill>
                  <a:srgbClr val="00B050"/>
                </a:solidFill>
                <a:latin typeface="Calibri" pitchFamily="34" charset="0"/>
                <a:ea typeface="Cambria" pitchFamily="18" charset="0"/>
                <a:cs typeface="Calibri" pitchFamily="34" charset="0"/>
                <a:sym typeface="Wingdings" pitchFamily="2" charset="2"/>
              </a:rPr>
              <a:t> 	[4.5]     </a:t>
            </a:r>
            <a:endParaRPr lang="en-US" sz="1600" dirty="0" smtClean="0">
              <a:solidFill>
                <a:srgbClr val="00B050"/>
              </a:solidFill>
              <a:latin typeface="Calibri" pitchFamily="34" charset="0"/>
              <a:ea typeface="Cambria" pitchFamily="18" charset="0"/>
              <a:cs typeface="Calibri" pitchFamily="34" charset="0"/>
              <a:sym typeface="Wingdings" pitchFamily="2" charset="2"/>
            </a:endParaRPr>
          </a:p>
          <a:p>
            <a:pPr eaLnBrk="0" hangingPunct="0">
              <a:spcAft>
                <a:spcPts val="0"/>
              </a:spcAft>
              <a:defRPr/>
            </a:pPr>
            <a:endParaRPr lang="en-US" sz="1600" dirty="0">
              <a:solidFill>
                <a:srgbClr val="FF0000"/>
              </a:solidFill>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For simplicity, the various rate constants on the right side of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[4.5] can be treated as a single composite steady-state constant—designated </a:t>
            </a:r>
            <a:r>
              <a:rPr lang="en-US" sz="1600" dirty="0">
                <a:solidFill>
                  <a:srgbClr val="FF0000"/>
                </a:solidFill>
                <a:latin typeface="Calibri" pitchFamily="34" charset="0"/>
                <a:ea typeface="Cambria" pitchFamily="18" charset="0"/>
                <a:cs typeface="Calibri" pitchFamily="34" charset="0"/>
                <a:sym typeface="Wingdings" pitchFamily="2" charset="2"/>
              </a:rPr>
              <a:t>K</a:t>
            </a:r>
            <a:r>
              <a:rPr lang="en-US" sz="1600" baseline="-25000" dirty="0">
                <a:solidFill>
                  <a:srgbClr val="FF0000"/>
                </a:solidFill>
                <a:latin typeface="Calibri" pitchFamily="34" charset="0"/>
                <a:ea typeface="Cambria" pitchFamily="18" charset="0"/>
                <a:cs typeface="Calibri" pitchFamily="34" charset="0"/>
                <a:sym typeface="Wingdings" pitchFamily="2" charset="2"/>
              </a:rPr>
              <a:t>M</a:t>
            </a:r>
            <a:r>
              <a:rPr lang="en-US" sz="1600" dirty="0">
                <a:solidFill>
                  <a:srgbClr val="FF0000"/>
                </a:solidFill>
                <a:latin typeface="Calibri" pitchFamily="34" charset="0"/>
                <a:ea typeface="Cambria" pitchFamily="18" charset="0"/>
                <a:cs typeface="Calibri" pitchFamily="34" charset="0"/>
                <a:sym typeface="Wingdings" pitchFamily="2" charset="2"/>
              </a:rPr>
              <a:t>—this is the </a:t>
            </a:r>
            <a:r>
              <a:rPr lang="en-US" sz="1600" dirty="0" err="1">
                <a:solidFill>
                  <a:srgbClr val="FF0000"/>
                </a:solidFill>
                <a:latin typeface="Calibri" pitchFamily="34" charset="0"/>
                <a:ea typeface="Cambria" pitchFamily="18" charset="0"/>
                <a:cs typeface="Calibri" pitchFamily="34" charset="0"/>
                <a:sym typeface="Wingdings" pitchFamily="2" charset="2"/>
              </a:rPr>
              <a:t>Michaelis</a:t>
            </a:r>
            <a:r>
              <a:rPr lang="en-US" sz="1600" dirty="0">
                <a:solidFill>
                  <a:srgbClr val="FF0000"/>
                </a:solidFill>
                <a:latin typeface="Calibri" pitchFamily="34" charset="0"/>
                <a:ea typeface="Cambria" pitchFamily="18" charset="0"/>
                <a:cs typeface="Calibri" pitchFamily="34" charset="0"/>
                <a:sym typeface="Wingdings" pitchFamily="2" charset="2"/>
              </a:rPr>
              <a:t> constant defined as</a:t>
            </a:r>
            <a:r>
              <a:rPr lang="en-US" sz="1600" dirty="0">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 </a:t>
            </a:r>
            <a:r>
              <a:rPr lang="en-US" sz="1600" dirty="0">
                <a:solidFill>
                  <a:srgbClr val="00B050"/>
                </a:solidFill>
                <a:latin typeface="Calibri" pitchFamily="34" charset="0"/>
                <a:ea typeface="Cambria" pitchFamily="18" charset="0"/>
                <a:cs typeface="Calibri" pitchFamily="34" charset="0"/>
                <a:sym typeface="Wingdings" pitchFamily="2" charset="2"/>
              </a:rPr>
              <a:t>= (k</a:t>
            </a:r>
            <a:r>
              <a:rPr lang="en-US" sz="1600" baseline="-25000" dirty="0">
                <a:solidFill>
                  <a:srgbClr val="00B050"/>
                </a:solidFill>
                <a:latin typeface="Calibri" pitchFamily="34" charset="0"/>
                <a:ea typeface="Cambria" pitchFamily="18" charset="0"/>
                <a:cs typeface="Calibri" pitchFamily="34" charset="0"/>
                <a:sym typeface="Wingdings" pitchFamily="2" charset="2"/>
              </a:rPr>
              <a:t>-1</a:t>
            </a:r>
            <a:r>
              <a:rPr lang="en-US" sz="1600" dirty="0">
                <a:solidFill>
                  <a:srgbClr val="00B050"/>
                </a:solidFill>
                <a:latin typeface="Calibri" pitchFamily="34" charset="0"/>
                <a:ea typeface="Cambria" pitchFamily="18" charset="0"/>
                <a:cs typeface="Calibri" pitchFamily="34" charset="0"/>
                <a:sym typeface="Wingdings" pitchFamily="2" charset="2"/>
              </a:rPr>
              <a:t> + k</a:t>
            </a:r>
            <a:r>
              <a:rPr lang="en-US" sz="1600" baseline="-25000" dirty="0">
                <a:solidFill>
                  <a:srgbClr val="00B050"/>
                </a:solidFill>
                <a:latin typeface="Calibri" pitchFamily="34" charset="0"/>
                <a:ea typeface="Cambria" pitchFamily="18" charset="0"/>
                <a:cs typeface="Calibri" pitchFamily="34" charset="0"/>
                <a:sym typeface="Wingdings" pitchFamily="2" charset="2"/>
              </a:rPr>
              <a:t>+2</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+1</a:t>
            </a:r>
            <a:r>
              <a:rPr lang="en-US" sz="1600" dirty="0">
                <a:solidFill>
                  <a:srgbClr val="00B050"/>
                </a:solidFill>
                <a:latin typeface="Calibri" pitchFamily="34" charset="0"/>
                <a:ea typeface="Cambria" pitchFamily="18" charset="0"/>
                <a:cs typeface="Calibri" pitchFamily="34" charset="0"/>
                <a:sym typeface="Wingdings" pitchFamily="2" charset="2"/>
              </a:rPr>
              <a:t> 			[4.6]	</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Now, let us combine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[4.5] and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[4.6]:</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 {[S]/[ES]}.{[E]</a:t>
            </a:r>
            <a:r>
              <a:rPr lang="en-US" sz="1600" baseline="-25000" dirty="0">
                <a:solidFill>
                  <a:srgbClr val="00B050"/>
                </a:solidFill>
                <a:latin typeface="Calibri" pitchFamily="34" charset="0"/>
                <a:ea typeface="Cambria" pitchFamily="18" charset="0"/>
                <a:cs typeface="Calibri" pitchFamily="34" charset="0"/>
                <a:sym typeface="Wingdings" pitchFamily="2" charset="2"/>
              </a:rPr>
              <a:t>0</a:t>
            </a:r>
            <a:r>
              <a:rPr lang="en-US" sz="1600" dirty="0">
                <a:solidFill>
                  <a:srgbClr val="00B050"/>
                </a:solidFill>
                <a:latin typeface="Calibri" pitchFamily="34" charset="0"/>
                <a:ea typeface="Cambria" pitchFamily="18" charset="0"/>
                <a:cs typeface="Calibri" pitchFamily="34" charset="0"/>
                <a:sym typeface="Wingdings" pitchFamily="2" charset="2"/>
              </a:rPr>
              <a:t> – [ES]}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[ES] = [S].{[E]</a:t>
            </a:r>
            <a:r>
              <a:rPr lang="en-US" sz="1600" baseline="-25000" dirty="0">
                <a:solidFill>
                  <a:srgbClr val="00B050"/>
                </a:solidFill>
                <a:latin typeface="Calibri" pitchFamily="34" charset="0"/>
                <a:ea typeface="Cambria" pitchFamily="18" charset="0"/>
                <a:cs typeface="Calibri" pitchFamily="34" charset="0"/>
                <a:sym typeface="Wingdings" pitchFamily="2" charset="2"/>
              </a:rPr>
              <a:t>0</a:t>
            </a:r>
            <a:r>
              <a:rPr lang="en-US" sz="1600" dirty="0">
                <a:solidFill>
                  <a:srgbClr val="00B050"/>
                </a:solidFill>
                <a:latin typeface="Calibri" pitchFamily="34" charset="0"/>
                <a:ea typeface="Cambria" pitchFamily="18" charset="0"/>
                <a:cs typeface="Calibri" pitchFamily="34" charset="0"/>
                <a:sym typeface="Wingdings" pitchFamily="2" charset="2"/>
              </a:rPr>
              <a:t> – [ES]}		[4.7]</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Solving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[4.7] for [ES] and multiplying both sides with k</a:t>
            </a:r>
            <a:r>
              <a:rPr lang="en-US" sz="1600" baseline="-25000" dirty="0">
                <a:latin typeface="Calibri" pitchFamily="34" charset="0"/>
                <a:ea typeface="Cambria" pitchFamily="18" charset="0"/>
                <a:cs typeface="Calibri" pitchFamily="34" charset="0"/>
                <a:sym typeface="Wingdings" pitchFamily="2" charset="2"/>
              </a:rPr>
              <a:t>+2</a:t>
            </a:r>
            <a:r>
              <a:rPr lang="en-US" sz="1600" dirty="0">
                <a:latin typeface="Calibri" pitchFamily="34" charset="0"/>
                <a:ea typeface="Cambria" pitchFamily="18" charset="0"/>
                <a:cs typeface="Calibri" pitchFamily="34" charset="0"/>
                <a:sym typeface="Wingdings" pitchFamily="2" charset="2"/>
              </a:rPr>
              <a:t> yields:</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[ES] = [S][E]</a:t>
            </a:r>
            <a:r>
              <a:rPr lang="en-US" sz="1600" baseline="-25000" dirty="0">
                <a:solidFill>
                  <a:srgbClr val="00B050"/>
                </a:solidFill>
                <a:latin typeface="Calibri" pitchFamily="34" charset="0"/>
                <a:ea typeface="Cambria" pitchFamily="18" charset="0"/>
                <a:cs typeface="Calibri" pitchFamily="34" charset="0"/>
                <a:sym typeface="Wingdings" pitchFamily="2" charset="2"/>
              </a:rPr>
              <a:t>0</a:t>
            </a:r>
            <a:r>
              <a:rPr lang="en-US" sz="1600" dirty="0">
                <a:solidFill>
                  <a:srgbClr val="00B050"/>
                </a:solidFill>
                <a:latin typeface="Calibri" pitchFamily="34" charset="0"/>
                <a:ea typeface="Cambria" pitchFamily="18" charset="0"/>
                <a:cs typeface="Calibri" pitchFamily="34" charset="0"/>
                <a:sym typeface="Wingdings" pitchFamily="2" charset="2"/>
              </a:rPr>
              <a:t> – [S][ES]</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 {[S][E]</a:t>
            </a:r>
            <a:r>
              <a:rPr lang="en-US" sz="1600" baseline="-25000" dirty="0">
                <a:solidFill>
                  <a:srgbClr val="00B050"/>
                </a:solidFill>
                <a:latin typeface="Calibri" pitchFamily="34" charset="0"/>
                <a:ea typeface="Cambria" pitchFamily="18" charset="0"/>
                <a:cs typeface="Calibri" pitchFamily="34" charset="0"/>
                <a:sym typeface="Wingdings" pitchFamily="2" charset="2"/>
              </a:rPr>
              <a:t>0</a:t>
            </a:r>
            <a:r>
              <a:rPr lang="en-US" sz="1600" dirty="0">
                <a:solidFill>
                  <a:srgbClr val="00B050"/>
                </a:solidFill>
                <a:latin typeface="Calibri" pitchFamily="34" charset="0"/>
                <a:ea typeface="Cambria" pitchFamily="18" charset="0"/>
                <a:cs typeface="Calibri" pitchFamily="34" charset="0"/>
                <a:sym typeface="Wingdings" pitchFamily="2" charset="2"/>
              </a:rPr>
              <a:t>}/[ES]  – [S]</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 [S] = {[S][E]</a:t>
            </a:r>
            <a:r>
              <a:rPr lang="en-US" sz="1600" baseline="-25000" dirty="0">
                <a:solidFill>
                  <a:srgbClr val="00B050"/>
                </a:solidFill>
                <a:latin typeface="Calibri" pitchFamily="34" charset="0"/>
                <a:ea typeface="Cambria" pitchFamily="18" charset="0"/>
                <a:cs typeface="Calibri" pitchFamily="34" charset="0"/>
                <a:sym typeface="Wingdings" pitchFamily="2" charset="2"/>
              </a:rPr>
              <a:t>0</a:t>
            </a:r>
            <a:r>
              <a:rPr lang="en-US" sz="1600" dirty="0">
                <a:solidFill>
                  <a:srgbClr val="00B050"/>
                </a:solidFill>
                <a:latin typeface="Calibri" pitchFamily="34" charset="0"/>
                <a:ea typeface="Cambria" pitchFamily="18" charset="0"/>
                <a:cs typeface="Calibri" pitchFamily="34" charset="0"/>
                <a:sym typeface="Wingdings" pitchFamily="2" charset="2"/>
              </a:rPr>
              <a:t>}/[ES]</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[ES] = {[S][E]</a:t>
            </a:r>
            <a:r>
              <a:rPr lang="en-US" sz="1600" baseline="-25000" dirty="0">
                <a:solidFill>
                  <a:srgbClr val="00B050"/>
                </a:solidFill>
                <a:latin typeface="Calibri" pitchFamily="34" charset="0"/>
                <a:ea typeface="Cambria" pitchFamily="18" charset="0"/>
                <a:cs typeface="Calibri" pitchFamily="34" charset="0"/>
                <a:sym typeface="Wingdings" pitchFamily="2" charset="2"/>
              </a:rPr>
              <a:t>0</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 [S]}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k</a:t>
            </a:r>
            <a:r>
              <a:rPr lang="en-US" sz="1600" baseline="-25000" dirty="0">
                <a:solidFill>
                  <a:srgbClr val="00B050"/>
                </a:solidFill>
                <a:latin typeface="Calibri" pitchFamily="34" charset="0"/>
                <a:ea typeface="Cambria" pitchFamily="18" charset="0"/>
                <a:cs typeface="Calibri" pitchFamily="34" charset="0"/>
                <a:sym typeface="Wingdings" pitchFamily="2" charset="2"/>
              </a:rPr>
              <a:t>+2</a:t>
            </a:r>
            <a:r>
              <a:rPr lang="en-US" sz="1600" dirty="0">
                <a:solidFill>
                  <a:srgbClr val="00B050"/>
                </a:solidFill>
                <a:latin typeface="Calibri" pitchFamily="34" charset="0"/>
                <a:ea typeface="Cambria" pitchFamily="18" charset="0"/>
                <a:cs typeface="Calibri" pitchFamily="34" charset="0"/>
                <a:sym typeface="Wingdings" pitchFamily="2" charset="2"/>
              </a:rPr>
              <a:t>[ES] = k</a:t>
            </a:r>
            <a:r>
              <a:rPr lang="en-US" sz="1600" baseline="-25000" dirty="0">
                <a:solidFill>
                  <a:srgbClr val="00B050"/>
                </a:solidFill>
                <a:latin typeface="Calibri" pitchFamily="34" charset="0"/>
                <a:ea typeface="Cambria" pitchFamily="18" charset="0"/>
                <a:cs typeface="Calibri" pitchFamily="34" charset="0"/>
                <a:sym typeface="Wingdings" pitchFamily="2" charset="2"/>
              </a:rPr>
              <a:t>+2</a:t>
            </a:r>
            <a:r>
              <a:rPr lang="en-US" sz="1600" dirty="0" smtClean="0">
                <a:solidFill>
                  <a:srgbClr val="00B050"/>
                </a:solidFill>
                <a:latin typeface="Calibri" pitchFamily="34" charset="0"/>
                <a:ea typeface="Cambria" pitchFamily="18" charset="0"/>
                <a:cs typeface="Calibri" pitchFamily="34" charset="0"/>
                <a:sym typeface="Wingdings" pitchFamily="2" charset="2"/>
              </a:rPr>
              <a:t>{[S][E]</a:t>
            </a:r>
            <a:r>
              <a:rPr lang="en-US" sz="1600" baseline="-25000" dirty="0" smtClean="0">
                <a:solidFill>
                  <a:srgbClr val="00B050"/>
                </a:solidFill>
                <a:latin typeface="Calibri" pitchFamily="34" charset="0"/>
                <a:ea typeface="Cambria" pitchFamily="18" charset="0"/>
                <a:cs typeface="Calibri" pitchFamily="34" charset="0"/>
                <a:sym typeface="Wingdings" pitchFamily="2" charset="2"/>
              </a:rPr>
              <a:t>0</a:t>
            </a:r>
            <a:r>
              <a:rPr lang="en-US" sz="1600" dirty="0" smtClean="0">
                <a:solidFill>
                  <a:srgbClr val="00B050"/>
                </a:solidFill>
                <a:latin typeface="Calibri" pitchFamily="34" charset="0"/>
                <a:ea typeface="Cambria" pitchFamily="18" charset="0"/>
                <a:cs typeface="Calibri" pitchFamily="34" charset="0"/>
                <a:sym typeface="Wingdings" pitchFamily="2" charset="2"/>
              </a:rPr>
              <a:t>}/{</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 [S]}		[4.8]  </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smtClean="0">
                <a:latin typeface="Calibri" pitchFamily="34" charset="0"/>
                <a:ea typeface="Cambria" pitchFamily="18" charset="0"/>
                <a:cs typeface="Calibri" pitchFamily="34" charset="0"/>
                <a:sym typeface="Wingdings" pitchFamily="2" charset="2"/>
              </a:rPr>
              <a:t>Now, </a:t>
            </a:r>
            <a:r>
              <a:rPr lang="en-US" sz="1600" dirty="0">
                <a:latin typeface="Calibri" pitchFamily="34" charset="0"/>
                <a:ea typeface="Cambria" pitchFamily="18" charset="0"/>
                <a:cs typeface="Calibri" pitchFamily="34" charset="0"/>
                <a:sym typeface="Wingdings" pitchFamily="2" charset="2"/>
              </a:rPr>
              <a:t>the </a:t>
            </a:r>
            <a:r>
              <a:rPr lang="en-US" sz="1600" dirty="0">
                <a:solidFill>
                  <a:srgbClr val="FF0000"/>
                </a:solidFill>
                <a:latin typeface="Calibri" pitchFamily="34" charset="0"/>
                <a:ea typeface="Cambria" pitchFamily="18" charset="0"/>
                <a:cs typeface="Calibri" pitchFamily="34" charset="0"/>
                <a:sym typeface="Wingdings" pitchFamily="2" charset="2"/>
              </a:rPr>
              <a:t>initial reaction rate or velocity (v) </a:t>
            </a:r>
            <a:r>
              <a:rPr lang="en-US" sz="1600" dirty="0">
                <a:latin typeface="Calibri" pitchFamily="34" charset="0"/>
                <a:ea typeface="Cambria" pitchFamily="18" charset="0"/>
                <a:cs typeface="Calibri" pitchFamily="34" charset="0"/>
                <a:sym typeface="Wingdings" pitchFamily="2" charset="2"/>
              </a:rPr>
              <a:t>of the formation of product P can be expressed as (</a:t>
            </a:r>
            <a:r>
              <a:rPr lang="en-US" sz="1600" dirty="0" smtClean="0">
                <a:latin typeface="Calibri" pitchFamily="34" charset="0"/>
                <a:ea typeface="Cambria" pitchFamily="18" charset="0"/>
                <a:cs typeface="Calibri" pitchFamily="34" charset="0"/>
                <a:sym typeface="Wingdings" pitchFamily="2" charset="2"/>
              </a:rPr>
              <a:t>with [P]</a:t>
            </a:r>
            <a:r>
              <a:rPr lang="en-US" sz="1600" baseline="-25000" dirty="0" smtClean="0">
                <a:latin typeface="Calibri" pitchFamily="34" charset="0"/>
                <a:ea typeface="Cambria" pitchFamily="18" charset="0"/>
                <a:cs typeface="Calibri" pitchFamily="34" charset="0"/>
                <a:sym typeface="Wingdings" pitchFamily="2" charset="2"/>
              </a:rPr>
              <a:t>0</a:t>
            </a:r>
            <a:r>
              <a:rPr lang="en-US" sz="1600" dirty="0" smtClean="0">
                <a:latin typeface="Calibri" pitchFamily="34" charset="0"/>
                <a:ea typeface="Cambria" pitchFamily="18" charset="0"/>
                <a:cs typeface="Calibri" pitchFamily="34" charset="0"/>
                <a:sym typeface="Wingdings" pitchFamily="2" charset="2"/>
              </a:rPr>
              <a:t> being the product concentration during the initial burst phase and </a:t>
            </a:r>
            <a:r>
              <a:rPr lang="en-US" sz="1600" dirty="0">
                <a:latin typeface="Calibri" pitchFamily="34" charset="0"/>
                <a:ea typeface="Cambria" pitchFamily="18" charset="0"/>
                <a:cs typeface="Calibri" pitchFamily="34" charset="0"/>
                <a:sym typeface="Wingdings" pitchFamily="2" charset="2"/>
              </a:rPr>
              <a:t>the units of v being </a:t>
            </a:r>
            <a:r>
              <a:rPr lang="en-US" sz="1600" dirty="0">
                <a:latin typeface="Calibri" pitchFamily="34" charset="0"/>
                <a:ea typeface="Cambria" pitchFamily="18" charset="0"/>
                <a:cs typeface="Calibri" pitchFamily="34" charset="0"/>
              </a:rPr>
              <a:t>Ms</a:t>
            </a:r>
            <a:r>
              <a:rPr lang="en-US" sz="1600" baseline="30000" dirty="0">
                <a:latin typeface="Calibri" pitchFamily="34" charset="0"/>
                <a:ea typeface="Cambria" pitchFamily="18" charset="0"/>
                <a:cs typeface="Calibri" pitchFamily="34" charset="0"/>
              </a:rPr>
              <a:t>-1</a:t>
            </a:r>
            <a:r>
              <a:rPr lang="en-US" sz="1600" dirty="0">
                <a:latin typeface="Calibri" pitchFamily="34" charset="0"/>
                <a:ea typeface="Cambria" pitchFamily="18" charset="0"/>
                <a:cs typeface="Calibri" pitchFamily="34" charset="0"/>
                <a:sym typeface="Wingdings" pitchFamily="2" charset="2"/>
              </a:rPr>
              <a:t>):</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v = </a:t>
            </a:r>
            <a:r>
              <a:rPr lang="en-US" sz="1600" dirty="0" smtClean="0">
                <a:solidFill>
                  <a:srgbClr val="00B050"/>
                </a:solidFill>
                <a:latin typeface="Calibri" pitchFamily="34" charset="0"/>
                <a:ea typeface="Cambria" pitchFamily="18" charset="0"/>
                <a:cs typeface="Calibri" pitchFamily="34" charset="0"/>
                <a:sym typeface="Wingdings" pitchFamily="2" charset="2"/>
              </a:rPr>
              <a:t>d[P]</a:t>
            </a:r>
            <a:r>
              <a:rPr lang="en-US" sz="1600" baseline="-25000" dirty="0" smtClean="0">
                <a:solidFill>
                  <a:srgbClr val="00B050"/>
                </a:solidFill>
                <a:latin typeface="Calibri" pitchFamily="34" charset="0"/>
                <a:ea typeface="Cambria" pitchFamily="18" charset="0"/>
                <a:cs typeface="Calibri" pitchFamily="34" charset="0"/>
                <a:sym typeface="Wingdings" pitchFamily="2" charset="2"/>
              </a:rPr>
              <a:t>0</a:t>
            </a:r>
            <a:r>
              <a:rPr lang="en-US" sz="1600" dirty="0" smtClean="0">
                <a:solidFill>
                  <a:srgbClr val="00B050"/>
                </a:solidFill>
                <a:latin typeface="Calibri" pitchFamily="34" charset="0"/>
                <a:ea typeface="Cambria" pitchFamily="18" charset="0"/>
                <a:cs typeface="Calibri" pitchFamily="34" charset="0"/>
                <a:sym typeface="Wingdings" pitchFamily="2" charset="2"/>
              </a:rPr>
              <a:t>/</a:t>
            </a:r>
            <a:r>
              <a:rPr lang="en-US" sz="1600" dirty="0" err="1" smtClean="0">
                <a:solidFill>
                  <a:srgbClr val="00B050"/>
                </a:solidFill>
                <a:latin typeface="Calibri" pitchFamily="34" charset="0"/>
                <a:ea typeface="Cambria" pitchFamily="18" charset="0"/>
                <a:cs typeface="Calibri" pitchFamily="34" charset="0"/>
                <a:sym typeface="Wingdings" pitchFamily="2" charset="2"/>
              </a:rPr>
              <a:t>dt</a:t>
            </a:r>
            <a:r>
              <a:rPr lang="en-US" sz="1600" dirty="0" smtClean="0">
                <a:solidFill>
                  <a:srgbClr val="00B050"/>
                </a:solidFill>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 k</a:t>
            </a:r>
            <a:r>
              <a:rPr lang="en-US" sz="1600" baseline="-25000" dirty="0">
                <a:solidFill>
                  <a:srgbClr val="00B050"/>
                </a:solidFill>
                <a:latin typeface="Calibri" pitchFamily="34" charset="0"/>
                <a:ea typeface="Cambria" pitchFamily="18" charset="0"/>
                <a:cs typeface="Calibri" pitchFamily="34" charset="0"/>
                <a:sym typeface="Wingdings" pitchFamily="2" charset="2"/>
              </a:rPr>
              <a:t>+2</a:t>
            </a:r>
            <a:r>
              <a:rPr lang="en-US" sz="1600" dirty="0">
                <a:solidFill>
                  <a:srgbClr val="00B050"/>
                </a:solidFill>
                <a:latin typeface="Calibri" pitchFamily="34" charset="0"/>
                <a:ea typeface="Cambria" pitchFamily="18" charset="0"/>
                <a:cs typeface="Calibri" pitchFamily="34" charset="0"/>
                <a:sym typeface="Wingdings" pitchFamily="2" charset="2"/>
              </a:rPr>
              <a:t>[ES]			[4.9]  </a:t>
            </a:r>
          </a:p>
        </p:txBody>
      </p:sp>
      <p:grpSp>
        <p:nvGrpSpPr>
          <p:cNvPr id="10245" name="Group 21"/>
          <p:cNvGrpSpPr>
            <a:grpSpLocks/>
          </p:cNvGrpSpPr>
          <p:nvPr/>
        </p:nvGrpSpPr>
        <p:grpSpPr bwMode="auto">
          <a:xfrm>
            <a:off x="5969000" y="3429000"/>
            <a:ext cx="3022600" cy="2555875"/>
            <a:chOff x="3494200" y="2807262"/>
            <a:chExt cx="3022061" cy="2556446"/>
          </a:xfrm>
        </p:grpSpPr>
        <p:pic>
          <p:nvPicPr>
            <p:cNvPr id="10246" name="Picture 22"/>
            <p:cNvPicPr>
              <a:picLocks noChangeAspect="1"/>
            </p:cNvPicPr>
            <p:nvPr/>
          </p:nvPicPr>
          <p:blipFill>
            <a:blip r:embed="rId4">
              <a:extLst>
                <a:ext uri="{28A0092B-C50C-407E-A947-70E740481C1C}">
                  <a14:useLocalDpi xmlns:a14="http://schemas.microsoft.com/office/drawing/2010/main" val="0"/>
                </a:ext>
              </a:extLst>
            </a:blip>
            <a:srcRect l="8694" b="13303"/>
            <a:stretch>
              <a:fillRect/>
            </a:stretch>
          </p:blipFill>
          <p:spPr bwMode="auto">
            <a:xfrm>
              <a:off x="3845740" y="3031816"/>
              <a:ext cx="2669950" cy="211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3"/>
            <p:cNvPicPr>
              <a:picLocks noChangeAspect="1"/>
            </p:cNvPicPr>
            <p:nvPr/>
          </p:nvPicPr>
          <p:blipFill>
            <a:blip r:embed="rId5">
              <a:extLst>
                <a:ext uri="{28A0092B-C50C-407E-A947-70E740481C1C}">
                  <a14:useLocalDpi xmlns:a14="http://schemas.microsoft.com/office/drawing/2010/main" val="0"/>
                </a:ext>
              </a:extLst>
            </a:blip>
            <a:srcRect l="8694" b="13303"/>
            <a:stretch>
              <a:fillRect/>
            </a:stretch>
          </p:blipFill>
          <p:spPr bwMode="auto">
            <a:xfrm>
              <a:off x="3846311" y="3035862"/>
              <a:ext cx="2669950" cy="211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24"/>
            <p:cNvSpPr txBox="1">
              <a:spLocks noChangeArrowheads="1"/>
            </p:cNvSpPr>
            <p:nvPr/>
          </p:nvSpPr>
          <p:spPr bwMode="auto">
            <a:xfrm>
              <a:off x="3494200" y="3874062"/>
              <a:ext cx="415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a:latin typeface="Calibri" pitchFamily="34" charset="0"/>
                  <a:cs typeface="Calibri" pitchFamily="34" charset="0"/>
                </a:rPr>
                <a:t>[P]</a:t>
              </a:r>
              <a:endParaRPr lang="en-US" altLang="en-US" sz="1600" baseline="-25000">
                <a:latin typeface="Calibri" pitchFamily="34" charset="0"/>
                <a:cs typeface="Calibri" pitchFamily="34" charset="0"/>
              </a:endParaRPr>
            </a:p>
          </p:txBody>
        </p:sp>
        <p:sp>
          <p:nvSpPr>
            <p:cNvPr id="10249" name="TextBox 25"/>
            <p:cNvSpPr txBox="1">
              <a:spLocks noChangeArrowheads="1"/>
            </p:cNvSpPr>
            <p:nvPr/>
          </p:nvSpPr>
          <p:spPr bwMode="auto">
            <a:xfrm>
              <a:off x="4191000" y="4740584"/>
              <a:ext cx="1668021" cy="3385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a:latin typeface="Calibri" pitchFamily="34" charset="0"/>
                  <a:cs typeface="Calibri" pitchFamily="34" charset="0"/>
                </a:rPr>
                <a:t>Initial burst phase</a:t>
              </a:r>
              <a:endParaRPr lang="en-US" altLang="en-US" sz="1600" baseline="-25000">
                <a:latin typeface="Calibri" pitchFamily="34" charset="0"/>
                <a:cs typeface="Calibri" pitchFamily="34" charset="0"/>
              </a:endParaRPr>
            </a:p>
          </p:txBody>
        </p:sp>
        <p:sp>
          <p:nvSpPr>
            <p:cNvPr id="10250" name="TextBox 26"/>
            <p:cNvSpPr txBox="1">
              <a:spLocks noChangeArrowheads="1"/>
            </p:cNvSpPr>
            <p:nvPr/>
          </p:nvSpPr>
          <p:spPr bwMode="auto">
            <a:xfrm>
              <a:off x="5004146" y="5025154"/>
              <a:ext cx="2535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a:latin typeface="Calibri" pitchFamily="34" charset="0"/>
                  <a:cs typeface="Calibri" pitchFamily="34" charset="0"/>
                </a:rPr>
                <a:t>t</a:t>
              </a:r>
              <a:endParaRPr lang="en-US" altLang="en-US" sz="1600" baseline="-25000">
                <a:latin typeface="Calibri" pitchFamily="34" charset="0"/>
                <a:cs typeface="Calibri" pitchFamily="34" charset="0"/>
              </a:endParaRPr>
            </a:p>
          </p:txBody>
        </p:sp>
        <p:sp>
          <p:nvSpPr>
            <p:cNvPr id="10251" name="Rectangle 27"/>
            <p:cNvSpPr>
              <a:spLocks noChangeArrowheads="1"/>
            </p:cNvSpPr>
            <p:nvPr/>
          </p:nvSpPr>
          <p:spPr bwMode="auto">
            <a:xfrm>
              <a:off x="3872611" y="3112062"/>
              <a:ext cx="2643650" cy="1997384"/>
            </a:xfrm>
            <a:prstGeom prst="rect">
              <a:avLst/>
            </a:prstGeom>
            <a:solidFill>
              <a:srgbClr val="FFC000">
                <a:alpha val="25098"/>
              </a:srgbClr>
            </a:solidFill>
            <a:ln w="19050" algn="ctr">
              <a:solidFill>
                <a:schemeClr val="tx1"/>
              </a:solidFill>
              <a:round/>
              <a:headEnd/>
              <a:tailEnd/>
            </a:ln>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10252" name="TextBox 28"/>
            <p:cNvSpPr txBox="1">
              <a:spLocks noChangeArrowheads="1"/>
            </p:cNvSpPr>
            <p:nvPr/>
          </p:nvSpPr>
          <p:spPr bwMode="auto">
            <a:xfrm>
              <a:off x="3908350" y="3723354"/>
              <a:ext cx="726259" cy="24622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a:latin typeface="Arial Narrow" pitchFamily="34" charset="0"/>
                  <a:cs typeface="Calibri" pitchFamily="34" charset="0"/>
                </a:rPr>
                <a:t>Slope = v</a:t>
              </a:r>
              <a:endParaRPr lang="en-US" altLang="en-US" sz="1600" baseline="-25000">
                <a:latin typeface="Arial Narrow" pitchFamily="34" charset="0"/>
                <a:cs typeface="Calibri" pitchFamily="34" charset="0"/>
              </a:endParaRPr>
            </a:p>
          </p:txBody>
        </p:sp>
        <p:sp>
          <p:nvSpPr>
            <p:cNvPr id="10253" name="Right Brace 29"/>
            <p:cNvSpPr>
              <a:spLocks/>
            </p:cNvSpPr>
            <p:nvPr/>
          </p:nvSpPr>
          <p:spPr bwMode="auto">
            <a:xfrm>
              <a:off x="4029730" y="4780370"/>
              <a:ext cx="152400" cy="304800"/>
            </a:xfrm>
            <a:prstGeom prst="rightBrace">
              <a:avLst>
                <a:gd name="adj1" fmla="val 8333"/>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10254" name="TextBox 30"/>
            <p:cNvSpPr txBox="1">
              <a:spLocks noChangeArrowheads="1"/>
            </p:cNvSpPr>
            <p:nvPr/>
          </p:nvSpPr>
          <p:spPr bwMode="auto">
            <a:xfrm>
              <a:off x="4038600" y="2807262"/>
              <a:ext cx="22005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a:solidFill>
                    <a:schemeClr val="accent2"/>
                  </a:solidFill>
                  <a:latin typeface="Calibri" pitchFamily="34" charset="0"/>
                  <a:cs typeface="Calibri" pitchFamily="34" charset="0"/>
                </a:rPr>
                <a:t>Determining v @ [S]=x1</a:t>
              </a:r>
              <a:endParaRPr lang="en-US" altLang="en-US" sz="1600" b="1" baseline="-25000">
                <a:solidFill>
                  <a:schemeClr val="accent2"/>
                </a:solidFill>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anim calcmode="lin" valueType="num">
                                      <p:cBhvr>
                                        <p:cTn id="1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fade">
                                      <p:cBhvr>
                                        <p:cTn id="24" dur="1000"/>
                                        <p:tgtEl>
                                          <p:spTgt spid="5123">
                                            <p:txEl>
                                              <p:pRg st="4" end="4"/>
                                            </p:txEl>
                                          </p:spTgt>
                                        </p:tgtEl>
                                      </p:cBhvr>
                                    </p:animEffect>
                                    <p:anim calcmode="lin" valueType="num">
                                      <p:cBhvr>
                                        <p:cTn id="25"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Effect transition="in" filter="fade">
                                      <p:cBhvr>
                                        <p:cTn id="29" dur="1000"/>
                                        <p:tgtEl>
                                          <p:spTgt spid="5123">
                                            <p:txEl>
                                              <p:pRg st="5" end="5"/>
                                            </p:txEl>
                                          </p:spTgt>
                                        </p:tgtEl>
                                      </p:cBhvr>
                                    </p:animEffect>
                                    <p:anim calcmode="lin" valueType="num">
                                      <p:cBhvr>
                                        <p:cTn id="30"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23">
                                            <p:txEl>
                                              <p:pRg st="6" end="6"/>
                                            </p:txEl>
                                          </p:spTgt>
                                        </p:tgtEl>
                                        <p:attrNameLst>
                                          <p:attrName>style.visibility</p:attrName>
                                        </p:attrNameLst>
                                      </p:cBhvr>
                                      <p:to>
                                        <p:strVal val="visible"/>
                                      </p:to>
                                    </p:set>
                                    <p:animEffect transition="in" filter="fade">
                                      <p:cBhvr>
                                        <p:cTn id="34" dur="1000"/>
                                        <p:tgtEl>
                                          <p:spTgt spid="5123">
                                            <p:txEl>
                                              <p:pRg st="6" end="6"/>
                                            </p:txEl>
                                          </p:spTgt>
                                        </p:tgtEl>
                                      </p:cBhvr>
                                    </p:animEffect>
                                    <p:anim calcmode="lin" valueType="num">
                                      <p:cBhvr>
                                        <p:cTn id="35"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23">
                                            <p:txEl>
                                              <p:pRg st="8" end="8"/>
                                            </p:txEl>
                                          </p:spTgt>
                                        </p:tgtEl>
                                        <p:attrNameLst>
                                          <p:attrName>style.visibility</p:attrName>
                                        </p:attrNameLst>
                                      </p:cBhvr>
                                      <p:to>
                                        <p:strVal val="visible"/>
                                      </p:to>
                                    </p:set>
                                    <p:animEffect transition="in" filter="fade">
                                      <p:cBhvr>
                                        <p:cTn id="41" dur="1000"/>
                                        <p:tgtEl>
                                          <p:spTgt spid="5123">
                                            <p:txEl>
                                              <p:pRg st="8" end="8"/>
                                            </p:txEl>
                                          </p:spTgt>
                                        </p:tgtEl>
                                      </p:cBhvr>
                                    </p:animEffect>
                                    <p:anim calcmode="lin" valueType="num">
                                      <p:cBhvr>
                                        <p:cTn id="42"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123">
                                            <p:txEl>
                                              <p:pRg st="9" end="9"/>
                                            </p:txEl>
                                          </p:spTgt>
                                        </p:tgtEl>
                                        <p:attrNameLst>
                                          <p:attrName>style.visibility</p:attrName>
                                        </p:attrNameLst>
                                      </p:cBhvr>
                                      <p:to>
                                        <p:strVal val="visible"/>
                                      </p:to>
                                    </p:set>
                                    <p:animEffect transition="in" filter="fade">
                                      <p:cBhvr>
                                        <p:cTn id="46" dur="1000"/>
                                        <p:tgtEl>
                                          <p:spTgt spid="5123">
                                            <p:txEl>
                                              <p:pRg st="9" end="9"/>
                                            </p:txEl>
                                          </p:spTgt>
                                        </p:tgtEl>
                                      </p:cBhvr>
                                    </p:animEffect>
                                    <p:anim calcmode="lin" valueType="num">
                                      <p:cBhvr>
                                        <p:cTn id="47"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123">
                                            <p:txEl>
                                              <p:pRg st="11" end="11"/>
                                            </p:txEl>
                                          </p:spTgt>
                                        </p:tgtEl>
                                        <p:attrNameLst>
                                          <p:attrName>style.visibility</p:attrName>
                                        </p:attrNameLst>
                                      </p:cBhvr>
                                      <p:to>
                                        <p:strVal val="visible"/>
                                      </p:to>
                                    </p:set>
                                    <p:animEffect transition="in" filter="fade">
                                      <p:cBhvr>
                                        <p:cTn id="53" dur="1000"/>
                                        <p:tgtEl>
                                          <p:spTgt spid="5123">
                                            <p:txEl>
                                              <p:pRg st="11" end="11"/>
                                            </p:txEl>
                                          </p:spTgt>
                                        </p:tgtEl>
                                      </p:cBhvr>
                                    </p:animEffect>
                                    <p:anim calcmode="lin" valueType="num">
                                      <p:cBhvr>
                                        <p:cTn id="54"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5123">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123">
                                            <p:txEl>
                                              <p:pRg st="12" end="12"/>
                                            </p:txEl>
                                          </p:spTgt>
                                        </p:tgtEl>
                                        <p:attrNameLst>
                                          <p:attrName>style.visibility</p:attrName>
                                        </p:attrNameLst>
                                      </p:cBhvr>
                                      <p:to>
                                        <p:strVal val="visible"/>
                                      </p:to>
                                    </p:set>
                                    <p:animEffect transition="in" filter="fade">
                                      <p:cBhvr>
                                        <p:cTn id="58" dur="1000"/>
                                        <p:tgtEl>
                                          <p:spTgt spid="5123">
                                            <p:txEl>
                                              <p:pRg st="12" end="12"/>
                                            </p:txEl>
                                          </p:spTgt>
                                        </p:tgtEl>
                                      </p:cBhvr>
                                    </p:animEffect>
                                    <p:anim calcmode="lin" valueType="num">
                                      <p:cBhvr>
                                        <p:cTn id="59"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5123">
                                            <p:txEl>
                                              <p:pRg st="12" end="12"/>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123">
                                            <p:txEl>
                                              <p:pRg st="13" end="13"/>
                                            </p:txEl>
                                          </p:spTgt>
                                        </p:tgtEl>
                                        <p:attrNameLst>
                                          <p:attrName>style.visibility</p:attrName>
                                        </p:attrNameLst>
                                      </p:cBhvr>
                                      <p:to>
                                        <p:strVal val="visible"/>
                                      </p:to>
                                    </p:set>
                                    <p:animEffect transition="in" filter="fade">
                                      <p:cBhvr>
                                        <p:cTn id="63" dur="1000"/>
                                        <p:tgtEl>
                                          <p:spTgt spid="5123">
                                            <p:txEl>
                                              <p:pRg st="13" end="13"/>
                                            </p:txEl>
                                          </p:spTgt>
                                        </p:tgtEl>
                                      </p:cBhvr>
                                    </p:animEffect>
                                    <p:anim calcmode="lin" valueType="num">
                                      <p:cBhvr>
                                        <p:cTn id="64"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123">
                                            <p:txEl>
                                              <p:pRg st="15" end="15"/>
                                            </p:txEl>
                                          </p:spTgt>
                                        </p:tgtEl>
                                        <p:attrNameLst>
                                          <p:attrName>style.visibility</p:attrName>
                                        </p:attrNameLst>
                                      </p:cBhvr>
                                      <p:to>
                                        <p:strVal val="visible"/>
                                      </p:to>
                                    </p:set>
                                    <p:animEffect transition="in" filter="fade">
                                      <p:cBhvr>
                                        <p:cTn id="70" dur="1000"/>
                                        <p:tgtEl>
                                          <p:spTgt spid="5123">
                                            <p:txEl>
                                              <p:pRg st="15" end="15"/>
                                            </p:txEl>
                                          </p:spTgt>
                                        </p:tgtEl>
                                      </p:cBhvr>
                                    </p:animEffect>
                                    <p:anim calcmode="lin" valueType="num">
                                      <p:cBhvr>
                                        <p:cTn id="71" dur="1000" fill="hold"/>
                                        <p:tgtEl>
                                          <p:spTgt spid="5123">
                                            <p:txEl>
                                              <p:pRg st="15" end="15"/>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15" end="15"/>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123">
                                            <p:txEl>
                                              <p:pRg st="16" end="16"/>
                                            </p:txEl>
                                          </p:spTgt>
                                        </p:tgtEl>
                                        <p:attrNameLst>
                                          <p:attrName>style.visibility</p:attrName>
                                        </p:attrNameLst>
                                      </p:cBhvr>
                                      <p:to>
                                        <p:strVal val="visible"/>
                                      </p:to>
                                    </p:set>
                                    <p:animEffect transition="in" filter="fade">
                                      <p:cBhvr>
                                        <p:cTn id="75" dur="1000"/>
                                        <p:tgtEl>
                                          <p:spTgt spid="5123">
                                            <p:txEl>
                                              <p:pRg st="16" end="16"/>
                                            </p:txEl>
                                          </p:spTgt>
                                        </p:tgtEl>
                                      </p:cBhvr>
                                    </p:animEffect>
                                    <p:anim calcmode="lin" valueType="num">
                                      <p:cBhvr>
                                        <p:cTn id="76" dur="1000" fill="hold"/>
                                        <p:tgtEl>
                                          <p:spTgt spid="5123">
                                            <p:txEl>
                                              <p:pRg st="16" end="16"/>
                                            </p:txEl>
                                          </p:spTgt>
                                        </p:tgtEl>
                                        <p:attrNameLst>
                                          <p:attrName>ppt_x</p:attrName>
                                        </p:attrNameLst>
                                      </p:cBhvr>
                                      <p:tavLst>
                                        <p:tav tm="0">
                                          <p:val>
                                            <p:strVal val="#ppt_x"/>
                                          </p:val>
                                        </p:tav>
                                        <p:tav tm="100000">
                                          <p:val>
                                            <p:strVal val="#ppt_x"/>
                                          </p:val>
                                        </p:tav>
                                      </p:tavLst>
                                    </p:anim>
                                    <p:anim calcmode="lin" valueType="num">
                                      <p:cBhvr>
                                        <p:cTn id="77" dur="1000" fill="hold"/>
                                        <p:tgtEl>
                                          <p:spTgt spid="5123">
                                            <p:txEl>
                                              <p:pRg st="16" end="16"/>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123">
                                            <p:txEl>
                                              <p:pRg st="17" end="17"/>
                                            </p:txEl>
                                          </p:spTgt>
                                        </p:tgtEl>
                                        <p:attrNameLst>
                                          <p:attrName>style.visibility</p:attrName>
                                        </p:attrNameLst>
                                      </p:cBhvr>
                                      <p:to>
                                        <p:strVal val="visible"/>
                                      </p:to>
                                    </p:set>
                                    <p:animEffect transition="in" filter="fade">
                                      <p:cBhvr>
                                        <p:cTn id="80" dur="1000"/>
                                        <p:tgtEl>
                                          <p:spTgt spid="5123">
                                            <p:txEl>
                                              <p:pRg st="17" end="17"/>
                                            </p:txEl>
                                          </p:spTgt>
                                        </p:tgtEl>
                                      </p:cBhvr>
                                    </p:animEffect>
                                    <p:anim calcmode="lin" valueType="num">
                                      <p:cBhvr>
                                        <p:cTn id="81" dur="1000" fill="hold"/>
                                        <p:tgtEl>
                                          <p:spTgt spid="5123">
                                            <p:txEl>
                                              <p:pRg st="17" end="17"/>
                                            </p:txEl>
                                          </p:spTgt>
                                        </p:tgtEl>
                                        <p:attrNameLst>
                                          <p:attrName>ppt_x</p:attrName>
                                        </p:attrNameLst>
                                      </p:cBhvr>
                                      <p:tavLst>
                                        <p:tav tm="0">
                                          <p:val>
                                            <p:strVal val="#ppt_x"/>
                                          </p:val>
                                        </p:tav>
                                        <p:tav tm="100000">
                                          <p:val>
                                            <p:strVal val="#ppt_x"/>
                                          </p:val>
                                        </p:tav>
                                      </p:tavLst>
                                    </p:anim>
                                    <p:anim calcmode="lin" valueType="num">
                                      <p:cBhvr>
                                        <p:cTn id="82" dur="1000" fill="hold"/>
                                        <p:tgtEl>
                                          <p:spTgt spid="5123">
                                            <p:txEl>
                                              <p:pRg st="17" end="17"/>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5123">
                                            <p:txEl>
                                              <p:pRg st="18" end="18"/>
                                            </p:txEl>
                                          </p:spTgt>
                                        </p:tgtEl>
                                        <p:attrNameLst>
                                          <p:attrName>style.visibility</p:attrName>
                                        </p:attrNameLst>
                                      </p:cBhvr>
                                      <p:to>
                                        <p:strVal val="visible"/>
                                      </p:to>
                                    </p:set>
                                    <p:animEffect transition="in" filter="fade">
                                      <p:cBhvr>
                                        <p:cTn id="85" dur="1000"/>
                                        <p:tgtEl>
                                          <p:spTgt spid="5123">
                                            <p:txEl>
                                              <p:pRg st="18" end="18"/>
                                            </p:txEl>
                                          </p:spTgt>
                                        </p:tgtEl>
                                      </p:cBhvr>
                                    </p:animEffect>
                                    <p:anim calcmode="lin" valueType="num">
                                      <p:cBhvr>
                                        <p:cTn id="86" dur="1000" fill="hold"/>
                                        <p:tgtEl>
                                          <p:spTgt spid="5123">
                                            <p:txEl>
                                              <p:pRg st="18" end="18"/>
                                            </p:txEl>
                                          </p:spTgt>
                                        </p:tgtEl>
                                        <p:attrNameLst>
                                          <p:attrName>ppt_x</p:attrName>
                                        </p:attrNameLst>
                                      </p:cBhvr>
                                      <p:tavLst>
                                        <p:tav tm="0">
                                          <p:val>
                                            <p:strVal val="#ppt_x"/>
                                          </p:val>
                                        </p:tav>
                                        <p:tav tm="100000">
                                          <p:val>
                                            <p:strVal val="#ppt_x"/>
                                          </p:val>
                                        </p:tav>
                                      </p:tavLst>
                                    </p:anim>
                                    <p:anim calcmode="lin" valueType="num">
                                      <p:cBhvr>
                                        <p:cTn id="87" dur="1000" fill="hold"/>
                                        <p:tgtEl>
                                          <p:spTgt spid="5123">
                                            <p:txEl>
                                              <p:pRg st="18" end="18"/>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5123">
                                            <p:txEl>
                                              <p:pRg st="19" end="19"/>
                                            </p:txEl>
                                          </p:spTgt>
                                        </p:tgtEl>
                                        <p:attrNameLst>
                                          <p:attrName>style.visibility</p:attrName>
                                        </p:attrNameLst>
                                      </p:cBhvr>
                                      <p:to>
                                        <p:strVal val="visible"/>
                                      </p:to>
                                    </p:set>
                                    <p:animEffect transition="in" filter="fade">
                                      <p:cBhvr>
                                        <p:cTn id="90" dur="1000"/>
                                        <p:tgtEl>
                                          <p:spTgt spid="5123">
                                            <p:txEl>
                                              <p:pRg st="19" end="19"/>
                                            </p:txEl>
                                          </p:spTgt>
                                        </p:tgtEl>
                                      </p:cBhvr>
                                    </p:animEffect>
                                    <p:anim calcmode="lin" valueType="num">
                                      <p:cBhvr>
                                        <p:cTn id="91" dur="1000" fill="hold"/>
                                        <p:tgtEl>
                                          <p:spTgt spid="5123">
                                            <p:txEl>
                                              <p:pRg st="19" end="19"/>
                                            </p:txEl>
                                          </p:spTgt>
                                        </p:tgtEl>
                                        <p:attrNameLst>
                                          <p:attrName>ppt_x</p:attrName>
                                        </p:attrNameLst>
                                      </p:cBhvr>
                                      <p:tavLst>
                                        <p:tav tm="0">
                                          <p:val>
                                            <p:strVal val="#ppt_x"/>
                                          </p:val>
                                        </p:tav>
                                        <p:tav tm="100000">
                                          <p:val>
                                            <p:strVal val="#ppt_x"/>
                                          </p:val>
                                        </p:tav>
                                      </p:tavLst>
                                    </p:anim>
                                    <p:anim calcmode="lin" valueType="num">
                                      <p:cBhvr>
                                        <p:cTn id="92" dur="1000" fill="hold"/>
                                        <p:tgtEl>
                                          <p:spTgt spid="5123">
                                            <p:txEl>
                                              <p:pRg st="19" end="19"/>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5123">
                                            <p:txEl>
                                              <p:pRg st="20" end="20"/>
                                            </p:txEl>
                                          </p:spTgt>
                                        </p:tgtEl>
                                        <p:attrNameLst>
                                          <p:attrName>style.visibility</p:attrName>
                                        </p:attrNameLst>
                                      </p:cBhvr>
                                      <p:to>
                                        <p:strVal val="visible"/>
                                      </p:to>
                                    </p:set>
                                    <p:animEffect transition="in" filter="fade">
                                      <p:cBhvr>
                                        <p:cTn id="95" dur="1000"/>
                                        <p:tgtEl>
                                          <p:spTgt spid="5123">
                                            <p:txEl>
                                              <p:pRg st="20" end="20"/>
                                            </p:txEl>
                                          </p:spTgt>
                                        </p:tgtEl>
                                      </p:cBhvr>
                                    </p:animEffect>
                                    <p:anim calcmode="lin" valueType="num">
                                      <p:cBhvr>
                                        <p:cTn id="96" dur="1000" fill="hold"/>
                                        <p:tgtEl>
                                          <p:spTgt spid="5123">
                                            <p:txEl>
                                              <p:pRg st="20" end="20"/>
                                            </p:txEl>
                                          </p:spTgt>
                                        </p:tgtEl>
                                        <p:attrNameLst>
                                          <p:attrName>ppt_x</p:attrName>
                                        </p:attrNameLst>
                                      </p:cBhvr>
                                      <p:tavLst>
                                        <p:tav tm="0">
                                          <p:val>
                                            <p:strVal val="#ppt_x"/>
                                          </p:val>
                                        </p:tav>
                                        <p:tav tm="100000">
                                          <p:val>
                                            <p:strVal val="#ppt_x"/>
                                          </p:val>
                                        </p:tav>
                                      </p:tavLst>
                                    </p:anim>
                                    <p:anim calcmode="lin" valueType="num">
                                      <p:cBhvr>
                                        <p:cTn id="97" dur="1000" fill="hold"/>
                                        <p:tgtEl>
                                          <p:spTgt spid="5123">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5123">
                                            <p:txEl>
                                              <p:pRg st="22" end="22"/>
                                            </p:txEl>
                                          </p:spTgt>
                                        </p:tgtEl>
                                        <p:attrNameLst>
                                          <p:attrName>style.visibility</p:attrName>
                                        </p:attrNameLst>
                                      </p:cBhvr>
                                      <p:to>
                                        <p:strVal val="visible"/>
                                      </p:to>
                                    </p:set>
                                    <p:animEffect transition="in" filter="fade">
                                      <p:cBhvr>
                                        <p:cTn id="102" dur="1000"/>
                                        <p:tgtEl>
                                          <p:spTgt spid="5123">
                                            <p:txEl>
                                              <p:pRg st="22" end="22"/>
                                            </p:txEl>
                                          </p:spTgt>
                                        </p:tgtEl>
                                      </p:cBhvr>
                                    </p:animEffect>
                                    <p:anim calcmode="lin" valueType="num">
                                      <p:cBhvr>
                                        <p:cTn id="103" dur="1000" fill="hold"/>
                                        <p:tgtEl>
                                          <p:spTgt spid="5123">
                                            <p:txEl>
                                              <p:pRg st="22" end="22"/>
                                            </p:txEl>
                                          </p:spTgt>
                                        </p:tgtEl>
                                        <p:attrNameLst>
                                          <p:attrName>ppt_x</p:attrName>
                                        </p:attrNameLst>
                                      </p:cBhvr>
                                      <p:tavLst>
                                        <p:tav tm="0">
                                          <p:val>
                                            <p:strVal val="#ppt_x"/>
                                          </p:val>
                                        </p:tav>
                                        <p:tav tm="100000">
                                          <p:val>
                                            <p:strVal val="#ppt_x"/>
                                          </p:val>
                                        </p:tav>
                                      </p:tavLst>
                                    </p:anim>
                                    <p:anim calcmode="lin" valueType="num">
                                      <p:cBhvr>
                                        <p:cTn id="104" dur="1000" fill="hold"/>
                                        <p:tgtEl>
                                          <p:spTgt spid="5123">
                                            <p:txEl>
                                              <p:pRg st="22" end="22"/>
                                            </p:txEl>
                                          </p:spTgt>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5123">
                                            <p:txEl>
                                              <p:pRg st="23" end="23"/>
                                            </p:txEl>
                                          </p:spTgt>
                                        </p:tgtEl>
                                        <p:attrNameLst>
                                          <p:attrName>style.visibility</p:attrName>
                                        </p:attrNameLst>
                                      </p:cBhvr>
                                      <p:to>
                                        <p:strVal val="visible"/>
                                      </p:to>
                                    </p:set>
                                    <p:animEffect transition="in" filter="fade">
                                      <p:cBhvr>
                                        <p:cTn id="107" dur="1000"/>
                                        <p:tgtEl>
                                          <p:spTgt spid="5123">
                                            <p:txEl>
                                              <p:pRg st="23" end="23"/>
                                            </p:txEl>
                                          </p:spTgt>
                                        </p:tgtEl>
                                      </p:cBhvr>
                                    </p:animEffect>
                                    <p:anim calcmode="lin" valueType="num">
                                      <p:cBhvr>
                                        <p:cTn id="108" dur="1000" fill="hold"/>
                                        <p:tgtEl>
                                          <p:spTgt spid="5123">
                                            <p:txEl>
                                              <p:pRg st="23" end="23"/>
                                            </p:txEl>
                                          </p:spTgt>
                                        </p:tgtEl>
                                        <p:attrNameLst>
                                          <p:attrName>ppt_x</p:attrName>
                                        </p:attrNameLst>
                                      </p:cBhvr>
                                      <p:tavLst>
                                        <p:tav tm="0">
                                          <p:val>
                                            <p:strVal val="#ppt_x"/>
                                          </p:val>
                                        </p:tav>
                                        <p:tav tm="100000">
                                          <p:val>
                                            <p:strVal val="#ppt_x"/>
                                          </p:val>
                                        </p:tav>
                                      </p:tavLst>
                                    </p:anim>
                                    <p:anim calcmode="lin" valueType="num">
                                      <p:cBhvr>
                                        <p:cTn id="109" dur="1000" fill="hold"/>
                                        <p:tgtEl>
                                          <p:spTgt spid="5123">
                                            <p:txEl>
                                              <p:pRg st="23" end="23"/>
                                            </p:txEl>
                                          </p:spTgt>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10245"/>
                                        </p:tgtEl>
                                        <p:attrNameLst>
                                          <p:attrName>style.visibility</p:attrName>
                                        </p:attrNameLst>
                                      </p:cBhvr>
                                      <p:to>
                                        <p:strVal val="visible"/>
                                      </p:to>
                                    </p:set>
                                    <p:animEffect transition="in" filter="fade">
                                      <p:cBhvr>
                                        <p:cTn id="112" dur="1000"/>
                                        <p:tgtEl>
                                          <p:spTgt spid="10245"/>
                                        </p:tgtEl>
                                      </p:cBhvr>
                                    </p:animEffect>
                                    <p:anim calcmode="lin" valueType="num">
                                      <p:cBhvr>
                                        <p:cTn id="113" dur="1000" fill="hold"/>
                                        <p:tgtEl>
                                          <p:spTgt spid="10245"/>
                                        </p:tgtEl>
                                        <p:attrNameLst>
                                          <p:attrName>ppt_x</p:attrName>
                                        </p:attrNameLst>
                                      </p:cBhvr>
                                      <p:tavLst>
                                        <p:tav tm="0">
                                          <p:val>
                                            <p:strVal val="#ppt_x"/>
                                          </p:val>
                                        </p:tav>
                                        <p:tav tm="100000">
                                          <p:val>
                                            <p:strVal val="#ppt_x"/>
                                          </p:val>
                                        </p:tav>
                                      </p:tavLst>
                                    </p:anim>
                                    <p:anim calcmode="lin" valueType="num">
                                      <p:cBhvr>
                                        <p:cTn id="114"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Michaelis-Menten Kinetics: Michaelis-Menten Equation</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grpSp>
        <p:nvGrpSpPr>
          <p:cNvPr id="3" name="Group 2"/>
          <p:cNvGrpSpPr/>
          <p:nvPr/>
        </p:nvGrpSpPr>
        <p:grpSpPr>
          <a:xfrm>
            <a:off x="4953000" y="533400"/>
            <a:ext cx="3962400" cy="6248400"/>
            <a:chOff x="4953000" y="533400"/>
            <a:chExt cx="3962400" cy="6248400"/>
          </a:xfrm>
        </p:grpSpPr>
        <p:pic>
          <p:nvPicPr>
            <p:cNvPr id="2" name="Picture 1"/>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943600" y="533400"/>
              <a:ext cx="2057400" cy="990601"/>
            </a:xfrm>
            <a:prstGeom prst="rect">
              <a:avLst/>
            </a:prstGeom>
          </p:spPr>
        </p:pic>
        <p:grpSp>
          <p:nvGrpSpPr>
            <p:cNvPr id="11269" name="Group 9"/>
            <p:cNvGrpSpPr>
              <a:grpSpLocks/>
            </p:cNvGrpSpPr>
            <p:nvPr/>
          </p:nvGrpSpPr>
          <p:grpSpPr bwMode="auto">
            <a:xfrm>
              <a:off x="4953000" y="1673225"/>
              <a:ext cx="3962400" cy="5108575"/>
              <a:chOff x="4953000" y="1673196"/>
              <a:chExt cx="3962400" cy="5108604"/>
            </a:xfrm>
          </p:grpSpPr>
          <p:grpSp>
            <p:nvGrpSpPr>
              <p:cNvPr id="11270" name="Group 10"/>
              <p:cNvGrpSpPr>
                <a:grpSpLocks/>
              </p:cNvGrpSpPr>
              <p:nvPr/>
            </p:nvGrpSpPr>
            <p:grpSpPr bwMode="auto">
              <a:xfrm>
                <a:off x="4953000" y="1905000"/>
                <a:ext cx="3962400" cy="4876800"/>
                <a:chOff x="4953000" y="1676400"/>
                <a:chExt cx="3962400" cy="5105400"/>
              </a:xfrm>
            </p:grpSpPr>
            <p:pic>
              <p:nvPicPr>
                <p:cNvPr id="11272" name="Picture 2" descr="voet4_fig_12_03"/>
                <p:cNvPicPr>
                  <a:picLocks noChangeAspect="1" noChangeArrowheads="1"/>
                </p:cNvPicPr>
                <p:nvPr/>
              </p:nvPicPr>
              <p:blipFill>
                <a:blip r:embed="rId4">
                  <a:extLst>
                    <a:ext uri="{28A0092B-C50C-407E-A947-70E740481C1C}">
                      <a14:useLocalDpi xmlns:a14="http://schemas.microsoft.com/office/drawing/2010/main" val="0"/>
                    </a:ext>
                  </a:extLst>
                </a:blip>
                <a:srcRect b="6165"/>
                <a:stretch>
                  <a:fillRect/>
                </a:stretch>
              </p:blipFill>
              <p:spPr bwMode="auto">
                <a:xfrm>
                  <a:off x="4953000" y="1676400"/>
                  <a:ext cx="396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13"/>
                <p:cNvSpPr>
                  <a:spLocks noChangeArrowheads="1"/>
                </p:cNvSpPr>
                <p:nvPr/>
              </p:nvSpPr>
              <p:spPr bwMode="auto">
                <a:xfrm>
                  <a:off x="5173508" y="3308968"/>
                  <a:ext cx="152400"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grpSp>
          <p:sp>
            <p:nvSpPr>
              <p:cNvPr id="11271" name="TextBox 11"/>
              <p:cNvSpPr txBox="1">
                <a:spLocks noChangeArrowheads="1"/>
              </p:cNvSpPr>
              <p:nvPr/>
            </p:nvSpPr>
            <p:spPr bwMode="auto">
              <a:xfrm>
                <a:off x="5821069" y="1673196"/>
                <a:ext cx="23566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solidFill>
                      <a:schemeClr val="accent2"/>
                    </a:solidFill>
                    <a:latin typeface="Calibri" pitchFamily="34" charset="0"/>
                    <a:cs typeface="Calibri" pitchFamily="34" charset="0"/>
                  </a:rPr>
                  <a:t>Michaelis-Menten Plot</a:t>
                </a:r>
              </a:p>
            </p:txBody>
          </p:sp>
        </p:grpSp>
      </p:grpSp>
      <p:sp>
        <p:nvSpPr>
          <p:cNvPr id="5123" name="Rectangle 3"/>
          <p:cNvSpPr>
            <a:spLocks noChangeArrowheads="1"/>
          </p:cNvSpPr>
          <p:nvPr/>
        </p:nvSpPr>
        <p:spPr bwMode="auto">
          <a:xfrm>
            <a:off x="76200" y="457200"/>
            <a:ext cx="5097308" cy="638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700" dirty="0">
                <a:latin typeface="Calibri" pitchFamily="34" charset="0"/>
                <a:ea typeface="Cambria" pitchFamily="18" charset="0"/>
                <a:cs typeface="Calibri" pitchFamily="34" charset="0"/>
                <a:sym typeface="Wingdings" pitchFamily="2" charset="2"/>
              </a:rPr>
              <a:t>Combining </a:t>
            </a:r>
            <a:r>
              <a:rPr lang="en-US" sz="1700" dirty="0" err="1">
                <a:latin typeface="Calibri" pitchFamily="34" charset="0"/>
                <a:ea typeface="Cambria" pitchFamily="18" charset="0"/>
                <a:cs typeface="Calibri" pitchFamily="34" charset="0"/>
                <a:sym typeface="Wingdings" pitchFamily="2" charset="2"/>
              </a:rPr>
              <a:t>Eq</a:t>
            </a:r>
            <a:r>
              <a:rPr lang="en-US" sz="1700" dirty="0">
                <a:latin typeface="Calibri" pitchFamily="34" charset="0"/>
                <a:ea typeface="Cambria" pitchFamily="18" charset="0"/>
                <a:cs typeface="Calibri" pitchFamily="34" charset="0"/>
                <a:sym typeface="Wingdings" pitchFamily="2" charset="2"/>
              </a:rPr>
              <a:t>[4.8] and </a:t>
            </a:r>
            <a:r>
              <a:rPr lang="en-US" sz="1700" dirty="0" err="1">
                <a:latin typeface="Calibri" pitchFamily="34" charset="0"/>
                <a:ea typeface="Cambria" pitchFamily="18" charset="0"/>
                <a:cs typeface="Calibri" pitchFamily="34" charset="0"/>
                <a:sym typeface="Wingdings" pitchFamily="2" charset="2"/>
              </a:rPr>
              <a:t>Eq</a:t>
            </a:r>
            <a:r>
              <a:rPr lang="en-US" sz="1700" dirty="0">
                <a:latin typeface="Calibri" pitchFamily="34" charset="0"/>
                <a:ea typeface="Cambria" pitchFamily="18" charset="0"/>
                <a:cs typeface="Calibri" pitchFamily="34" charset="0"/>
                <a:sym typeface="Wingdings" pitchFamily="2" charset="2"/>
              </a:rPr>
              <a:t>[4.9], we have:</a:t>
            </a:r>
          </a:p>
          <a:p>
            <a:pPr eaLnBrk="0" hangingPunct="0">
              <a:spcAft>
                <a:spcPts val="0"/>
              </a:spcAft>
              <a:defRPr/>
            </a:pPr>
            <a:r>
              <a:rPr lang="en-US" sz="1700" dirty="0">
                <a:latin typeface="Calibri" pitchFamily="34" charset="0"/>
                <a:ea typeface="Cambria" pitchFamily="18" charset="0"/>
                <a:cs typeface="Calibri" pitchFamily="34" charset="0"/>
                <a:sym typeface="Wingdings" pitchFamily="2" charset="2"/>
              </a:rPr>
              <a:t>	</a:t>
            </a:r>
            <a:r>
              <a:rPr lang="en-US" sz="1700" dirty="0">
                <a:solidFill>
                  <a:srgbClr val="00B050"/>
                </a:solidFill>
                <a:latin typeface="Calibri" pitchFamily="34" charset="0"/>
                <a:ea typeface="Cambria" pitchFamily="18" charset="0"/>
                <a:cs typeface="Calibri" pitchFamily="34" charset="0"/>
                <a:sym typeface="Wingdings" pitchFamily="2" charset="2"/>
              </a:rPr>
              <a:t>v = k</a:t>
            </a:r>
            <a:r>
              <a:rPr lang="en-US" sz="1700" baseline="-25000" dirty="0">
                <a:solidFill>
                  <a:srgbClr val="00B050"/>
                </a:solidFill>
                <a:latin typeface="Calibri" pitchFamily="34" charset="0"/>
                <a:ea typeface="Cambria" pitchFamily="18" charset="0"/>
                <a:cs typeface="Calibri" pitchFamily="34" charset="0"/>
                <a:sym typeface="Wingdings" pitchFamily="2" charset="2"/>
              </a:rPr>
              <a:t>+2</a:t>
            </a:r>
            <a:r>
              <a:rPr lang="en-US" sz="1700" dirty="0">
                <a:solidFill>
                  <a:srgbClr val="00B050"/>
                </a:solidFill>
                <a:latin typeface="Calibri" pitchFamily="34" charset="0"/>
                <a:ea typeface="Cambria" pitchFamily="18" charset="0"/>
                <a:cs typeface="Calibri" pitchFamily="34" charset="0"/>
                <a:sym typeface="Wingdings" pitchFamily="2" charset="2"/>
              </a:rPr>
              <a:t>{[S][E]</a:t>
            </a:r>
            <a:r>
              <a:rPr lang="en-US" sz="1700" baseline="-25000" dirty="0">
                <a:solidFill>
                  <a:srgbClr val="00B050"/>
                </a:solidFill>
                <a:latin typeface="Calibri" pitchFamily="34" charset="0"/>
                <a:ea typeface="Cambria" pitchFamily="18" charset="0"/>
                <a:cs typeface="Calibri" pitchFamily="34" charset="0"/>
                <a:sym typeface="Wingdings" pitchFamily="2" charset="2"/>
              </a:rPr>
              <a:t>0</a:t>
            </a:r>
            <a:r>
              <a:rPr lang="en-US" sz="1700" dirty="0">
                <a:solidFill>
                  <a:srgbClr val="00B050"/>
                </a:solidFill>
                <a:latin typeface="Calibri" pitchFamily="34" charset="0"/>
                <a:ea typeface="Cambria" pitchFamily="18" charset="0"/>
                <a:cs typeface="Calibri" pitchFamily="34" charset="0"/>
                <a:sym typeface="Wingdings" pitchFamily="2" charset="2"/>
              </a:rPr>
              <a:t>}/{K</a:t>
            </a:r>
            <a:r>
              <a:rPr lang="en-US" sz="1700" baseline="-25000" dirty="0">
                <a:solidFill>
                  <a:srgbClr val="00B050"/>
                </a:solidFill>
                <a:latin typeface="Calibri" pitchFamily="34" charset="0"/>
                <a:ea typeface="Cambria" pitchFamily="18" charset="0"/>
                <a:cs typeface="Calibri" pitchFamily="34" charset="0"/>
                <a:sym typeface="Wingdings" pitchFamily="2" charset="2"/>
              </a:rPr>
              <a:t>M</a:t>
            </a:r>
            <a:r>
              <a:rPr lang="en-US" sz="1700" dirty="0">
                <a:solidFill>
                  <a:srgbClr val="00B050"/>
                </a:solidFill>
                <a:latin typeface="Calibri" pitchFamily="34" charset="0"/>
                <a:ea typeface="Cambria" pitchFamily="18" charset="0"/>
                <a:cs typeface="Calibri" pitchFamily="34" charset="0"/>
                <a:sym typeface="Wingdings" pitchFamily="2" charset="2"/>
              </a:rPr>
              <a:t> + [S]}	[4.10]</a:t>
            </a:r>
          </a:p>
          <a:p>
            <a:pPr eaLnBrk="0" hangingPunct="0">
              <a:spcAft>
                <a:spcPts val="0"/>
              </a:spcAft>
              <a:defRPr/>
            </a:pPr>
            <a:r>
              <a:rPr lang="en-US" sz="1700" dirty="0">
                <a:latin typeface="Calibri" pitchFamily="34" charset="0"/>
                <a:ea typeface="Cambria" pitchFamily="18" charset="0"/>
                <a:cs typeface="Calibri" pitchFamily="34" charset="0"/>
                <a:sym typeface="Wingdings" pitchFamily="2" charset="2"/>
              </a:rPr>
              <a:t>  </a:t>
            </a:r>
          </a:p>
          <a:p>
            <a:pPr marL="169863" indent="-169863" eaLnBrk="0" hangingPunct="0">
              <a:spcAft>
                <a:spcPts val="0"/>
              </a:spcAft>
              <a:buFontTx/>
              <a:buChar char="-"/>
              <a:defRPr/>
            </a:pPr>
            <a:r>
              <a:rPr lang="en-US" sz="1700" dirty="0">
                <a:latin typeface="Calibri" pitchFamily="34" charset="0"/>
                <a:ea typeface="Cambria" pitchFamily="18" charset="0"/>
                <a:cs typeface="Calibri" pitchFamily="34" charset="0"/>
                <a:sym typeface="Wingdings" pitchFamily="2" charset="2"/>
              </a:rPr>
              <a:t>The </a:t>
            </a:r>
            <a:r>
              <a:rPr lang="en-US" sz="1700" dirty="0">
                <a:solidFill>
                  <a:srgbClr val="FF0000"/>
                </a:solidFill>
                <a:latin typeface="Calibri" pitchFamily="34" charset="0"/>
                <a:ea typeface="Cambria" pitchFamily="18" charset="0"/>
                <a:cs typeface="Calibri" pitchFamily="34" charset="0"/>
                <a:sym typeface="Wingdings" pitchFamily="2" charset="2"/>
              </a:rPr>
              <a:t>maximum reaction velocity (</a:t>
            </a:r>
            <a:r>
              <a:rPr lang="en-US" sz="1700" dirty="0" err="1">
                <a:solidFill>
                  <a:srgbClr val="FF0000"/>
                </a:solidFill>
                <a:latin typeface="Calibri" pitchFamily="34" charset="0"/>
                <a:ea typeface="Cambria" pitchFamily="18" charset="0"/>
                <a:cs typeface="Calibri" pitchFamily="34" charset="0"/>
                <a:sym typeface="Wingdings" pitchFamily="2" charset="2"/>
              </a:rPr>
              <a:t>V</a:t>
            </a:r>
            <a:r>
              <a:rPr lang="en-US" sz="1700" baseline="-25000" dirty="0" err="1">
                <a:solidFill>
                  <a:srgbClr val="FF0000"/>
                </a:solidFill>
                <a:latin typeface="Calibri" pitchFamily="34" charset="0"/>
                <a:ea typeface="Cambria" pitchFamily="18" charset="0"/>
                <a:cs typeface="Calibri" pitchFamily="34" charset="0"/>
                <a:sym typeface="Wingdings" pitchFamily="2" charset="2"/>
              </a:rPr>
              <a:t>max</a:t>
            </a:r>
            <a:r>
              <a:rPr lang="en-US" sz="1700" dirty="0">
                <a:solidFill>
                  <a:srgbClr val="FF0000"/>
                </a:solidFill>
                <a:latin typeface="Calibri" pitchFamily="34" charset="0"/>
                <a:ea typeface="Cambria" pitchFamily="18" charset="0"/>
                <a:cs typeface="Calibri" pitchFamily="34" charset="0"/>
                <a:sym typeface="Wingdings" pitchFamily="2" charset="2"/>
              </a:rPr>
              <a:t>) </a:t>
            </a:r>
            <a:r>
              <a:rPr lang="en-US" sz="1700" dirty="0">
                <a:latin typeface="Calibri" pitchFamily="34" charset="0"/>
                <a:ea typeface="Cambria" pitchFamily="18" charset="0"/>
                <a:cs typeface="Calibri" pitchFamily="34" charset="0"/>
                <a:sym typeface="Wingdings" pitchFamily="2" charset="2"/>
              </a:rPr>
              <a:t>occurs when the enzyme is fully saturated with </a:t>
            </a:r>
            <a:r>
              <a:rPr lang="en-US" sz="1700" dirty="0" smtClean="0">
                <a:latin typeface="Calibri" pitchFamily="34" charset="0"/>
                <a:ea typeface="Cambria" pitchFamily="18" charset="0"/>
                <a:cs typeface="Calibri" pitchFamily="34" charset="0"/>
                <a:sym typeface="Wingdings" pitchFamily="2" charset="2"/>
              </a:rPr>
              <a:t>substrate—</a:t>
            </a:r>
            <a:r>
              <a:rPr lang="en-US" sz="1700" dirty="0" err="1" smtClean="0">
                <a:latin typeface="Calibri" pitchFamily="34" charset="0"/>
                <a:ea typeface="Cambria" pitchFamily="18" charset="0"/>
                <a:cs typeface="Calibri" pitchFamily="34" charset="0"/>
                <a:sym typeface="Wingdings" pitchFamily="2" charset="2"/>
              </a:rPr>
              <a:t>ie</a:t>
            </a:r>
            <a:r>
              <a:rPr lang="en-US" sz="1700" dirty="0" smtClean="0">
                <a:latin typeface="Calibri" pitchFamily="34" charset="0"/>
                <a:ea typeface="Cambria" pitchFamily="18" charset="0"/>
                <a:cs typeface="Calibri" pitchFamily="34" charset="0"/>
                <a:sym typeface="Wingdings" pitchFamily="2" charset="2"/>
              </a:rPr>
              <a:t> </a:t>
            </a:r>
            <a:r>
              <a:rPr lang="en-US" sz="1700" dirty="0">
                <a:latin typeface="Calibri" pitchFamily="34" charset="0"/>
                <a:ea typeface="Cambria" pitchFamily="18" charset="0"/>
                <a:cs typeface="Calibri" pitchFamily="34" charset="0"/>
                <a:sym typeface="Wingdings" pitchFamily="2" charset="2"/>
              </a:rPr>
              <a:t>when [ES] is no </a:t>
            </a:r>
            <a:r>
              <a:rPr lang="en-US" sz="1700" dirty="0" smtClean="0">
                <a:latin typeface="Calibri" pitchFamily="34" charset="0"/>
                <a:ea typeface="Cambria" pitchFamily="18" charset="0"/>
                <a:cs typeface="Calibri" pitchFamily="34" charset="0"/>
                <a:sym typeface="Wingdings" pitchFamily="2" charset="2"/>
              </a:rPr>
              <a:t>longer-rate-limiting and approaches [E]</a:t>
            </a:r>
            <a:r>
              <a:rPr lang="en-US" sz="1700" baseline="-25000" dirty="0" smtClean="0">
                <a:latin typeface="Calibri" pitchFamily="34" charset="0"/>
                <a:ea typeface="Cambria" pitchFamily="18" charset="0"/>
                <a:cs typeface="Calibri" pitchFamily="34" charset="0"/>
                <a:sym typeface="Wingdings" pitchFamily="2" charset="2"/>
              </a:rPr>
              <a:t>0</a:t>
            </a:r>
            <a:r>
              <a:rPr lang="en-US" sz="1700" dirty="0" smtClean="0">
                <a:latin typeface="Calibri" pitchFamily="34" charset="0"/>
                <a:ea typeface="Cambria" pitchFamily="18" charset="0"/>
                <a:cs typeface="Calibri" pitchFamily="34" charset="0"/>
                <a:sym typeface="Wingdings" pitchFamily="2" charset="2"/>
              </a:rPr>
              <a:t>:</a:t>
            </a:r>
          </a:p>
          <a:p>
            <a:pPr lvl="1" eaLnBrk="0" hangingPunct="0">
              <a:spcAft>
                <a:spcPts val="0"/>
              </a:spcAft>
              <a:defRPr/>
            </a:pPr>
            <a:r>
              <a:rPr lang="en-US" sz="1700" dirty="0" smtClean="0">
                <a:latin typeface="Calibri" pitchFamily="34" charset="0"/>
                <a:ea typeface="Cambria" pitchFamily="18" charset="0"/>
                <a:cs typeface="Calibri" pitchFamily="34" charset="0"/>
                <a:sym typeface="Wingdings" pitchFamily="2" charset="2"/>
              </a:rPr>
              <a:t>	[ES] </a:t>
            </a:r>
            <a:r>
              <a:rPr lang="en-US" sz="1700" dirty="0" smtClean="0">
                <a:latin typeface="Calibri" pitchFamily="34" charset="0"/>
                <a:ea typeface="Cambria" pitchFamily="18" charset="0"/>
                <a:cs typeface="Calibri" pitchFamily="34" charset="0"/>
                <a:sym typeface="Symbol" panose="05050102010706020507" pitchFamily="18" charset="2"/>
              </a:rPr>
              <a:t></a:t>
            </a:r>
            <a:r>
              <a:rPr lang="en-US" sz="1700" dirty="0" smtClean="0">
                <a:latin typeface="Calibri" pitchFamily="34" charset="0"/>
                <a:ea typeface="Cambria" pitchFamily="18" charset="0"/>
                <a:cs typeface="Calibri" pitchFamily="34" charset="0"/>
                <a:sym typeface="Wingdings" pitchFamily="2" charset="2"/>
              </a:rPr>
              <a:t> [E]</a:t>
            </a:r>
            <a:r>
              <a:rPr lang="en-US" sz="1700" baseline="-25000" dirty="0" smtClean="0">
                <a:latin typeface="Calibri" pitchFamily="34" charset="0"/>
                <a:ea typeface="Cambria" pitchFamily="18" charset="0"/>
                <a:cs typeface="Calibri" pitchFamily="34" charset="0"/>
                <a:sym typeface="Wingdings" pitchFamily="2" charset="2"/>
              </a:rPr>
              <a:t>0</a:t>
            </a:r>
            <a:endParaRPr lang="en-US" sz="1700" baseline="-250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endParaRPr lang="en-US" sz="17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700" dirty="0">
                <a:latin typeface="Calibri" pitchFamily="34" charset="0"/>
                <a:ea typeface="Cambria" pitchFamily="18" charset="0"/>
                <a:cs typeface="Calibri" pitchFamily="34" charset="0"/>
                <a:sym typeface="Wingdings" pitchFamily="2" charset="2"/>
              </a:rPr>
              <a:t>Thus, under such </a:t>
            </a:r>
            <a:r>
              <a:rPr lang="en-US" sz="1700" dirty="0" smtClean="0">
                <a:latin typeface="Calibri" pitchFamily="34" charset="0"/>
                <a:ea typeface="Cambria" pitchFamily="18" charset="0"/>
                <a:cs typeface="Calibri" pitchFamily="34" charset="0"/>
                <a:sym typeface="Wingdings" pitchFamily="2" charset="2"/>
              </a:rPr>
              <a:t>steady-state </a:t>
            </a:r>
            <a:r>
              <a:rPr lang="en-US" sz="1700" dirty="0">
                <a:latin typeface="Calibri" pitchFamily="34" charset="0"/>
                <a:ea typeface="Cambria" pitchFamily="18" charset="0"/>
                <a:cs typeface="Calibri" pitchFamily="34" charset="0"/>
                <a:sym typeface="Wingdings" pitchFamily="2" charset="2"/>
              </a:rPr>
              <a:t>conditions, the reaction reaches </a:t>
            </a:r>
            <a:r>
              <a:rPr lang="en-US" sz="1700" dirty="0" err="1">
                <a:latin typeface="Calibri" pitchFamily="34" charset="0"/>
                <a:ea typeface="Cambria" pitchFamily="18" charset="0"/>
                <a:cs typeface="Calibri" pitchFamily="34" charset="0"/>
                <a:sym typeface="Wingdings" pitchFamily="2" charset="2"/>
              </a:rPr>
              <a:t>V</a:t>
            </a:r>
            <a:r>
              <a:rPr lang="en-US" sz="1700" baseline="-25000" dirty="0" err="1">
                <a:latin typeface="Calibri" pitchFamily="34" charset="0"/>
                <a:ea typeface="Cambria" pitchFamily="18" charset="0"/>
                <a:cs typeface="Calibri" pitchFamily="34" charset="0"/>
                <a:sym typeface="Wingdings" pitchFamily="2" charset="2"/>
              </a:rPr>
              <a:t>max</a:t>
            </a:r>
            <a:r>
              <a:rPr lang="en-US" sz="1700" dirty="0">
                <a:latin typeface="Calibri" pitchFamily="34" charset="0"/>
                <a:ea typeface="Cambria" pitchFamily="18" charset="0"/>
                <a:cs typeface="Calibri" pitchFamily="34" charset="0"/>
                <a:sym typeface="Wingdings" pitchFamily="2" charset="2"/>
              </a:rPr>
              <a:t> solely determined by the product of k</a:t>
            </a:r>
            <a:r>
              <a:rPr lang="en-US" sz="1700" baseline="-25000" dirty="0">
                <a:latin typeface="Calibri" pitchFamily="34" charset="0"/>
                <a:ea typeface="Cambria" pitchFamily="18" charset="0"/>
                <a:cs typeface="Calibri" pitchFamily="34" charset="0"/>
                <a:sym typeface="Wingdings" pitchFamily="2" charset="2"/>
              </a:rPr>
              <a:t>+2</a:t>
            </a:r>
            <a:r>
              <a:rPr lang="en-US" sz="1700" dirty="0">
                <a:latin typeface="Calibri" pitchFamily="34" charset="0"/>
                <a:ea typeface="Cambria" pitchFamily="18" charset="0"/>
                <a:cs typeface="Calibri" pitchFamily="34" charset="0"/>
                <a:sym typeface="Wingdings" pitchFamily="2" charset="2"/>
              </a:rPr>
              <a:t> and [E]</a:t>
            </a:r>
            <a:r>
              <a:rPr lang="en-US" sz="1700" baseline="-25000" dirty="0">
                <a:latin typeface="Calibri" pitchFamily="34" charset="0"/>
                <a:ea typeface="Cambria" pitchFamily="18" charset="0"/>
                <a:cs typeface="Calibri" pitchFamily="34" charset="0"/>
                <a:sym typeface="Wingdings" pitchFamily="2" charset="2"/>
              </a:rPr>
              <a:t>0</a:t>
            </a:r>
            <a:r>
              <a:rPr lang="en-US" sz="1700" dirty="0">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700" dirty="0">
                <a:latin typeface="Calibri" pitchFamily="34" charset="0"/>
                <a:ea typeface="Cambria" pitchFamily="18" charset="0"/>
                <a:cs typeface="Calibri" pitchFamily="34" charset="0"/>
                <a:sym typeface="Wingdings" pitchFamily="2" charset="2"/>
              </a:rPr>
              <a:t>	</a:t>
            </a:r>
            <a:r>
              <a:rPr lang="en-US" sz="1700" dirty="0" err="1">
                <a:solidFill>
                  <a:srgbClr val="00B050"/>
                </a:solidFill>
                <a:latin typeface="Calibri" pitchFamily="34" charset="0"/>
                <a:ea typeface="Cambria" pitchFamily="18" charset="0"/>
                <a:cs typeface="Calibri" pitchFamily="34" charset="0"/>
                <a:sym typeface="Wingdings" pitchFamily="2" charset="2"/>
              </a:rPr>
              <a:t>V</a:t>
            </a:r>
            <a:r>
              <a:rPr lang="en-US" sz="17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700" dirty="0">
                <a:solidFill>
                  <a:srgbClr val="00B050"/>
                </a:solidFill>
                <a:latin typeface="Calibri" pitchFamily="34" charset="0"/>
                <a:ea typeface="Cambria" pitchFamily="18" charset="0"/>
                <a:cs typeface="Calibri" pitchFamily="34" charset="0"/>
                <a:sym typeface="Wingdings" pitchFamily="2" charset="2"/>
              </a:rPr>
              <a:t> </a:t>
            </a:r>
            <a:r>
              <a:rPr lang="en-US" sz="1700" dirty="0" smtClean="0">
                <a:solidFill>
                  <a:srgbClr val="00B050"/>
                </a:solidFill>
                <a:latin typeface="Calibri" pitchFamily="34" charset="0"/>
                <a:ea typeface="Cambria" pitchFamily="18" charset="0"/>
                <a:cs typeface="Calibri" pitchFamily="34" charset="0"/>
                <a:sym typeface="Wingdings" pitchFamily="2" charset="2"/>
              </a:rPr>
              <a:t>=</a:t>
            </a:r>
            <a:r>
              <a:rPr lang="en-US" sz="1800" dirty="0">
                <a:solidFill>
                  <a:srgbClr val="00B050"/>
                </a:solidFill>
                <a:latin typeface="Calibri" pitchFamily="34" charset="0"/>
                <a:ea typeface="Cambria" pitchFamily="18" charset="0"/>
                <a:cs typeface="Calibri" pitchFamily="34" charset="0"/>
                <a:sym typeface="Wingdings" pitchFamily="2" charset="2"/>
              </a:rPr>
              <a:t> d[P</a:t>
            </a:r>
            <a:r>
              <a:rPr lang="en-US" sz="1800" dirty="0" smtClean="0">
                <a:solidFill>
                  <a:srgbClr val="00B050"/>
                </a:solidFill>
                <a:latin typeface="Calibri" pitchFamily="34" charset="0"/>
                <a:ea typeface="Cambria" pitchFamily="18" charset="0"/>
                <a:cs typeface="Calibri" pitchFamily="34" charset="0"/>
                <a:sym typeface="Wingdings" pitchFamily="2" charset="2"/>
              </a:rPr>
              <a:t>]/</a:t>
            </a:r>
            <a:r>
              <a:rPr lang="en-US" sz="1800" dirty="0" err="1">
                <a:solidFill>
                  <a:srgbClr val="00B050"/>
                </a:solidFill>
                <a:latin typeface="Calibri" pitchFamily="34" charset="0"/>
                <a:ea typeface="Cambria" pitchFamily="18" charset="0"/>
                <a:cs typeface="Calibri" pitchFamily="34" charset="0"/>
                <a:sym typeface="Wingdings" pitchFamily="2" charset="2"/>
              </a:rPr>
              <a:t>dt</a:t>
            </a:r>
            <a:r>
              <a:rPr lang="en-US" sz="1700" dirty="0" smtClean="0">
                <a:solidFill>
                  <a:srgbClr val="00B050"/>
                </a:solidFill>
                <a:latin typeface="Calibri" pitchFamily="34" charset="0"/>
                <a:ea typeface="Cambria" pitchFamily="18" charset="0"/>
                <a:cs typeface="Calibri" pitchFamily="34" charset="0"/>
                <a:sym typeface="Wingdings" pitchFamily="2" charset="2"/>
              </a:rPr>
              <a:t> = k</a:t>
            </a:r>
            <a:r>
              <a:rPr lang="en-US" sz="1700" baseline="-25000" dirty="0" smtClean="0">
                <a:solidFill>
                  <a:srgbClr val="00B050"/>
                </a:solidFill>
                <a:latin typeface="Calibri" pitchFamily="34" charset="0"/>
                <a:ea typeface="Cambria" pitchFamily="18" charset="0"/>
                <a:cs typeface="Calibri" pitchFamily="34" charset="0"/>
                <a:sym typeface="Wingdings" pitchFamily="2" charset="2"/>
              </a:rPr>
              <a:t>+2</a:t>
            </a:r>
            <a:r>
              <a:rPr lang="en-US" sz="1700" dirty="0" smtClean="0">
                <a:solidFill>
                  <a:srgbClr val="00B050"/>
                </a:solidFill>
                <a:latin typeface="Calibri" pitchFamily="34" charset="0"/>
                <a:ea typeface="Cambria" pitchFamily="18" charset="0"/>
                <a:cs typeface="Calibri" pitchFamily="34" charset="0"/>
                <a:sym typeface="Wingdings" pitchFamily="2" charset="2"/>
              </a:rPr>
              <a:t>[E]</a:t>
            </a:r>
            <a:r>
              <a:rPr lang="en-US" sz="1700" baseline="-25000" dirty="0" smtClean="0">
                <a:solidFill>
                  <a:srgbClr val="00B050"/>
                </a:solidFill>
                <a:latin typeface="Calibri" pitchFamily="34" charset="0"/>
                <a:ea typeface="Cambria" pitchFamily="18" charset="0"/>
                <a:cs typeface="Calibri" pitchFamily="34" charset="0"/>
                <a:sym typeface="Wingdings" pitchFamily="2" charset="2"/>
              </a:rPr>
              <a:t>0</a:t>
            </a:r>
            <a:r>
              <a:rPr lang="en-US" sz="1700" dirty="0">
                <a:solidFill>
                  <a:srgbClr val="00B050"/>
                </a:solidFill>
                <a:latin typeface="Calibri" pitchFamily="34" charset="0"/>
                <a:ea typeface="Cambria" pitchFamily="18" charset="0"/>
                <a:cs typeface="Calibri" pitchFamily="34" charset="0"/>
                <a:sym typeface="Wingdings" pitchFamily="2" charset="2"/>
              </a:rPr>
              <a:t>	</a:t>
            </a:r>
            <a:r>
              <a:rPr lang="en-US" sz="1700" dirty="0" smtClean="0">
                <a:solidFill>
                  <a:srgbClr val="00B050"/>
                </a:solidFill>
                <a:latin typeface="Calibri" pitchFamily="34" charset="0"/>
                <a:ea typeface="Cambria" pitchFamily="18" charset="0"/>
                <a:cs typeface="Calibri" pitchFamily="34" charset="0"/>
                <a:sym typeface="Wingdings" pitchFamily="2" charset="2"/>
              </a:rPr>
              <a:t>[</a:t>
            </a:r>
            <a:r>
              <a:rPr lang="en-US" sz="1700" dirty="0">
                <a:solidFill>
                  <a:srgbClr val="00B050"/>
                </a:solidFill>
                <a:latin typeface="Calibri" pitchFamily="34" charset="0"/>
                <a:ea typeface="Cambria" pitchFamily="18" charset="0"/>
                <a:cs typeface="Calibri" pitchFamily="34" charset="0"/>
                <a:sym typeface="Wingdings" pitchFamily="2" charset="2"/>
              </a:rPr>
              <a:t>4.11]</a:t>
            </a:r>
          </a:p>
          <a:p>
            <a:pPr eaLnBrk="0" hangingPunct="0">
              <a:spcAft>
                <a:spcPts val="0"/>
              </a:spcAft>
              <a:defRPr/>
            </a:pPr>
            <a:endParaRPr lang="en-US" sz="17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700" dirty="0">
                <a:latin typeface="Calibri" pitchFamily="34" charset="0"/>
                <a:ea typeface="Cambria" pitchFamily="18" charset="0"/>
                <a:cs typeface="Calibri" pitchFamily="34" charset="0"/>
                <a:sym typeface="Wingdings" pitchFamily="2" charset="2"/>
              </a:rPr>
              <a:t>Now, combining </a:t>
            </a:r>
            <a:r>
              <a:rPr lang="en-US" sz="1700" dirty="0" err="1">
                <a:latin typeface="Calibri" pitchFamily="34" charset="0"/>
                <a:ea typeface="Cambria" pitchFamily="18" charset="0"/>
                <a:cs typeface="Calibri" pitchFamily="34" charset="0"/>
                <a:sym typeface="Wingdings" pitchFamily="2" charset="2"/>
              </a:rPr>
              <a:t>Eq</a:t>
            </a:r>
            <a:r>
              <a:rPr lang="en-US" sz="1700" dirty="0">
                <a:latin typeface="Calibri" pitchFamily="34" charset="0"/>
                <a:ea typeface="Cambria" pitchFamily="18" charset="0"/>
                <a:cs typeface="Calibri" pitchFamily="34" charset="0"/>
                <a:sym typeface="Wingdings" pitchFamily="2" charset="2"/>
              </a:rPr>
              <a:t>[4.10] and </a:t>
            </a:r>
            <a:r>
              <a:rPr lang="en-US" sz="1700" dirty="0" err="1">
                <a:latin typeface="Calibri" pitchFamily="34" charset="0"/>
                <a:ea typeface="Cambria" pitchFamily="18" charset="0"/>
                <a:cs typeface="Calibri" pitchFamily="34" charset="0"/>
                <a:sym typeface="Wingdings" pitchFamily="2" charset="2"/>
              </a:rPr>
              <a:t>Eq</a:t>
            </a:r>
            <a:r>
              <a:rPr lang="en-US" sz="1700" dirty="0">
                <a:latin typeface="Calibri" pitchFamily="34" charset="0"/>
                <a:ea typeface="Cambria" pitchFamily="18" charset="0"/>
                <a:cs typeface="Calibri" pitchFamily="34" charset="0"/>
                <a:sym typeface="Wingdings" pitchFamily="2" charset="2"/>
              </a:rPr>
              <a:t>[4.11], we obtain:</a:t>
            </a:r>
          </a:p>
          <a:p>
            <a:pPr eaLnBrk="0" hangingPunct="0">
              <a:spcAft>
                <a:spcPts val="0"/>
              </a:spcAft>
              <a:defRPr/>
            </a:pPr>
            <a:r>
              <a:rPr lang="en-US" sz="1700" dirty="0">
                <a:latin typeface="Calibri" pitchFamily="34" charset="0"/>
                <a:ea typeface="Cambria" pitchFamily="18" charset="0"/>
                <a:cs typeface="Calibri" pitchFamily="34" charset="0"/>
                <a:sym typeface="Wingdings" pitchFamily="2" charset="2"/>
              </a:rPr>
              <a:t>	</a:t>
            </a:r>
            <a:r>
              <a:rPr lang="en-US" sz="1700" dirty="0">
                <a:solidFill>
                  <a:srgbClr val="00B050"/>
                </a:solidFill>
                <a:latin typeface="Calibri" pitchFamily="34" charset="0"/>
                <a:ea typeface="Cambria" pitchFamily="18" charset="0"/>
                <a:cs typeface="Calibri" pitchFamily="34" charset="0"/>
                <a:sym typeface="Wingdings" pitchFamily="2" charset="2"/>
              </a:rPr>
              <a:t>v = {</a:t>
            </a:r>
            <a:r>
              <a:rPr lang="en-US" sz="1700" dirty="0" err="1">
                <a:solidFill>
                  <a:srgbClr val="00B050"/>
                </a:solidFill>
                <a:latin typeface="Calibri" pitchFamily="34" charset="0"/>
                <a:ea typeface="Cambria" pitchFamily="18" charset="0"/>
                <a:cs typeface="Calibri" pitchFamily="34" charset="0"/>
                <a:sym typeface="Wingdings" pitchFamily="2" charset="2"/>
              </a:rPr>
              <a:t>V</a:t>
            </a:r>
            <a:r>
              <a:rPr lang="en-US" sz="17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700" dirty="0">
                <a:solidFill>
                  <a:srgbClr val="00B050"/>
                </a:solidFill>
                <a:latin typeface="Calibri" pitchFamily="34" charset="0"/>
                <a:ea typeface="Cambria" pitchFamily="18" charset="0"/>
                <a:cs typeface="Calibri" pitchFamily="34" charset="0"/>
                <a:sym typeface="Wingdings" pitchFamily="2" charset="2"/>
              </a:rPr>
              <a:t>[S]}/{K</a:t>
            </a:r>
            <a:r>
              <a:rPr lang="en-US" sz="1700" baseline="-25000" dirty="0">
                <a:solidFill>
                  <a:srgbClr val="00B050"/>
                </a:solidFill>
                <a:latin typeface="Calibri" pitchFamily="34" charset="0"/>
                <a:ea typeface="Cambria" pitchFamily="18" charset="0"/>
                <a:cs typeface="Calibri" pitchFamily="34" charset="0"/>
                <a:sym typeface="Wingdings" pitchFamily="2" charset="2"/>
              </a:rPr>
              <a:t>M</a:t>
            </a:r>
            <a:r>
              <a:rPr lang="en-US" sz="1700" dirty="0">
                <a:solidFill>
                  <a:srgbClr val="00B050"/>
                </a:solidFill>
                <a:latin typeface="Calibri" pitchFamily="34" charset="0"/>
                <a:ea typeface="Cambria" pitchFamily="18" charset="0"/>
                <a:cs typeface="Calibri" pitchFamily="34" charset="0"/>
                <a:sym typeface="Wingdings" pitchFamily="2" charset="2"/>
              </a:rPr>
              <a:t> + [S]}	[4.12]        </a:t>
            </a:r>
          </a:p>
          <a:p>
            <a:pPr marL="169863" indent="-169863" eaLnBrk="0" hangingPunct="0">
              <a:spcAft>
                <a:spcPts val="0"/>
              </a:spcAft>
              <a:buFontTx/>
              <a:buChar char="-"/>
              <a:defRPr/>
            </a:pPr>
            <a:endParaRPr lang="en-US" sz="17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700" dirty="0" err="1">
                <a:solidFill>
                  <a:srgbClr val="FF0000"/>
                </a:solidFill>
                <a:latin typeface="Calibri" pitchFamily="34" charset="0"/>
                <a:ea typeface="Cambria" pitchFamily="18" charset="0"/>
                <a:cs typeface="Calibri" pitchFamily="34" charset="0"/>
                <a:sym typeface="Wingdings" pitchFamily="2" charset="2"/>
              </a:rPr>
              <a:t>Eq</a:t>
            </a:r>
            <a:r>
              <a:rPr lang="en-US" sz="1700" dirty="0">
                <a:solidFill>
                  <a:srgbClr val="FF0000"/>
                </a:solidFill>
                <a:latin typeface="Calibri" pitchFamily="34" charset="0"/>
                <a:ea typeface="Cambria" pitchFamily="18" charset="0"/>
                <a:cs typeface="Calibri" pitchFamily="34" charset="0"/>
                <a:sym typeface="Wingdings" pitchFamily="2" charset="2"/>
              </a:rPr>
              <a:t>[4.12] is the </a:t>
            </a:r>
            <a:r>
              <a:rPr lang="en-US" sz="1700" dirty="0" err="1">
                <a:solidFill>
                  <a:srgbClr val="FF0000"/>
                </a:solidFill>
                <a:latin typeface="Calibri" pitchFamily="34" charset="0"/>
                <a:ea typeface="Cambria" pitchFamily="18" charset="0"/>
                <a:cs typeface="Calibri" pitchFamily="34" charset="0"/>
                <a:sym typeface="Wingdings" pitchFamily="2" charset="2"/>
              </a:rPr>
              <a:t>Michaelis-Menten</a:t>
            </a:r>
            <a:r>
              <a:rPr lang="en-US" sz="1700" dirty="0">
                <a:solidFill>
                  <a:srgbClr val="FF0000"/>
                </a:solidFill>
                <a:latin typeface="Calibri" pitchFamily="34" charset="0"/>
                <a:ea typeface="Cambria" pitchFamily="18" charset="0"/>
                <a:cs typeface="Calibri" pitchFamily="34" charset="0"/>
                <a:sym typeface="Wingdings" pitchFamily="2" charset="2"/>
              </a:rPr>
              <a:t> equation </a:t>
            </a:r>
            <a:r>
              <a:rPr lang="en-US" sz="1700" dirty="0">
                <a:latin typeface="Calibri" pitchFamily="34" charset="0"/>
                <a:ea typeface="Cambria" pitchFamily="18" charset="0"/>
                <a:cs typeface="Calibri" pitchFamily="34" charset="0"/>
                <a:sym typeface="Wingdings" pitchFamily="2" charset="2"/>
              </a:rPr>
              <a:t>that describes a </a:t>
            </a:r>
            <a:r>
              <a:rPr lang="en-US" sz="1700" dirty="0" smtClean="0">
                <a:latin typeface="Calibri" pitchFamily="34" charset="0"/>
                <a:ea typeface="Cambria" pitchFamily="18" charset="0"/>
                <a:cs typeface="Calibri" pitchFamily="34" charset="0"/>
                <a:sym typeface="Wingdings" pitchFamily="2" charset="2"/>
              </a:rPr>
              <a:t>hyperbola </a:t>
            </a:r>
            <a:r>
              <a:rPr lang="en-US" sz="1700" dirty="0">
                <a:latin typeface="Calibri" pitchFamily="34" charset="0"/>
                <a:ea typeface="Cambria" pitchFamily="18" charset="0"/>
                <a:cs typeface="Calibri" pitchFamily="34" charset="0"/>
                <a:sym typeface="Wingdings" pitchFamily="2" charset="2"/>
              </a:rPr>
              <a:t>characteristic of substrates catalyzed by simple </a:t>
            </a:r>
            <a:r>
              <a:rPr lang="en-US" sz="1700" dirty="0" smtClean="0">
                <a:latin typeface="Calibri" pitchFamily="34" charset="0"/>
                <a:ea typeface="Cambria" pitchFamily="18" charset="0"/>
                <a:cs typeface="Calibri" pitchFamily="34" charset="0"/>
                <a:sym typeface="Wingdings" pitchFamily="2" charset="2"/>
              </a:rPr>
              <a:t>enzymes—</a:t>
            </a:r>
            <a:r>
              <a:rPr lang="en-US" sz="1700" dirty="0" err="1" smtClean="0">
                <a:latin typeface="Calibri" pitchFamily="34" charset="0"/>
                <a:ea typeface="Cambria" pitchFamily="18" charset="0"/>
                <a:cs typeface="Calibri" pitchFamily="34" charset="0"/>
                <a:sym typeface="Wingdings" pitchFamily="2" charset="2"/>
              </a:rPr>
              <a:t>ie</a:t>
            </a:r>
            <a:r>
              <a:rPr lang="en-US" sz="1700" dirty="0" smtClean="0">
                <a:latin typeface="Calibri" pitchFamily="34" charset="0"/>
                <a:ea typeface="Cambria" pitchFamily="18" charset="0"/>
                <a:cs typeface="Calibri" pitchFamily="34" charset="0"/>
                <a:sym typeface="Wingdings" pitchFamily="2" charset="2"/>
              </a:rPr>
              <a:t> </a:t>
            </a:r>
            <a:r>
              <a:rPr lang="en-US" sz="1700" dirty="0">
                <a:latin typeface="Calibri" pitchFamily="34" charset="0"/>
                <a:ea typeface="Cambria" pitchFamily="18" charset="0"/>
                <a:cs typeface="Calibri" pitchFamily="34" charset="0"/>
                <a:sym typeface="Wingdings" pitchFamily="2" charset="2"/>
              </a:rPr>
              <a:t>a plot of v versus [S]—or the </a:t>
            </a:r>
            <a:r>
              <a:rPr lang="en-US" sz="1700" dirty="0" err="1">
                <a:solidFill>
                  <a:srgbClr val="FF0000"/>
                </a:solidFill>
                <a:latin typeface="Calibri" pitchFamily="34" charset="0"/>
                <a:ea typeface="Cambria" pitchFamily="18" charset="0"/>
                <a:cs typeface="Calibri" pitchFamily="34" charset="0"/>
                <a:sym typeface="Wingdings" pitchFamily="2" charset="2"/>
              </a:rPr>
              <a:t>Michaelis-Menten</a:t>
            </a:r>
            <a:r>
              <a:rPr lang="en-US" sz="1700" dirty="0">
                <a:solidFill>
                  <a:srgbClr val="FF0000"/>
                </a:solidFill>
                <a:latin typeface="Calibri" pitchFamily="34" charset="0"/>
                <a:ea typeface="Cambria" pitchFamily="18" charset="0"/>
                <a:cs typeface="Calibri" pitchFamily="34" charset="0"/>
                <a:sym typeface="Wingdings" pitchFamily="2" charset="2"/>
              </a:rPr>
              <a:t> Plot</a:t>
            </a:r>
            <a:r>
              <a:rPr lang="en-US" sz="1700" dirty="0">
                <a:latin typeface="Calibri" pitchFamily="34" charset="0"/>
                <a:ea typeface="Cambria" pitchFamily="18" charset="0"/>
                <a:cs typeface="Calibri" pitchFamily="34" charset="0"/>
                <a:sym typeface="Wingdings" pitchFamily="2" charset="2"/>
              </a:rPr>
              <a:t>! </a:t>
            </a:r>
          </a:p>
          <a:p>
            <a:pPr marL="169863" indent="-169863" eaLnBrk="0" hangingPunct="0">
              <a:spcAft>
                <a:spcPts val="0"/>
              </a:spcAft>
              <a:buFontTx/>
              <a:buChar char="-"/>
              <a:defRPr/>
            </a:pPr>
            <a:endParaRPr lang="en-US" sz="17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700" dirty="0">
                <a:solidFill>
                  <a:srgbClr val="FF0000"/>
                </a:solidFill>
                <a:latin typeface="Calibri" pitchFamily="34" charset="0"/>
                <a:ea typeface="Cambria" pitchFamily="18" charset="0"/>
                <a:cs typeface="Calibri" pitchFamily="34" charset="0"/>
                <a:sym typeface="Wingdings" pitchFamily="2" charset="2"/>
              </a:rPr>
              <a:t>Can we determine the values of K</a:t>
            </a:r>
            <a:r>
              <a:rPr lang="en-US" sz="1700" baseline="-25000" dirty="0">
                <a:solidFill>
                  <a:srgbClr val="FF0000"/>
                </a:solidFill>
                <a:latin typeface="Calibri" pitchFamily="34" charset="0"/>
                <a:ea typeface="Cambria" pitchFamily="18" charset="0"/>
                <a:cs typeface="Calibri" pitchFamily="34" charset="0"/>
                <a:sym typeface="Wingdings" pitchFamily="2" charset="2"/>
              </a:rPr>
              <a:t>M</a:t>
            </a:r>
            <a:r>
              <a:rPr lang="en-US" sz="1700" dirty="0">
                <a:solidFill>
                  <a:srgbClr val="FF0000"/>
                </a:solidFill>
                <a:latin typeface="Calibri" pitchFamily="34" charset="0"/>
                <a:ea typeface="Cambria" pitchFamily="18" charset="0"/>
                <a:cs typeface="Calibri" pitchFamily="34" charset="0"/>
                <a:sym typeface="Wingdings" pitchFamily="2" charset="2"/>
              </a:rPr>
              <a:t> and </a:t>
            </a:r>
            <a:r>
              <a:rPr lang="en-US" sz="1700" dirty="0" err="1">
                <a:solidFill>
                  <a:srgbClr val="FF0000"/>
                </a:solidFill>
                <a:latin typeface="Calibri" pitchFamily="34" charset="0"/>
                <a:ea typeface="Cambria" pitchFamily="18" charset="0"/>
                <a:cs typeface="Calibri" pitchFamily="34" charset="0"/>
                <a:sym typeface="Wingdings" pitchFamily="2" charset="2"/>
              </a:rPr>
              <a:t>V</a:t>
            </a:r>
            <a:r>
              <a:rPr lang="en-US" sz="1700" baseline="-25000" dirty="0" err="1">
                <a:solidFill>
                  <a:srgbClr val="FF0000"/>
                </a:solidFill>
                <a:latin typeface="Calibri" pitchFamily="34" charset="0"/>
                <a:ea typeface="Cambria" pitchFamily="18" charset="0"/>
                <a:cs typeface="Calibri" pitchFamily="34" charset="0"/>
                <a:sym typeface="Wingdings" pitchFamily="2" charset="2"/>
              </a:rPr>
              <a:t>max</a:t>
            </a:r>
            <a:r>
              <a:rPr lang="en-US" sz="1700" dirty="0">
                <a:solidFill>
                  <a:srgbClr val="FF0000"/>
                </a:solidFill>
                <a:latin typeface="Calibri" pitchFamily="34" charset="0"/>
                <a:ea typeface="Cambria" pitchFamily="18" charset="0"/>
                <a:cs typeface="Calibri" pitchFamily="34" charset="0"/>
                <a:sym typeface="Wingdings" pitchFamily="2" charset="2"/>
              </a:rPr>
              <a:t> from the </a:t>
            </a:r>
            <a:r>
              <a:rPr lang="en-US" sz="1700" dirty="0" err="1">
                <a:solidFill>
                  <a:srgbClr val="FF0000"/>
                </a:solidFill>
                <a:latin typeface="Calibri" pitchFamily="34" charset="0"/>
                <a:ea typeface="Cambria" pitchFamily="18" charset="0"/>
                <a:cs typeface="Calibri" pitchFamily="34" charset="0"/>
                <a:sym typeface="Wingdings" pitchFamily="2" charset="2"/>
              </a:rPr>
              <a:t>Michaelis-Menten</a:t>
            </a:r>
            <a:r>
              <a:rPr lang="en-US" sz="1700" dirty="0">
                <a:solidFill>
                  <a:srgbClr val="FF0000"/>
                </a:solidFill>
                <a:latin typeface="Calibri" pitchFamily="34" charset="0"/>
                <a:ea typeface="Cambria" pitchFamily="18" charset="0"/>
                <a:cs typeface="Calibri" pitchFamily="34" charset="0"/>
                <a:sym typeface="Wingdings" pitchFamily="2" charset="2"/>
              </a:rPr>
              <a:t> plot</a:t>
            </a:r>
            <a:r>
              <a:rPr lang="en-US" sz="1700" dirty="0">
                <a:latin typeface="Calibri" pitchFamily="34" charset="0"/>
                <a:ea typeface="Cambria" pitchFamily="18" charset="0"/>
                <a:cs typeface="Calibri" pitchFamily="34" charset="0"/>
                <a:sym typeface="Wingdings" pitchFamily="2" charset="2"/>
              </a:rPr>
              <a:t>? If so, should we </a:t>
            </a:r>
            <a:r>
              <a:rPr lang="en-US" sz="1700" dirty="0" smtClean="0">
                <a:latin typeface="Calibri" pitchFamily="34" charset="0"/>
                <a:ea typeface="Cambria" pitchFamily="18" charset="0"/>
                <a:cs typeface="Calibri" pitchFamily="34" charset="0"/>
                <a:sym typeface="Wingdings" pitchFamily="2" charset="2"/>
              </a:rPr>
              <a:t>adapt </a:t>
            </a:r>
            <a:r>
              <a:rPr lang="en-US" sz="1700" dirty="0">
                <a:latin typeface="Calibri" pitchFamily="34" charset="0"/>
                <a:ea typeface="Cambria" pitchFamily="18" charset="0"/>
                <a:cs typeface="Calibri" pitchFamily="34" charset="0"/>
                <a:sym typeface="Wingdings" pitchFamily="2" charset="2"/>
              </a:rPr>
              <a:t>this 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fade">
                                      <p:cBhvr>
                                        <p:cTn id="19" dur="1000"/>
                                        <p:tgtEl>
                                          <p:spTgt spid="5123">
                                            <p:txEl>
                                              <p:pRg st="3" end="3"/>
                                            </p:txEl>
                                          </p:spTgt>
                                        </p:tgtEl>
                                      </p:cBhvr>
                                    </p:animEffect>
                                    <p:anim calcmode="lin" valueType="num">
                                      <p:cBhvr>
                                        <p:cTn id="20"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fade">
                                      <p:cBhvr>
                                        <p:cTn id="24" dur="1000"/>
                                        <p:tgtEl>
                                          <p:spTgt spid="5123">
                                            <p:txEl>
                                              <p:pRg st="4" end="4"/>
                                            </p:txEl>
                                          </p:spTgt>
                                        </p:tgtEl>
                                      </p:cBhvr>
                                    </p:animEffect>
                                    <p:anim calcmode="lin" valueType="num">
                                      <p:cBhvr>
                                        <p:cTn id="25"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Effect transition="in" filter="fade">
                                      <p:cBhvr>
                                        <p:cTn id="31" dur="1000"/>
                                        <p:tgtEl>
                                          <p:spTgt spid="5123">
                                            <p:txEl>
                                              <p:pRg st="6" end="6"/>
                                            </p:txEl>
                                          </p:spTgt>
                                        </p:tgtEl>
                                      </p:cBhvr>
                                    </p:animEffect>
                                    <p:anim calcmode="lin" valueType="num">
                                      <p:cBhvr>
                                        <p:cTn id="32"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3">
                                            <p:txEl>
                                              <p:pRg st="7" end="7"/>
                                            </p:txEl>
                                          </p:spTgt>
                                        </p:tgtEl>
                                        <p:attrNameLst>
                                          <p:attrName>style.visibility</p:attrName>
                                        </p:attrNameLst>
                                      </p:cBhvr>
                                      <p:to>
                                        <p:strVal val="visible"/>
                                      </p:to>
                                    </p:set>
                                    <p:animEffect transition="in" filter="fade">
                                      <p:cBhvr>
                                        <p:cTn id="36" dur="1000"/>
                                        <p:tgtEl>
                                          <p:spTgt spid="5123">
                                            <p:txEl>
                                              <p:pRg st="7" end="7"/>
                                            </p:txEl>
                                          </p:spTgt>
                                        </p:tgtEl>
                                      </p:cBhvr>
                                    </p:animEffect>
                                    <p:anim calcmode="lin" valueType="num">
                                      <p:cBhvr>
                                        <p:cTn id="3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123">
                                            <p:txEl>
                                              <p:pRg st="9" end="9"/>
                                            </p:txEl>
                                          </p:spTgt>
                                        </p:tgtEl>
                                        <p:attrNameLst>
                                          <p:attrName>style.visibility</p:attrName>
                                        </p:attrNameLst>
                                      </p:cBhvr>
                                      <p:to>
                                        <p:strVal val="visible"/>
                                      </p:to>
                                    </p:set>
                                    <p:animEffect transition="in" filter="fade">
                                      <p:cBhvr>
                                        <p:cTn id="43" dur="1000"/>
                                        <p:tgtEl>
                                          <p:spTgt spid="5123">
                                            <p:txEl>
                                              <p:pRg st="9" end="9"/>
                                            </p:txEl>
                                          </p:spTgt>
                                        </p:tgtEl>
                                      </p:cBhvr>
                                    </p:animEffect>
                                    <p:anim calcmode="lin" valueType="num">
                                      <p:cBhvr>
                                        <p:cTn id="44"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512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123">
                                            <p:txEl>
                                              <p:pRg st="10" end="10"/>
                                            </p:txEl>
                                          </p:spTgt>
                                        </p:tgtEl>
                                        <p:attrNameLst>
                                          <p:attrName>style.visibility</p:attrName>
                                        </p:attrNameLst>
                                      </p:cBhvr>
                                      <p:to>
                                        <p:strVal val="visible"/>
                                      </p:to>
                                    </p:set>
                                    <p:animEffect transition="in" filter="fade">
                                      <p:cBhvr>
                                        <p:cTn id="48" dur="1000"/>
                                        <p:tgtEl>
                                          <p:spTgt spid="5123">
                                            <p:txEl>
                                              <p:pRg st="10" end="10"/>
                                            </p:txEl>
                                          </p:spTgt>
                                        </p:tgtEl>
                                      </p:cBhvr>
                                    </p:animEffect>
                                    <p:anim calcmode="lin" valueType="num">
                                      <p:cBhvr>
                                        <p:cTn id="49"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123">
                                            <p:txEl>
                                              <p:pRg st="12" end="12"/>
                                            </p:txEl>
                                          </p:spTgt>
                                        </p:tgtEl>
                                        <p:attrNameLst>
                                          <p:attrName>style.visibility</p:attrName>
                                        </p:attrNameLst>
                                      </p:cBhvr>
                                      <p:to>
                                        <p:strVal val="visible"/>
                                      </p:to>
                                    </p:set>
                                    <p:animEffect transition="in" filter="fade">
                                      <p:cBhvr>
                                        <p:cTn id="55" dur="1000"/>
                                        <p:tgtEl>
                                          <p:spTgt spid="5123">
                                            <p:txEl>
                                              <p:pRg st="12" end="12"/>
                                            </p:txEl>
                                          </p:spTgt>
                                        </p:tgtEl>
                                      </p:cBhvr>
                                    </p:animEffect>
                                    <p:anim calcmode="lin" valueType="num">
                                      <p:cBhvr>
                                        <p:cTn id="56"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5123">
                                            <p:txEl>
                                              <p:pRg st="12" end="1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123">
                                            <p:txEl>
                                              <p:pRg st="14" end="14"/>
                                            </p:txEl>
                                          </p:spTgt>
                                        </p:tgtEl>
                                        <p:attrNameLst>
                                          <p:attrName>style.visibility</p:attrName>
                                        </p:attrNameLst>
                                      </p:cBhvr>
                                      <p:to>
                                        <p:strVal val="visible"/>
                                      </p:to>
                                    </p:set>
                                    <p:animEffect transition="in" filter="fade">
                                      <p:cBhvr>
                                        <p:cTn id="67" dur="1000"/>
                                        <p:tgtEl>
                                          <p:spTgt spid="5123">
                                            <p:txEl>
                                              <p:pRg st="14" end="14"/>
                                            </p:txEl>
                                          </p:spTgt>
                                        </p:tgtEl>
                                      </p:cBhvr>
                                    </p:animEffect>
                                    <p:anim calcmode="lin" valueType="num">
                                      <p:cBhvr>
                                        <p:cTn id="68" dur="1000" fill="hold"/>
                                        <p:tgtEl>
                                          <p:spTgt spid="5123">
                                            <p:txEl>
                                              <p:pRg st="14" end="14"/>
                                            </p:txEl>
                                          </p:spTgt>
                                        </p:tgtEl>
                                        <p:attrNameLst>
                                          <p:attrName>ppt_x</p:attrName>
                                        </p:attrNameLst>
                                      </p:cBhvr>
                                      <p:tavLst>
                                        <p:tav tm="0">
                                          <p:val>
                                            <p:strVal val="#ppt_x"/>
                                          </p:val>
                                        </p:tav>
                                        <p:tav tm="100000">
                                          <p:val>
                                            <p:strVal val="#ppt_x"/>
                                          </p:val>
                                        </p:tav>
                                      </p:tavLst>
                                    </p:anim>
                                    <p:anim calcmode="lin" valueType="num">
                                      <p:cBhvr>
                                        <p:cTn id="69" dur="1000" fill="hold"/>
                                        <p:tgtEl>
                                          <p:spTgt spid="512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6"/>
          <p:cNvGrpSpPr>
            <a:grpSpLocks/>
          </p:cNvGrpSpPr>
          <p:nvPr/>
        </p:nvGrpSpPr>
        <p:grpSpPr bwMode="auto">
          <a:xfrm>
            <a:off x="4953000" y="1600200"/>
            <a:ext cx="3962400" cy="5108575"/>
            <a:chOff x="4953000" y="1673196"/>
            <a:chExt cx="3962400" cy="5108604"/>
          </a:xfrm>
        </p:grpSpPr>
        <p:grpSp>
          <p:nvGrpSpPr>
            <p:cNvPr id="12294" name="Group 5"/>
            <p:cNvGrpSpPr>
              <a:grpSpLocks/>
            </p:cNvGrpSpPr>
            <p:nvPr/>
          </p:nvGrpSpPr>
          <p:grpSpPr bwMode="auto">
            <a:xfrm>
              <a:off x="4953000" y="1905000"/>
              <a:ext cx="3962400" cy="4876800"/>
              <a:chOff x="4953000" y="1676400"/>
              <a:chExt cx="3962400" cy="5105400"/>
            </a:xfrm>
          </p:grpSpPr>
          <p:pic>
            <p:nvPicPr>
              <p:cNvPr id="12296" name="Picture 2" descr="voet4_fig_12_03"/>
              <p:cNvPicPr>
                <a:picLocks noChangeAspect="1" noChangeArrowheads="1"/>
              </p:cNvPicPr>
              <p:nvPr/>
            </p:nvPicPr>
            <p:blipFill>
              <a:blip r:embed="rId3">
                <a:extLst>
                  <a:ext uri="{28A0092B-C50C-407E-A947-70E740481C1C}">
                    <a14:useLocalDpi xmlns:a14="http://schemas.microsoft.com/office/drawing/2010/main" val="0"/>
                  </a:ext>
                </a:extLst>
              </a:blip>
              <a:srcRect b="6165"/>
              <a:stretch>
                <a:fillRect/>
              </a:stretch>
            </p:blipFill>
            <p:spPr bwMode="auto">
              <a:xfrm>
                <a:off x="4953000" y="1676400"/>
                <a:ext cx="396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2"/>
              <p:cNvSpPr>
                <a:spLocks noChangeArrowheads="1"/>
              </p:cNvSpPr>
              <p:nvPr/>
            </p:nvSpPr>
            <p:spPr bwMode="auto">
              <a:xfrm>
                <a:off x="5173508" y="3308968"/>
                <a:ext cx="152400"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grpSp>
        <p:sp>
          <p:nvSpPr>
            <p:cNvPr id="12295" name="TextBox 8"/>
            <p:cNvSpPr txBox="1">
              <a:spLocks noChangeArrowheads="1"/>
            </p:cNvSpPr>
            <p:nvPr/>
          </p:nvSpPr>
          <p:spPr bwMode="auto">
            <a:xfrm>
              <a:off x="5821069" y="1673196"/>
              <a:ext cx="23566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solidFill>
                    <a:schemeClr val="accent2"/>
                  </a:solidFill>
                  <a:latin typeface="Calibri" pitchFamily="34" charset="0"/>
                  <a:cs typeface="Calibri" pitchFamily="34" charset="0"/>
                </a:rPr>
                <a:t>Michaelis-Menten Plot</a:t>
              </a:r>
            </a:p>
          </p:txBody>
        </p:sp>
      </p:grpSp>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Michaelis-Menten Kinetics: Michaelis-Menten Plot</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5123" name="Rectangle 3"/>
          <p:cNvSpPr>
            <a:spLocks noChangeArrowheads="1"/>
          </p:cNvSpPr>
          <p:nvPr/>
        </p:nvSpPr>
        <p:spPr bwMode="auto">
          <a:xfrm>
            <a:off x="76200" y="533400"/>
            <a:ext cx="5029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Assuming that v=</a:t>
            </a:r>
            <a:r>
              <a:rPr lang="en-US" sz="1600" dirty="0" err="1">
                <a:latin typeface="Calibri" pitchFamily="34" charset="0"/>
                <a:ea typeface="Cambria" pitchFamily="18" charset="0"/>
                <a:cs typeface="Calibri" pitchFamily="34" charset="0"/>
                <a:sym typeface="Wingdings" pitchFamily="2" charset="2"/>
              </a:rPr>
              <a:t>V</a:t>
            </a:r>
            <a:r>
              <a:rPr lang="en-US" sz="1600" baseline="-25000" dirty="0" err="1">
                <a:latin typeface="Calibri" pitchFamily="34" charset="0"/>
                <a:ea typeface="Cambria" pitchFamily="18" charset="0"/>
                <a:cs typeface="Calibri" pitchFamily="34" charset="0"/>
                <a:sym typeface="Wingdings" pitchFamily="2" charset="2"/>
              </a:rPr>
              <a:t>max</a:t>
            </a:r>
            <a:r>
              <a:rPr lang="en-US" sz="1600" dirty="0">
                <a:latin typeface="Calibri" pitchFamily="34" charset="0"/>
                <a:ea typeface="Cambria" pitchFamily="18" charset="0"/>
                <a:cs typeface="Calibri" pitchFamily="34" charset="0"/>
                <a:sym typeface="Wingdings" pitchFamily="2" charset="2"/>
              </a:rPr>
              <a:t>/2,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[4.12] reduces to:</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/2 = {</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[S]}/{K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 [S]}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 [S] = 2[S]</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 [S]		[4.13]</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Simply put, </a:t>
            </a:r>
            <a:r>
              <a:rPr lang="en-US" sz="1600" dirty="0">
                <a:solidFill>
                  <a:srgbClr val="FF0000"/>
                </a:solidFill>
                <a:latin typeface="Calibri" pitchFamily="34" charset="0"/>
                <a:ea typeface="Cambria" pitchFamily="18" charset="0"/>
                <a:cs typeface="Calibri" pitchFamily="34" charset="0"/>
                <a:sym typeface="Wingdings" pitchFamily="2" charset="2"/>
              </a:rPr>
              <a:t>K</a:t>
            </a:r>
            <a:r>
              <a:rPr lang="en-US" sz="1600" baseline="-25000" dirty="0">
                <a:solidFill>
                  <a:srgbClr val="FF0000"/>
                </a:solidFill>
                <a:latin typeface="Calibri" pitchFamily="34" charset="0"/>
                <a:ea typeface="Cambria" pitchFamily="18" charset="0"/>
                <a:cs typeface="Calibri" pitchFamily="34" charset="0"/>
                <a:sym typeface="Wingdings" pitchFamily="2" charset="2"/>
              </a:rPr>
              <a:t>M</a:t>
            </a:r>
            <a:r>
              <a:rPr lang="en-US" sz="1600" dirty="0">
                <a:solidFill>
                  <a:srgbClr val="FF0000"/>
                </a:solidFill>
                <a:latin typeface="Calibri" pitchFamily="34" charset="0"/>
                <a:ea typeface="Cambria" pitchFamily="18" charset="0"/>
                <a:cs typeface="Calibri" pitchFamily="34" charset="0"/>
                <a:sym typeface="Wingdings" pitchFamily="2" charset="2"/>
              </a:rPr>
              <a:t> is the value of [S] @ </a:t>
            </a:r>
            <a:r>
              <a:rPr lang="en-US" sz="1600" dirty="0" smtClean="0">
                <a:solidFill>
                  <a:srgbClr val="FF0000"/>
                </a:solidFill>
                <a:latin typeface="Calibri" pitchFamily="34" charset="0"/>
                <a:ea typeface="Cambria" pitchFamily="18" charset="0"/>
                <a:cs typeface="Calibri" pitchFamily="34" charset="0"/>
                <a:sym typeface="Wingdings" pitchFamily="2" charset="2"/>
              </a:rPr>
              <a:t>v=</a:t>
            </a:r>
            <a:r>
              <a:rPr lang="en-US" sz="1600" dirty="0" err="1" smtClean="0">
                <a:solidFill>
                  <a:srgbClr val="FF0000"/>
                </a:solidFill>
                <a:latin typeface="Calibri" pitchFamily="34" charset="0"/>
                <a:ea typeface="Cambria" pitchFamily="18" charset="0"/>
                <a:cs typeface="Calibri" pitchFamily="34" charset="0"/>
                <a:sym typeface="Wingdings" pitchFamily="2" charset="2"/>
              </a:rPr>
              <a:t>V</a:t>
            </a:r>
            <a:r>
              <a:rPr lang="en-US" sz="1600" baseline="-25000" dirty="0" err="1" smtClean="0">
                <a:solidFill>
                  <a:srgbClr val="FF0000"/>
                </a:solidFill>
                <a:latin typeface="Calibri" pitchFamily="34" charset="0"/>
                <a:ea typeface="Cambria" pitchFamily="18" charset="0"/>
                <a:cs typeface="Calibri" pitchFamily="34" charset="0"/>
                <a:sym typeface="Wingdings" pitchFamily="2" charset="2"/>
              </a:rPr>
              <a:t>max</a:t>
            </a:r>
            <a:r>
              <a:rPr lang="en-US" sz="1600" dirty="0" smtClean="0">
                <a:solidFill>
                  <a:srgbClr val="FF0000"/>
                </a:solidFill>
                <a:latin typeface="Calibri" pitchFamily="34" charset="0"/>
                <a:ea typeface="Cambria" pitchFamily="18" charset="0"/>
                <a:cs typeface="Calibri" pitchFamily="34" charset="0"/>
                <a:sym typeface="Wingdings" pitchFamily="2" charset="2"/>
              </a:rPr>
              <a:t>/2</a:t>
            </a:r>
            <a:r>
              <a:rPr lang="en-US" sz="1600" dirty="0" smtClean="0">
                <a:latin typeface="Calibri" pitchFamily="34" charset="0"/>
                <a:ea typeface="Cambria" pitchFamily="18" charset="0"/>
                <a:cs typeface="Calibri" pitchFamily="34" charset="0"/>
                <a:sym typeface="Wingdings" pitchFamily="2" charset="2"/>
              </a:rPr>
              <a:t>—</a:t>
            </a:r>
            <a:r>
              <a:rPr lang="en-US" sz="1600" dirty="0" err="1" smtClean="0">
                <a:latin typeface="Calibri" pitchFamily="34" charset="0"/>
                <a:ea typeface="Cambria" pitchFamily="18" charset="0"/>
                <a:cs typeface="Calibri" pitchFamily="34" charset="0"/>
                <a:sym typeface="Wingdings" pitchFamily="2" charset="2"/>
              </a:rPr>
              <a:t>ie</a:t>
            </a:r>
            <a:r>
              <a:rPr lang="en-US" sz="1600" dirty="0" smtClean="0">
                <a:latin typeface="Calibri" pitchFamily="34" charset="0"/>
                <a:ea typeface="Cambria" pitchFamily="18" charset="0"/>
                <a:cs typeface="Calibri" pitchFamily="34" charset="0"/>
                <a:sym typeface="Wingdings" pitchFamily="2" charset="2"/>
              </a:rPr>
              <a:t> K</a:t>
            </a:r>
            <a:r>
              <a:rPr lang="en-US" sz="1600" baseline="-25000" dirty="0" smtClean="0">
                <a:latin typeface="Calibri" pitchFamily="34" charset="0"/>
                <a:ea typeface="Cambria" pitchFamily="18" charset="0"/>
                <a:cs typeface="Calibri" pitchFamily="34" charset="0"/>
                <a:sym typeface="Wingdings" pitchFamily="2" charset="2"/>
              </a:rPr>
              <a:t>M</a:t>
            </a:r>
            <a:r>
              <a:rPr lang="en-US" sz="1600" dirty="0" smtClean="0">
                <a:latin typeface="Calibri" pitchFamily="34" charset="0"/>
                <a:ea typeface="Cambria" pitchFamily="18" charset="0"/>
                <a:cs typeface="Calibri" pitchFamily="34" charset="0"/>
                <a:sym typeface="Wingdings" pitchFamily="2" charset="2"/>
              </a:rPr>
              <a:t> </a:t>
            </a:r>
            <a:r>
              <a:rPr lang="en-US" sz="1600" dirty="0">
                <a:latin typeface="Calibri" pitchFamily="34" charset="0"/>
                <a:ea typeface="Cambria" pitchFamily="18" charset="0"/>
                <a:cs typeface="Calibri" pitchFamily="34" charset="0"/>
                <a:sym typeface="Wingdings" pitchFamily="2" charset="2"/>
              </a:rPr>
              <a:t>is indicative of the affinity of an enzyme for a </a:t>
            </a:r>
            <a:r>
              <a:rPr lang="en-US" sz="1600" dirty="0" smtClean="0">
                <a:latin typeface="Calibri" pitchFamily="34" charset="0"/>
                <a:ea typeface="Cambria" pitchFamily="18" charset="0"/>
                <a:cs typeface="Calibri" pitchFamily="34" charset="0"/>
                <a:sym typeface="Wingdings" pitchFamily="2" charset="2"/>
              </a:rPr>
              <a:t>substrate—</a:t>
            </a:r>
            <a:r>
              <a:rPr lang="en-US" sz="1600" dirty="0" smtClean="0">
                <a:solidFill>
                  <a:srgbClr val="00B050"/>
                </a:solidFill>
                <a:latin typeface="Calibri" pitchFamily="34" charset="0"/>
                <a:ea typeface="Cambria" pitchFamily="18" charset="0"/>
                <a:cs typeface="Calibri" pitchFamily="34" charset="0"/>
                <a:sym typeface="Wingdings" pitchFamily="2" charset="2"/>
              </a:rPr>
              <a:t>the lower </a:t>
            </a:r>
            <a:r>
              <a:rPr lang="en-US" sz="1600" dirty="0">
                <a:solidFill>
                  <a:srgbClr val="00B050"/>
                </a:solidFill>
                <a:latin typeface="Calibri" pitchFamily="34" charset="0"/>
                <a:ea typeface="Cambria" pitchFamily="18" charset="0"/>
                <a:cs typeface="Calibri" pitchFamily="34" charset="0"/>
                <a:sym typeface="Wingdings" pitchFamily="2" charset="2"/>
              </a:rPr>
              <a:t>the </a:t>
            </a:r>
            <a:r>
              <a:rPr lang="en-US" sz="1600" dirty="0" smtClean="0">
                <a:solidFill>
                  <a:srgbClr val="00B050"/>
                </a:solidFill>
                <a:latin typeface="Calibri" pitchFamily="34" charset="0"/>
                <a:ea typeface="Cambria" pitchFamily="18" charset="0"/>
                <a:cs typeface="Calibri" pitchFamily="34" charset="0"/>
                <a:sym typeface="Wingdings" pitchFamily="2" charset="2"/>
              </a:rPr>
              <a:t>K</a:t>
            </a:r>
            <a:r>
              <a:rPr lang="en-US" sz="1600" baseline="-25000" dirty="0" smtClean="0">
                <a:solidFill>
                  <a:srgbClr val="00B050"/>
                </a:solidFill>
                <a:latin typeface="Calibri" pitchFamily="34" charset="0"/>
                <a:ea typeface="Cambria" pitchFamily="18" charset="0"/>
                <a:cs typeface="Calibri" pitchFamily="34" charset="0"/>
                <a:sym typeface="Wingdings" pitchFamily="2" charset="2"/>
              </a:rPr>
              <a:t>M</a:t>
            </a:r>
            <a:r>
              <a:rPr lang="en-US" sz="1600" dirty="0" smtClean="0">
                <a:solidFill>
                  <a:srgbClr val="00B050"/>
                </a:solidFill>
                <a:latin typeface="Calibri" pitchFamily="34" charset="0"/>
                <a:ea typeface="Cambria" pitchFamily="18" charset="0"/>
                <a:cs typeface="Calibri" pitchFamily="34" charset="0"/>
                <a:sym typeface="Wingdings" pitchFamily="2" charset="2"/>
              </a:rPr>
              <a:t>, the greater </a:t>
            </a:r>
            <a:r>
              <a:rPr lang="en-US" sz="1600" dirty="0">
                <a:solidFill>
                  <a:srgbClr val="00B050"/>
                </a:solidFill>
                <a:latin typeface="Calibri" pitchFamily="34" charset="0"/>
                <a:ea typeface="Cambria" pitchFamily="18" charset="0"/>
                <a:cs typeface="Calibri" pitchFamily="34" charset="0"/>
                <a:sym typeface="Wingdings" pitchFamily="2" charset="2"/>
              </a:rPr>
              <a:t>the </a:t>
            </a:r>
            <a:r>
              <a:rPr lang="en-US" sz="1600" dirty="0" smtClean="0">
                <a:solidFill>
                  <a:srgbClr val="00B050"/>
                </a:solidFill>
                <a:latin typeface="Calibri" pitchFamily="34" charset="0"/>
                <a:ea typeface="Cambria" pitchFamily="18" charset="0"/>
                <a:cs typeface="Calibri" pitchFamily="34" charset="0"/>
                <a:sym typeface="Wingdings" pitchFamily="2" charset="2"/>
              </a:rPr>
              <a:t>affinity</a:t>
            </a:r>
            <a:r>
              <a:rPr lang="en-US" sz="1600" dirty="0" smtClean="0">
                <a:latin typeface="Calibri" pitchFamily="34" charset="0"/>
                <a:ea typeface="Cambria" pitchFamily="18" charset="0"/>
                <a:cs typeface="Calibri" pitchFamily="34" charset="0"/>
                <a:sym typeface="Wingdings" pitchFamily="2" charset="2"/>
              </a:rPr>
              <a:t>!</a:t>
            </a:r>
            <a:endParaRPr lang="en-US" sz="1600" dirty="0">
              <a:latin typeface="Calibri" pitchFamily="34" charset="0"/>
              <a:ea typeface="Cambria" pitchFamily="18" charset="0"/>
              <a:cs typeface="Calibri" pitchFamily="34" charset="0"/>
              <a:sym typeface="Wingdings" pitchFamily="2" charset="2"/>
            </a:endParaRP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Accordingly, from a </a:t>
            </a:r>
            <a:r>
              <a:rPr lang="en-US" sz="1600" dirty="0" err="1">
                <a:solidFill>
                  <a:srgbClr val="FF0000"/>
                </a:solidFill>
                <a:latin typeface="Calibri" pitchFamily="34" charset="0"/>
                <a:ea typeface="Cambria" pitchFamily="18" charset="0"/>
                <a:cs typeface="Calibri" pitchFamily="34" charset="0"/>
                <a:sym typeface="Wingdings" pitchFamily="2" charset="2"/>
              </a:rPr>
              <a:t>Michaelis-Menten</a:t>
            </a:r>
            <a:r>
              <a:rPr lang="en-US" sz="1600" dirty="0">
                <a:solidFill>
                  <a:srgbClr val="FF0000"/>
                </a:solidFill>
                <a:latin typeface="Calibri" pitchFamily="34" charset="0"/>
                <a:ea typeface="Cambria" pitchFamily="18" charset="0"/>
                <a:cs typeface="Calibri" pitchFamily="34" charset="0"/>
                <a:sym typeface="Wingdings" pitchFamily="2" charset="2"/>
              </a:rPr>
              <a:t> plot</a:t>
            </a:r>
            <a:r>
              <a:rPr lang="en-US" sz="1600" dirty="0">
                <a:latin typeface="Calibri" pitchFamily="34" charset="0"/>
                <a:ea typeface="Cambria" pitchFamily="18" charset="0"/>
                <a:cs typeface="Calibri" pitchFamily="34" charset="0"/>
                <a:sym typeface="Wingdings" pitchFamily="2" charset="2"/>
              </a:rPr>
              <a:t>, one COULD directly determine the values of K</a:t>
            </a:r>
            <a:r>
              <a:rPr lang="en-US" sz="1600" baseline="-25000" dirty="0">
                <a:latin typeface="Calibri" pitchFamily="34" charset="0"/>
                <a:ea typeface="Cambria" pitchFamily="18" charset="0"/>
                <a:cs typeface="Calibri" pitchFamily="34" charset="0"/>
                <a:sym typeface="Wingdings" pitchFamily="2" charset="2"/>
              </a:rPr>
              <a:t>M</a:t>
            </a:r>
            <a:r>
              <a:rPr lang="en-US" sz="1600" dirty="0">
                <a:latin typeface="Calibri" pitchFamily="34" charset="0"/>
                <a:ea typeface="Cambria" pitchFamily="18" charset="0"/>
                <a:cs typeface="Calibri" pitchFamily="34" charset="0"/>
                <a:sym typeface="Wingdings" pitchFamily="2" charset="2"/>
              </a:rPr>
              <a:t> and </a:t>
            </a:r>
            <a:r>
              <a:rPr lang="en-US" sz="1600" dirty="0" err="1">
                <a:latin typeface="Calibri" pitchFamily="34" charset="0"/>
                <a:ea typeface="Cambria" pitchFamily="18" charset="0"/>
                <a:cs typeface="Calibri" pitchFamily="34" charset="0"/>
                <a:sym typeface="Wingdings" pitchFamily="2" charset="2"/>
              </a:rPr>
              <a:t>V</a:t>
            </a:r>
            <a:r>
              <a:rPr lang="en-US" sz="1600" baseline="-25000" dirty="0" err="1">
                <a:latin typeface="Calibri" pitchFamily="34" charset="0"/>
                <a:ea typeface="Cambria" pitchFamily="18" charset="0"/>
                <a:cs typeface="Calibri" pitchFamily="34" charset="0"/>
                <a:sym typeface="Wingdings" pitchFamily="2" charset="2"/>
              </a:rPr>
              <a:t>max</a:t>
            </a:r>
            <a:r>
              <a:rPr lang="en-US" sz="1600" dirty="0">
                <a:latin typeface="Calibri" pitchFamily="34" charset="0"/>
                <a:ea typeface="Cambria" pitchFamily="18" charset="0"/>
                <a:cs typeface="Calibri" pitchFamily="34" charset="0"/>
                <a:sym typeface="Wingdings" pitchFamily="2" charset="2"/>
              </a:rPr>
              <a:t> using a </a:t>
            </a:r>
            <a:r>
              <a:rPr lang="en-US" sz="1600" dirty="0">
                <a:solidFill>
                  <a:srgbClr val="00B050"/>
                </a:solidFill>
                <a:latin typeface="Calibri" pitchFamily="34" charset="0"/>
                <a:ea typeface="Cambria" pitchFamily="18" charset="0"/>
                <a:cs typeface="Calibri" pitchFamily="34" charset="0"/>
                <a:sym typeface="Wingdings" pitchFamily="2" charset="2"/>
              </a:rPr>
              <a:t>least-squares fit</a:t>
            </a:r>
            <a:r>
              <a:rPr lang="en-US" sz="1600" dirty="0">
                <a:latin typeface="Calibri" pitchFamily="34" charset="0"/>
                <a:ea typeface="Cambria" pitchFamily="18" charset="0"/>
                <a:cs typeface="Calibri" pitchFamily="34" charset="0"/>
                <a:sym typeface="Wingdings" pitchFamily="2" charset="2"/>
              </a:rPr>
              <a:t> of the experimental data points to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[4.12]</a:t>
            </a: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Thus, K</a:t>
            </a:r>
            <a:r>
              <a:rPr lang="en-US" sz="1600" baseline="-25000" dirty="0">
                <a:latin typeface="Calibri" pitchFamily="34" charset="0"/>
                <a:ea typeface="Cambria" pitchFamily="18" charset="0"/>
                <a:cs typeface="Calibri" pitchFamily="34" charset="0"/>
                <a:sym typeface="Wingdings" pitchFamily="2" charset="2"/>
              </a:rPr>
              <a:t>M</a:t>
            </a:r>
            <a:r>
              <a:rPr lang="en-US" sz="1600" dirty="0">
                <a:latin typeface="Calibri" pitchFamily="34" charset="0"/>
                <a:ea typeface="Cambria" pitchFamily="18" charset="0"/>
                <a:cs typeface="Calibri" pitchFamily="34" charset="0"/>
                <a:sym typeface="Wingdings" pitchFamily="2" charset="2"/>
              </a:rPr>
              <a:t> (M) would be the value of [S] @ </a:t>
            </a:r>
            <a:r>
              <a:rPr lang="en-US" sz="1600" dirty="0" err="1">
                <a:latin typeface="Calibri" pitchFamily="34" charset="0"/>
                <a:ea typeface="Cambria" pitchFamily="18" charset="0"/>
                <a:cs typeface="Calibri" pitchFamily="34" charset="0"/>
                <a:sym typeface="Wingdings" pitchFamily="2" charset="2"/>
              </a:rPr>
              <a:t>V</a:t>
            </a:r>
            <a:r>
              <a:rPr lang="en-US" sz="1600" baseline="-25000" dirty="0" err="1">
                <a:latin typeface="Calibri" pitchFamily="34" charset="0"/>
                <a:ea typeface="Cambria" pitchFamily="18" charset="0"/>
                <a:cs typeface="Calibri" pitchFamily="34" charset="0"/>
                <a:sym typeface="Wingdings" pitchFamily="2" charset="2"/>
              </a:rPr>
              <a:t>max</a:t>
            </a:r>
            <a:r>
              <a:rPr lang="en-US" sz="1600" dirty="0">
                <a:latin typeface="Calibri" pitchFamily="34" charset="0"/>
                <a:ea typeface="Cambria" pitchFamily="18" charset="0"/>
                <a:cs typeface="Calibri" pitchFamily="34" charset="0"/>
                <a:sym typeface="Wingdings" pitchFamily="2" charset="2"/>
              </a:rPr>
              <a:t>/2, and </a:t>
            </a:r>
            <a:r>
              <a:rPr lang="en-US" sz="1600" dirty="0" err="1">
                <a:latin typeface="Calibri" pitchFamily="34" charset="0"/>
                <a:ea typeface="Cambria" pitchFamily="18" charset="0"/>
                <a:cs typeface="Calibri" pitchFamily="34" charset="0"/>
                <a:sym typeface="Wingdings" pitchFamily="2" charset="2"/>
              </a:rPr>
              <a:t>V</a:t>
            </a:r>
            <a:r>
              <a:rPr lang="en-US" sz="1600" baseline="-25000" dirty="0" err="1">
                <a:latin typeface="Calibri" pitchFamily="34" charset="0"/>
                <a:ea typeface="Cambria" pitchFamily="18" charset="0"/>
                <a:cs typeface="Calibri" pitchFamily="34" charset="0"/>
                <a:sym typeface="Wingdings" pitchFamily="2" charset="2"/>
              </a:rPr>
              <a:t>max</a:t>
            </a:r>
            <a:r>
              <a:rPr lang="en-US" sz="1600" dirty="0">
                <a:latin typeface="Calibri" pitchFamily="34" charset="0"/>
                <a:ea typeface="Cambria" pitchFamily="18" charset="0"/>
                <a:cs typeface="Calibri" pitchFamily="34" charset="0"/>
                <a:sym typeface="Wingdings" pitchFamily="2" charset="2"/>
              </a:rPr>
              <a:t> (Ms</a:t>
            </a:r>
            <a:r>
              <a:rPr lang="en-US" sz="1600" baseline="30000" dirty="0">
                <a:latin typeface="Calibri" pitchFamily="34" charset="0"/>
                <a:ea typeface="Cambria" pitchFamily="18" charset="0"/>
                <a:cs typeface="Calibri" pitchFamily="34" charset="0"/>
                <a:sym typeface="Wingdings" pitchFamily="2" charset="2"/>
              </a:rPr>
              <a:t>-1</a:t>
            </a:r>
            <a:r>
              <a:rPr lang="en-US" sz="1600" dirty="0">
                <a:latin typeface="Calibri" pitchFamily="34" charset="0"/>
                <a:ea typeface="Cambria" pitchFamily="18" charset="0"/>
                <a:cs typeface="Calibri" pitchFamily="34" charset="0"/>
                <a:sym typeface="Wingdings" pitchFamily="2" charset="2"/>
              </a:rPr>
              <a:t>) the value of v when the curve plateaus out—but, </a:t>
            </a:r>
            <a:r>
              <a:rPr lang="en-US" sz="1600" dirty="0">
                <a:solidFill>
                  <a:srgbClr val="FF0000"/>
                </a:solidFill>
                <a:latin typeface="Calibri" pitchFamily="34" charset="0"/>
                <a:ea typeface="Cambria" pitchFamily="18" charset="0"/>
                <a:cs typeface="Calibri" pitchFamily="34" charset="0"/>
                <a:sym typeface="Wingdings" pitchFamily="2" charset="2"/>
              </a:rPr>
              <a:t>where exactly does the curve plateau out</a:t>
            </a:r>
            <a:r>
              <a:rPr lang="en-US" sz="1600" dirty="0" smtClean="0">
                <a:latin typeface="Calibri" pitchFamily="34" charset="0"/>
                <a:ea typeface="Cambria" pitchFamily="18" charset="0"/>
                <a:cs typeface="Calibri" pitchFamily="34" charset="0"/>
                <a:sym typeface="Wingdings" pitchFamily="2" charset="2"/>
              </a:rPr>
              <a:t>?!!!</a:t>
            </a: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solidFill>
                  <a:srgbClr val="FF0000"/>
                </a:solidFill>
                <a:latin typeface="Calibri" pitchFamily="34" charset="0"/>
                <a:ea typeface="Cambria" pitchFamily="18" charset="0"/>
                <a:cs typeface="Calibri" pitchFamily="34" charset="0"/>
                <a:sym typeface="Wingdings" pitchFamily="2" charset="2"/>
              </a:rPr>
              <a:t>Although the curve asymptotically approaches </a:t>
            </a:r>
            <a:r>
              <a:rPr lang="en-US" sz="1600" dirty="0" err="1">
                <a:solidFill>
                  <a:srgbClr val="FF0000"/>
                </a:solidFill>
                <a:latin typeface="Calibri" pitchFamily="34" charset="0"/>
                <a:ea typeface="Cambria" pitchFamily="18" charset="0"/>
                <a:cs typeface="Calibri" pitchFamily="34" charset="0"/>
                <a:sym typeface="Wingdings" pitchFamily="2" charset="2"/>
              </a:rPr>
              <a:t>V</a:t>
            </a:r>
            <a:r>
              <a:rPr lang="en-US" sz="1600" baseline="-25000" dirty="0" err="1">
                <a:solidFill>
                  <a:srgbClr val="FF0000"/>
                </a:solidFill>
                <a:latin typeface="Calibri" pitchFamily="34" charset="0"/>
                <a:ea typeface="Cambria" pitchFamily="18" charset="0"/>
                <a:cs typeface="Calibri" pitchFamily="34" charset="0"/>
                <a:sym typeface="Wingdings" pitchFamily="2" charset="2"/>
              </a:rPr>
              <a:t>max</a:t>
            </a:r>
            <a:r>
              <a:rPr lang="en-US" sz="1600" dirty="0">
                <a:solidFill>
                  <a:srgbClr val="FF0000"/>
                </a:solidFill>
                <a:latin typeface="Calibri" pitchFamily="34" charset="0"/>
                <a:ea typeface="Cambria" pitchFamily="18" charset="0"/>
                <a:cs typeface="Calibri" pitchFamily="34" charset="0"/>
                <a:sym typeface="Wingdings" pitchFamily="2" charset="2"/>
              </a:rPr>
              <a:t> </a:t>
            </a:r>
            <a:r>
              <a:rPr lang="en-US" sz="1600" dirty="0">
                <a:latin typeface="Calibri" pitchFamily="34" charset="0"/>
                <a:ea typeface="Cambria" pitchFamily="18" charset="0"/>
                <a:cs typeface="Calibri" pitchFamily="34" charset="0"/>
                <a:sym typeface="Wingdings" pitchFamily="2" charset="2"/>
              </a:rPr>
              <a:t>@ very high values of [S], accurate determination of </a:t>
            </a:r>
            <a:r>
              <a:rPr lang="en-US" sz="1600" dirty="0" err="1">
                <a:latin typeface="Calibri" pitchFamily="34" charset="0"/>
                <a:ea typeface="Cambria" pitchFamily="18" charset="0"/>
                <a:cs typeface="Calibri" pitchFamily="34" charset="0"/>
                <a:sym typeface="Wingdings" pitchFamily="2" charset="2"/>
              </a:rPr>
              <a:t>V</a:t>
            </a:r>
            <a:r>
              <a:rPr lang="en-US" sz="1600" baseline="-25000" dirty="0" err="1">
                <a:latin typeface="Calibri" pitchFamily="34" charset="0"/>
                <a:ea typeface="Cambria" pitchFamily="18" charset="0"/>
                <a:cs typeface="Calibri" pitchFamily="34" charset="0"/>
                <a:sym typeface="Wingdings" pitchFamily="2" charset="2"/>
              </a:rPr>
              <a:t>max</a:t>
            </a:r>
            <a:r>
              <a:rPr lang="en-US" sz="1600" baseline="-25000" dirty="0">
                <a:latin typeface="Calibri" pitchFamily="34" charset="0"/>
                <a:ea typeface="Cambria" pitchFamily="18" charset="0"/>
                <a:cs typeface="Calibri" pitchFamily="34" charset="0"/>
                <a:sym typeface="Wingdings" pitchFamily="2" charset="2"/>
              </a:rPr>
              <a:t> </a:t>
            </a:r>
            <a:r>
              <a:rPr lang="en-US" sz="1600" dirty="0">
                <a:latin typeface="Calibri" pitchFamily="34" charset="0"/>
                <a:ea typeface="Cambria" pitchFamily="18" charset="0"/>
                <a:cs typeface="Calibri" pitchFamily="34" charset="0"/>
                <a:sym typeface="Wingdings" pitchFamily="2" charset="2"/>
              </a:rPr>
              <a:t>is still far from certain </a:t>
            </a: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Because of such uncertainty, </a:t>
            </a:r>
            <a:r>
              <a:rPr lang="en-US" sz="1600" dirty="0">
                <a:solidFill>
                  <a:srgbClr val="FF0000"/>
                </a:solidFill>
                <a:latin typeface="Calibri" pitchFamily="34" charset="0"/>
                <a:ea typeface="Cambria" pitchFamily="18" charset="0"/>
                <a:cs typeface="Calibri" pitchFamily="34" charset="0"/>
                <a:sym typeface="Wingdings" pitchFamily="2" charset="2"/>
              </a:rPr>
              <a:t>we LINEARIZE </a:t>
            </a:r>
            <a:r>
              <a:rPr lang="en-US" sz="1600" dirty="0" err="1">
                <a:solidFill>
                  <a:srgbClr val="FF0000"/>
                </a:solidFill>
                <a:latin typeface="Calibri" pitchFamily="34" charset="0"/>
                <a:ea typeface="Cambria" pitchFamily="18" charset="0"/>
                <a:cs typeface="Calibri" pitchFamily="34" charset="0"/>
                <a:sym typeface="Wingdings" pitchFamily="2" charset="2"/>
              </a:rPr>
              <a:t>Eq</a:t>
            </a:r>
            <a:r>
              <a:rPr lang="en-US" sz="1600" dirty="0">
                <a:solidFill>
                  <a:srgbClr val="FF0000"/>
                </a:solidFill>
                <a:latin typeface="Calibri" pitchFamily="34" charset="0"/>
                <a:ea typeface="Cambria" pitchFamily="18" charset="0"/>
                <a:cs typeface="Calibri" pitchFamily="34" charset="0"/>
                <a:sym typeface="Wingdings" pitchFamily="2" charset="2"/>
              </a:rPr>
              <a:t>[4.12] to determine the values of K</a:t>
            </a:r>
            <a:r>
              <a:rPr lang="en-US" sz="1600" baseline="-25000" dirty="0">
                <a:solidFill>
                  <a:srgbClr val="FF0000"/>
                </a:solidFill>
                <a:latin typeface="Calibri" pitchFamily="34" charset="0"/>
                <a:ea typeface="Cambria" pitchFamily="18" charset="0"/>
                <a:cs typeface="Calibri" pitchFamily="34" charset="0"/>
                <a:sym typeface="Wingdings" pitchFamily="2" charset="2"/>
              </a:rPr>
              <a:t>M</a:t>
            </a:r>
            <a:r>
              <a:rPr lang="en-US" sz="1600" dirty="0">
                <a:solidFill>
                  <a:srgbClr val="FF0000"/>
                </a:solidFill>
                <a:latin typeface="Calibri" pitchFamily="34" charset="0"/>
                <a:ea typeface="Cambria" pitchFamily="18" charset="0"/>
                <a:cs typeface="Calibri" pitchFamily="34" charset="0"/>
                <a:sym typeface="Wingdings" pitchFamily="2" charset="2"/>
              </a:rPr>
              <a:t> and </a:t>
            </a:r>
            <a:r>
              <a:rPr lang="en-US" sz="1600" dirty="0" err="1" smtClean="0">
                <a:solidFill>
                  <a:srgbClr val="FF0000"/>
                </a:solidFill>
                <a:latin typeface="Calibri" pitchFamily="34" charset="0"/>
                <a:ea typeface="Cambria" pitchFamily="18" charset="0"/>
                <a:cs typeface="Calibri" pitchFamily="34" charset="0"/>
                <a:sym typeface="Wingdings" pitchFamily="2" charset="2"/>
              </a:rPr>
              <a:t>V</a:t>
            </a:r>
            <a:r>
              <a:rPr lang="en-US" sz="1600" baseline="-25000" dirty="0" err="1" smtClean="0">
                <a:solidFill>
                  <a:srgbClr val="FF0000"/>
                </a:solidFill>
                <a:latin typeface="Calibri" pitchFamily="34" charset="0"/>
                <a:ea typeface="Cambria" pitchFamily="18" charset="0"/>
                <a:cs typeface="Calibri" pitchFamily="34" charset="0"/>
                <a:sym typeface="Wingdings" pitchFamily="2" charset="2"/>
              </a:rPr>
              <a:t>max</a:t>
            </a:r>
            <a:r>
              <a:rPr lang="en-US" sz="1600" dirty="0" smtClean="0">
                <a:latin typeface="Calibri" pitchFamily="34" charset="0"/>
                <a:ea typeface="Cambria" pitchFamily="18" charset="0"/>
                <a:cs typeface="Calibri" pitchFamily="34" charset="0"/>
                <a:sym typeface="Wingdings" pitchFamily="2" charset="2"/>
              </a:rPr>
              <a:t>—enter </a:t>
            </a:r>
            <a:r>
              <a:rPr lang="en-US" sz="1600" dirty="0">
                <a:latin typeface="Calibri" pitchFamily="34" charset="0"/>
                <a:ea typeface="Cambria" pitchFamily="18" charset="0"/>
                <a:cs typeface="Calibri" pitchFamily="34" charset="0"/>
                <a:sym typeface="Wingdings" pitchFamily="2" charset="2"/>
              </a:rPr>
              <a:t>the </a:t>
            </a:r>
            <a:r>
              <a:rPr lang="en-US" sz="1600" dirty="0" err="1">
                <a:solidFill>
                  <a:srgbClr val="00B050"/>
                </a:solidFill>
                <a:latin typeface="Calibri" pitchFamily="34" charset="0"/>
                <a:ea typeface="Cambria" pitchFamily="18" charset="0"/>
                <a:cs typeface="Calibri" pitchFamily="34" charset="0"/>
                <a:sym typeface="Wingdings" pitchFamily="2" charset="2"/>
              </a:rPr>
              <a:t>Lineweaver</a:t>
            </a:r>
            <a:r>
              <a:rPr lang="en-US" sz="1600" dirty="0">
                <a:solidFill>
                  <a:srgbClr val="00B050"/>
                </a:solidFill>
                <a:latin typeface="Calibri" pitchFamily="34" charset="0"/>
                <a:ea typeface="Cambria" pitchFamily="18" charset="0"/>
                <a:cs typeface="Calibri" pitchFamily="34" charset="0"/>
                <a:sym typeface="Wingdings" pitchFamily="2" charset="2"/>
              </a:rPr>
              <a:t>-Burk plot</a:t>
            </a:r>
            <a:r>
              <a:rPr lang="en-US" sz="1600" dirty="0">
                <a:latin typeface="Calibri" pitchFamily="34" charset="0"/>
                <a:ea typeface="Cambria" pitchFamily="18" charset="0"/>
                <a:cs typeface="Calibri" pitchFamily="34" charset="0"/>
                <a:sym typeface="Wingdings" pitchFamily="2" charset="2"/>
              </a:rPr>
              <a:t>!     </a:t>
            </a:r>
          </a:p>
        </p:txBody>
      </p:sp>
      <p:pic>
        <p:nvPicPr>
          <p:cNvPr id="2" name="Picture 1"/>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943600" y="533400"/>
            <a:ext cx="2057400" cy="990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anim calcmode="lin" valueType="num">
                                      <p:cBhvr>
                                        <p:cTn id="1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1000"/>
                                        <p:tgtEl>
                                          <p:spTgt spid="5123">
                                            <p:txEl>
                                              <p:pRg st="3" end="3"/>
                                            </p:txEl>
                                          </p:spTgt>
                                        </p:tgtEl>
                                      </p:cBhvr>
                                    </p:animEffect>
                                    <p:anim calcmode="lin" valueType="num">
                                      <p:cBhvr>
                                        <p:cTn id="2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Effect transition="in" filter="fade">
                                      <p:cBhvr>
                                        <p:cTn id="29" dur="1000"/>
                                        <p:tgtEl>
                                          <p:spTgt spid="5123">
                                            <p:txEl>
                                              <p:pRg st="5" end="5"/>
                                            </p:txEl>
                                          </p:spTgt>
                                        </p:tgtEl>
                                      </p:cBhvr>
                                    </p:animEffect>
                                    <p:anim calcmode="lin" valueType="num">
                                      <p:cBhvr>
                                        <p:cTn id="30"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123">
                                            <p:txEl>
                                              <p:pRg st="7" end="7"/>
                                            </p:txEl>
                                          </p:spTgt>
                                        </p:tgtEl>
                                        <p:attrNameLst>
                                          <p:attrName>style.visibility</p:attrName>
                                        </p:attrNameLst>
                                      </p:cBhvr>
                                      <p:to>
                                        <p:strVal val="visible"/>
                                      </p:to>
                                    </p:set>
                                    <p:animEffect transition="in" filter="fade">
                                      <p:cBhvr>
                                        <p:cTn id="36" dur="1000"/>
                                        <p:tgtEl>
                                          <p:spTgt spid="5123">
                                            <p:txEl>
                                              <p:pRg st="7" end="7"/>
                                            </p:txEl>
                                          </p:spTgt>
                                        </p:tgtEl>
                                      </p:cBhvr>
                                    </p:animEffect>
                                    <p:anim calcmode="lin" valueType="num">
                                      <p:cBhvr>
                                        <p:cTn id="3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290"/>
                                        </p:tgtEl>
                                        <p:attrNameLst>
                                          <p:attrName>style.visibility</p:attrName>
                                        </p:attrNameLst>
                                      </p:cBhvr>
                                      <p:to>
                                        <p:strVal val="visible"/>
                                      </p:to>
                                    </p:set>
                                    <p:animEffect transition="in" filter="fade">
                                      <p:cBhvr>
                                        <p:cTn id="41" dur="1000"/>
                                        <p:tgtEl>
                                          <p:spTgt spid="12290"/>
                                        </p:tgtEl>
                                      </p:cBhvr>
                                    </p:animEffect>
                                    <p:anim calcmode="lin" valueType="num">
                                      <p:cBhvr>
                                        <p:cTn id="42" dur="1000" fill="hold"/>
                                        <p:tgtEl>
                                          <p:spTgt spid="12290"/>
                                        </p:tgtEl>
                                        <p:attrNameLst>
                                          <p:attrName>ppt_x</p:attrName>
                                        </p:attrNameLst>
                                      </p:cBhvr>
                                      <p:tavLst>
                                        <p:tav tm="0">
                                          <p:val>
                                            <p:strVal val="#ppt_x"/>
                                          </p:val>
                                        </p:tav>
                                        <p:tav tm="100000">
                                          <p:val>
                                            <p:strVal val="#ppt_x"/>
                                          </p:val>
                                        </p:tav>
                                      </p:tavLst>
                                    </p:anim>
                                    <p:anim calcmode="lin" valueType="num">
                                      <p:cBhvr>
                                        <p:cTn id="43"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123">
                                            <p:txEl>
                                              <p:pRg st="9" end="9"/>
                                            </p:txEl>
                                          </p:spTgt>
                                        </p:tgtEl>
                                        <p:attrNameLst>
                                          <p:attrName>style.visibility</p:attrName>
                                        </p:attrNameLst>
                                      </p:cBhvr>
                                      <p:to>
                                        <p:strVal val="visible"/>
                                      </p:to>
                                    </p:set>
                                    <p:animEffect transition="in" filter="fade">
                                      <p:cBhvr>
                                        <p:cTn id="48" dur="1000"/>
                                        <p:tgtEl>
                                          <p:spTgt spid="5123">
                                            <p:txEl>
                                              <p:pRg st="9" end="9"/>
                                            </p:txEl>
                                          </p:spTgt>
                                        </p:tgtEl>
                                      </p:cBhvr>
                                    </p:animEffect>
                                    <p:anim calcmode="lin" valueType="num">
                                      <p:cBhvr>
                                        <p:cTn id="49"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123">
                                            <p:txEl>
                                              <p:pRg st="11" end="11"/>
                                            </p:txEl>
                                          </p:spTgt>
                                        </p:tgtEl>
                                        <p:attrNameLst>
                                          <p:attrName>style.visibility</p:attrName>
                                        </p:attrNameLst>
                                      </p:cBhvr>
                                      <p:to>
                                        <p:strVal val="visible"/>
                                      </p:to>
                                    </p:set>
                                    <p:animEffect transition="in" filter="fade">
                                      <p:cBhvr>
                                        <p:cTn id="55" dur="1000"/>
                                        <p:tgtEl>
                                          <p:spTgt spid="5123">
                                            <p:txEl>
                                              <p:pRg st="11" end="11"/>
                                            </p:txEl>
                                          </p:spTgt>
                                        </p:tgtEl>
                                      </p:cBhvr>
                                    </p:animEffect>
                                    <p:anim calcmode="lin" valueType="num">
                                      <p:cBhvr>
                                        <p:cTn id="56"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123">
                                            <p:txEl>
                                              <p:pRg st="13" end="13"/>
                                            </p:txEl>
                                          </p:spTgt>
                                        </p:tgtEl>
                                        <p:attrNameLst>
                                          <p:attrName>style.visibility</p:attrName>
                                        </p:attrNameLst>
                                      </p:cBhvr>
                                      <p:to>
                                        <p:strVal val="visible"/>
                                      </p:to>
                                    </p:set>
                                    <p:animEffect transition="in" filter="fade">
                                      <p:cBhvr>
                                        <p:cTn id="62" dur="1000"/>
                                        <p:tgtEl>
                                          <p:spTgt spid="5123">
                                            <p:txEl>
                                              <p:pRg st="13" end="13"/>
                                            </p:txEl>
                                          </p:spTgt>
                                        </p:tgtEl>
                                      </p:cBhvr>
                                    </p:animEffect>
                                    <p:anim calcmode="lin" valueType="num">
                                      <p:cBhvr>
                                        <p:cTn id="63"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5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7"/>
          <p:cNvGrpSpPr>
            <a:grpSpLocks/>
          </p:cNvGrpSpPr>
          <p:nvPr/>
        </p:nvGrpSpPr>
        <p:grpSpPr bwMode="auto">
          <a:xfrm>
            <a:off x="4648200" y="681038"/>
            <a:ext cx="4267200" cy="5962650"/>
            <a:chOff x="685800" y="523657"/>
            <a:chExt cx="4267200" cy="5962254"/>
          </a:xfrm>
        </p:grpSpPr>
        <p:pic>
          <p:nvPicPr>
            <p:cNvPr id="13317" name="Picture 2" descr="voet4_fig_12_04"/>
            <p:cNvPicPr>
              <a:picLocks noChangeAspect="1" noChangeArrowheads="1"/>
            </p:cNvPicPr>
            <p:nvPr/>
          </p:nvPicPr>
          <p:blipFill>
            <a:blip r:embed="rId3">
              <a:extLst>
                <a:ext uri="{28A0092B-C50C-407E-A947-70E740481C1C}">
                  <a14:useLocalDpi xmlns:a14="http://schemas.microsoft.com/office/drawing/2010/main" val="0"/>
                </a:ext>
              </a:extLst>
            </a:blip>
            <a:srcRect t="8743" b="7771"/>
            <a:stretch>
              <a:fillRect/>
            </a:stretch>
          </p:blipFill>
          <p:spPr bwMode="auto">
            <a:xfrm>
              <a:off x="685800" y="838200"/>
              <a:ext cx="4267200" cy="564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9"/>
            <p:cNvSpPr txBox="1">
              <a:spLocks noChangeArrowheads="1"/>
            </p:cNvSpPr>
            <p:nvPr/>
          </p:nvSpPr>
          <p:spPr bwMode="auto">
            <a:xfrm>
              <a:off x="1608292" y="762000"/>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b="1">
                  <a:latin typeface="Arial Narrow" pitchFamily="34" charset="0"/>
                  <a:cs typeface="Calibri" pitchFamily="34" charset="0"/>
                </a:rPr>
                <a:t>1/v</a:t>
              </a:r>
              <a:endParaRPr lang="en-US" altLang="en-US" b="1" baseline="-25000">
                <a:latin typeface="Arial Narrow" pitchFamily="34" charset="0"/>
                <a:cs typeface="Calibri" pitchFamily="34" charset="0"/>
              </a:endParaRPr>
            </a:p>
          </p:txBody>
        </p:sp>
        <p:sp>
          <p:nvSpPr>
            <p:cNvPr id="13319" name="TextBox 20"/>
            <p:cNvSpPr txBox="1">
              <a:spLocks noChangeArrowheads="1"/>
            </p:cNvSpPr>
            <p:nvPr/>
          </p:nvSpPr>
          <p:spPr bwMode="auto">
            <a:xfrm>
              <a:off x="1581826" y="523657"/>
              <a:ext cx="2228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solidFill>
                    <a:schemeClr val="accent2"/>
                  </a:solidFill>
                  <a:latin typeface="Calibri" pitchFamily="34" charset="0"/>
                  <a:cs typeface="Calibri" pitchFamily="34" charset="0"/>
                </a:rPr>
                <a:t>Lineweaver-Burk Plot</a:t>
              </a:r>
            </a:p>
          </p:txBody>
        </p:sp>
        <p:sp>
          <p:nvSpPr>
            <p:cNvPr id="13320" name="Oval 21"/>
            <p:cNvSpPr>
              <a:spLocks noChangeArrowheads="1"/>
            </p:cNvSpPr>
            <p:nvPr/>
          </p:nvSpPr>
          <p:spPr bwMode="auto">
            <a:xfrm>
              <a:off x="862476" y="5715000"/>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13321" name="Oval 22"/>
            <p:cNvSpPr>
              <a:spLocks noChangeArrowheads="1"/>
            </p:cNvSpPr>
            <p:nvPr/>
          </p:nvSpPr>
          <p:spPr bwMode="auto">
            <a:xfrm>
              <a:off x="2091807" y="4383860"/>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grpSp>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Michaelis-Menten Kinetics: Lineweaver-Burk Plot</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6" name="Rectangle 3"/>
          <p:cNvSpPr>
            <a:spLocks noChangeArrowheads="1"/>
          </p:cNvSpPr>
          <p:nvPr/>
        </p:nvSpPr>
        <p:spPr bwMode="auto">
          <a:xfrm>
            <a:off x="76200" y="533400"/>
            <a:ext cx="4648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Reciprocating both sides of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[4.12], we obtain:</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1/v =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 [S]}/{</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[S]}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1/v =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[S])} + {[S]/(</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[S])}</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1/v = (</a:t>
            </a:r>
            <a:r>
              <a:rPr lang="en-US" sz="1600" dirty="0">
                <a:solidFill>
                  <a:srgbClr val="7030A0"/>
                </a:solidFill>
                <a:latin typeface="Calibri" pitchFamily="34" charset="0"/>
                <a:ea typeface="Cambria" pitchFamily="18" charset="0"/>
                <a:cs typeface="Calibri" pitchFamily="34" charset="0"/>
                <a:sym typeface="Wingdings" pitchFamily="2" charset="2"/>
              </a:rPr>
              <a:t>K</a:t>
            </a:r>
            <a:r>
              <a:rPr lang="en-US" sz="1600" baseline="-25000" dirty="0">
                <a:solidFill>
                  <a:srgbClr val="7030A0"/>
                </a:solidFill>
                <a:latin typeface="Calibri" pitchFamily="34" charset="0"/>
                <a:ea typeface="Cambria" pitchFamily="18" charset="0"/>
                <a:cs typeface="Calibri" pitchFamily="34" charset="0"/>
                <a:sym typeface="Wingdings" pitchFamily="2" charset="2"/>
              </a:rPr>
              <a:t>M</a:t>
            </a:r>
            <a:r>
              <a:rPr lang="en-US" sz="1600" dirty="0">
                <a:solidFill>
                  <a:srgbClr val="7030A0"/>
                </a:solidFill>
                <a:latin typeface="Calibri" pitchFamily="34" charset="0"/>
                <a:ea typeface="Cambria" pitchFamily="18" charset="0"/>
                <a:cs typeface="Calibri" pitchFamily="34" charset="0"/>
                <a:sym typeface="Wingdings" pitchFamily="2" charset="2"/>
              </a:rPr>
              <a:t>/</a:t>
            </a:r>
            <a:r>
              <a:rPr lang="en-US" sz="1600" dirty="0" err="1">
                <a:solidFill>
                  <a:srgbClr val="7030A0"/>
                </a:solidFill>
                <a:latin typeface="Calibri" pitchFamily="34" charset="0"/>
                <a:ea typeface="Cambria" pitchFamily="18" charset="0"/>
                <a:cs typeface="Calibri" pitchFamily="34" charset="0"/>
                <a:sym typeface="Wingdings" pitchFamily="2" charset="2"/>
              </a:rPr>
              <a:t>V</a:t>
            </a:r>
            <a:r>
              <a:rPr lang="en-US" sz="1600" baseline="-25000" dirty="0" err="1">
                <a:solidFill>
                  <a:srgbClr val="7030A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).(1/[S]) + (</a:t>
            </a:r>
            <a:r>
              <a:rPr lang="en-US" sz="1600" dirty="0">
                <a:solidFill>
                  <a:srgbClr val="7030A0"/>
                </a:solidFill>
                <a:latin typeface="Calibri" pitchFamily="34" charset="0"/>
                <a:ea typeface="Cambria" pitchFamily="18" charset="0"/>
                <a:cs typeface="Calibri" pitchFamily="34" charset="0"/>
                <a:sym typeface="Wingdings" pitchFamily="2" charset="2"/>
              </a:rPr>
              <a:t>1/</a:t>
            </a:r>
            <a:r>
              <a:rPr lang="en-US" sz="1600" dirty="0" err="1">
                <a:solidFill>
                  <a:srgbClr val="7030A0"/>
                </a:solidFill>
                <a:latin typeface="Calibri" pitchFamily="34" charset="0"/>
                <a:ea typeface="Cambria" pitchFamily="18" charset="0"/>
                <a:cs typeface="Calibri" pitchFamily="34" charset="0"/>
                <a:sym typeface="Wingdings" pitchFamily="2" charset="2"/>
              </a:rPr>
              <a:t>V</a:t>
            </a:r>
            <a:r>
              <a:rPr lang="en-US" sz="1600" baseline="-25000" dirty="0" err="1">
                <a:solidFill>
                  <a:srgbClr val="7030A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	    [4.14]</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y =       (</a:t>
            </a:r>
            <a:r>
              <a:rPr lang="en-US" sz="1600" dirty="0">
                <a:solidFill>
                  <a:srgbClr val="7030A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).(x)            +   (</a:t>
            </a:r>
            <a:r>
              <a:rPr lang="en-US" sz="1600" dirty="0">
                <a:solidFill>
                  <a:srgbClr val="7030A0"/>
                </a:solidFill>
                <a:latin typeface="Calibri" pitchFamily="34" charset="0"/>
                <a:ea typeface="Cambria" pitchFamily="18" charset="0"/>
                <a:cs typeface="Calibri" pitchFamily="34" charset="0"/>
                <a:sym typeface="Wingdings" pitchFamily="2" charset="2"/>
              </a:rPr>
              <a:t>b</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[4.14] is the equation of a straight </a:t>
            </a:r>
            <a:r>
              <a:rPr lang="en-US" sz="1600" dirty="0" smtClean="0">
                <a:latin typeface="Calibri" pitchFamily="34" charset="0"/>
                <a:ea typeface="Cambria" pitchFamily="18" charset="0"/>
                <a:cs typeface="Calibri" pitchFamily="34" charset="0"/>
                <a:sym typeface="Wingdings" pitchFamily="2" charset="2"/>
              </a:rPr>
              <a:t>line—it is called </a:t>
            </a:r>
            <a:r>
              <a:rPr lang="en-US" sz="1600" dirty="0">
                <a:latin typeface="Calibri" pitchFamily="34" charset="0"/>
                <a:ea typeface="Cambria" pitchFamily="18" charset="0"/>
                <a:cs typeface="Calibri" pitchFamily="34" charset="0"/>
                <a:sym typeface="Wingdings" pitchFamily="2" charset="2"/>
              </a:rPr>
              <a:t>the </a:t>
            </a:r>
            <a:r>
              <a:rPr lang="en-US" sz="1600" dirty="0" err="1">
                <a:solidFill>
                  <a:srgbClr val="FF0000"/>
                </a:solidFill>
                <a:latin typeface="Calibri" pitchFamily="34" charset="0"/>
                <a:ea typeface="Cambria" pitchFamily="18" charset="0"/>
                <a:cs typeface="Calibri" pitchFamily="34" charset="0"/>
                <a:sym typeface="Wingdings" pitchFamily="2" charset="2"/>
              </a:rPr>
              <a:t>Lineweaver</a:t>
            </a:r>
            <a:r>
              <a:rPr lang="en-US" sz="1600" dirty="0">
                <a:solidFill>
                  <a:srgbClr val="FF0000"/>
                </a:solidFill>
                <a:latin typeface="Calibri" pitchFamily="34" charset="0"/>
                <a:ea typeface="Cambria" pitchFamily="18" charset="0"/>
                <a:cs typeface="Calibri" pitchFamily="34" charset="0"/>
                <a:sym typeface="Wingdings" pitchFamily="2" charset="2"/>
              </a:rPr>
              <a:t>-Burk equation</a:t>
            </a: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smtClean="0">
                <a:latin typeface="Calibri" pitchFamily="34" charset="0"/>
                <a:ea typeface="Cambria" pitchFamily="18" charset="0"/>
                <a:cs typeface="Calibri" pitchFamily="34" charset="0"/>
                <a:sym typeface="Wingdings" pitchFamily="2" charset="2"/>
              </a:rPr>
              <a:t>Thus</a:t>
            </a:r>
            <a:r>
              <a:rPr lang="en-US" sz="1600" dirty="0">
                <a:latin typeface="Calibri" pitchFamily="34" charset="0"/>
                <a:ea typeface="Cambria" pitchFamily="18" charset="0"/>
                <a:cs typeface="Calibri" pitchFamily="34" charset="0"/>
                <a:sym typeface="Wingdings" pitchFamily="2" charset="2"/>
              </a:rPr>
              <a:t>, </a:t>
            </a:r>
            <a:r>
              <a:rPr lang="en-US" sz="1600" dirty="0">
                <a:solidFill>
                  <a:srgbClr val="FF0000"/>
                </a:solidFill>
                <a:latin typeface="Calibri" pitchFamily="34" charset="0"/>
                <a:ea typeface="Cambria" pitchFamily="18" charset="0"/>
                <a:cs typeface="Calibri" pitchFamily="34" charset="0"/>
                <a:sym typeface="Wingdings" pitchFamily="2" charset="2"/>
              </a:rPr>
              <a:t>a plot of 1/v versus 1/[S] generates a straight line</a:t>
            </a:r>
            <a:r>
              <a:rPr lang="en-US" sz="1600" dirty="0">
                <a:latin typeface="Calibri" pitchFamily="34" charset="0"/>
                <a:ea typeface="Cambria" pitchFamily="18" charset="0"/>
                <a:cs typeface="Calibri" pitchFamily="34" charset="0"/>
                <a:sym typeface="Wingdings" pitchFamily="2" charset="2"/>
              </a:rPr>
              <a:t> from which the various kinetic parameters can be accurately determined using a linear fit with:</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slope =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y-intercept = 1/</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baseline="-25000" dirty="0">
                <a:solidFill>
                  <a:srgbClr val="00B050"/>
                </a:solidFill>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x-intercept = -1/K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endParaRPr lang="en-US" sz="1600" dirty="0">
              <a:solidFill>
                <a:srgbClr val="FF0000"/>
              </a:solidFill>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W</a:t>
            </a:r>
            <a:r>
              <a:rPr lang="en-US" sz="1600" dirty="0" smtClean="0">
                <a:latin typeface="Calibri" pitchFamily="34" charset="0"/>
                <a:ea typeface="Cambria" pitchFamily="18" charset="0"/>
                <a:cs typeface="Calibri" pitchFamily="34" charset="0"/>
                <a:sym typeface="Wingdings" pitchFamily="2" charset="2"/>
              </a:rPr>
              <a:t>hen </a:t>
            </a:r>
            <a:r>
              <a:rPr lang="en-US" sz="1600" dirty="0">
                <a:latin typeface="Calibri" pitchFamily="34" charset="0"/>
                <a:ea typeface="Cambria" pitchFamily="18" charset="0"/>
                <a:cs typeface="Calibri" pitchFamily="34" charset="0"/>
                <a:sym typeface="Wingdings" pitchFamily="2" charset="2"/>
              </a:rPr>
              <a:t>1/v=0 (in order to determine the x-intercept),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[4.14] reduces to:</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0 =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).(1/[S]) + (1/</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).(1/[S]) = -(1/</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.(1/[S]) = -1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=&gt; 	                      1/[S] = -1/K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[4.15</a:t>
            </a:r>
            <a:r>
              <a:rPr lang="en-US" sz="1600" dirty="0" smtClean="0">
                <a:solidFill>
                  <a:srgbClr val="00B050"/>
                </a:solidFill>
                <a:latin typeface="Calibri" pitchFamily="34" charset="0"/>
                <a:ea typeface="Cambria" pitchFamily="18" charset="0"/>
                <a:cs typeface="Calibri" pitchFamily="34" charset="0"/>
                <a:sym typeface="Wingdings" pitchFamily="2" charset="2"/>
              </a:rPr>
              <a:t>]</a:t>
            </a:r>
          </a:p>
          <a:p>
            <a:pPr eaLnBrk="0" hangingPunct="0">
              <a:spcAft>
                <a:spcPts val="0"/>
              </a:spcAft>
              <a:defRPr/>
            </a:pPr>
            <a:endParaRPr lang="en-US" sz="1600" dirty="0">
              <a:solidFill>
                <a:srgbClr val="00B050"/>
              </a:solidFill>
              <a:latin typeface="Calibri" pitchFamily="34" charset="0"/>
              <a:ea typeface="Cambria" pitchFamily="18" charset="0"/>
              <a:cs typeface="Calibri" pitchFamily="34" charset="0"/>
              <a:sym typeface="Wingdings" pitchFamily="2" charset="2"/>
            </a:endParaRPr>
          </a:p>
          <a:p>
            <a:pPr marL="171450" indent="-171450" eaLnBrk="0" hangingPunct="0">
              <a:spcAft>
                <a:spcPts val="0"/>
              </a:spcAft>
              <a:buFontTx/>
              <a:buChar char="-"/>
              <a:defRPr/>
            </a:pPr>
            <a:r>
              <a:rPr lang="en-US" sz="1600" dirty="0" smtClean="0">
                <a:latin typeface="Calibri" pitchFamily="34" charset="0"/>
                <a:ea typeface="Cambria" pitchFamily="18" charset="0"/>
                <a:cs typeface="Calibri" pitchFamily="34" charset="0"/>
                <a:sym typeface="Wingdings" pitchFamily="2" charset="2"/>
              </a:rPr>
              <a:t>The </a:t>
            </a:r>
            <a:r>
              <a:rPr lang="en-US" sz="1600" dirty="0">
                <a:solidFill>
                  <a:srgbClr val="7030A0"/>
                </a:solidFill>
                <a:latin typeface="Calibri" pitchFamily="34" charset="0"/>
                <a:ea typeface="Cambria" pitchFamily="18" charset="0"/>
                <a:cs typeface="Calibri" pitchFamily="34" charset="0"/>
                <a:sym typeface="Wingdings" pitchFamily="2" charset="2"/>
              </a:rPr>
              <a:t>double-reciprocal plot </a:t>
            </a:r>
            <a:r>
              <a:rPr lang="en-US" sz="1600" dirty="0">
                <a:latin typeface="Calibri" pitchFamily="34" charset="0"/>
                <a:ea typeface="Cambria" pitchFamily="18" charset="0"/>
                <a:cs typeface="Calibri" pitchFamily="34" charset="0"/>
                <a:sym typeface="Wingdings" pitchFamily="2" charset="2"/>
              </a:rPr>
              <a:t>of 1/v versus 1/[S] is called the </a:t>
            </a:r>
            <a:r>
              <a:rPr lang="en-US" sz="1600" dirty="0" err="1">
                <a:solidFill>
                  <a:srgbClr val="FF0000"/>
                </a:solidFill>
                <a:latin typeface="Calibri" pitchFamily="34" charset="0"/>
                <a:ea typeface="Cambria" pitchFamily="18" charset="0"/>
                <a:cs typeface="Calibri" pitchFamily="34" charset="0"/>
                <a:sym typeface="Wingdings" pitchFamily="2" charset="2"/>
              </a:rPr>
              <a:t>Lineweaver</a:t>
            </a:r>
            <a:r>
              <a:rPr lang="en-US" sz="1600" dirty="0">
                <a:solidFill>
                  <a:srgbClr val="FF0000"/>
                </a:solidFill>
                <a:latin typeface="Calibri" pitchFamily="34" charset="0"/>
                <a:ea typeface="Cambria" pitchFamily="18" charset="0"/>
                <a:cs typeface="Calibri" pitchFamily="34" charset="0"/>
                <a:sym typeface="Wingdings" pitchFamily="2" charset="2"/>
              </a:rPr>
              <a:t>-Burk </a:t>
            </a:r>
            <a:r>
              <a:rPr lang="en-US" sz="1600" dirty="0" smtClean="0">
                <a:solidFill>
                  <a:srgbClr val="FF0000"/>
                </a:solidFill>
                <a:latin typeface="Calibri" pitchFamily="34" charset="0"/>
                <a:ea typeface="Cambria" pitchFamily="18" charset="0"/>
                <a:cs typeface="Calibri" pitchFamily="34" charset="0"/>
                <a:sym typeface="Wingdings" pitchFamily="2" charset="2"/>
              </a:rPr>
              <a:t>plot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8" end="8"/>
                                            </p:txEl>
                                          </p:spTgt>
                                        </p:tgtEl>
                                        <p:attrNameLst>
                                          <p:attrName>style.visibility</p:attrName>
                                        </p:attrNameLst>
                                      </p:cBhvr>
                                      <p:to>
                                        <p:strVal val="visible"/>
                                      </p:to>
                                    </p:set>
                                    <p:animEffect transition="in" filter="fade">
                                      <p:cBhvr>
                                        <p:cTn id="14" dur="1000"/>
                                        <p:tgtEl>
                                          <p:spTgt spid="6">
                                            <p:txEl>
                                              <p:pRg st="8" end="8"/>
                                            </p:txEl>
                                          </p:spTgt>
                                        </p:tgtEl>
                                      </p:cBhvr>
                                    </p:animEffect>
                                    <p:anim calcmode="lin" valueType="num">
                                      <p:cBhvr>
                                        <p:cTn id="1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8" end="8"/>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Effect transition="in" filter="fade">
                                      <p:cBhvr>
                                        <p:cTn id="19" dur="1000"/>
                                        <p:tgtEl>
                                          <p:spTgt spid="6">
                                            <p:txEl>
                                              <p:pRg st="9" end="9"/>
                                            </p:txEl>
                                          </p:spTgt>
                                        </p:tgtEl>
                                      </p:cBhvr>
                                    </p:animEffect>
                                    <p:anim calcmode="lin" valueType="num">
                                      <p:cBhvr>
                                        <p:cTn id="2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9" end="9"/>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Effect transition="in" filter="fade">
                                      <p:cBhvr>
                                        <p:cTn id="24" dur="1000"/>
                                        <p:tgtEl>
                                          <p:spTgt spid="6">
                                            <p:txEl>
                                              <p:pRg st="10" end="10"/>
                                            </p:txEl>
                                          </p:spTgt>
                                        </p:tgtEl>
                                      </p:cBhvr>
                                    </p:animEffect>
                                    <p:anim calcmode="lin" valueType="num">
                                      <p:cBhvr>
                                        <p:cTn id="2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animEffect transition="in" filter="fade">
                                      <p:cBhvr>
                                        <p:cTn id="29" dur="1000"/>
                                        <p:tgtEl>
                                          <p:spTgt spid="6">
                                            <p:txEl>
                                              <p:pRg st="11" end="11"/>
                                            </p:txEl>
                                          </p:spTgt>
                                        </p:tgtEl>
                                      </p:cBhvr>
                                    </p:animEffect>
                                    <p:anim calcmode="lin" valueType="num">
                                      <p:cBhvr>
                                        <p:cTn id="30"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314"/>
                                        </p:tgtEl>
                                        <p:attrNameLst>
                                          <p:attrName>style.visibility</p:attrName>
                                        </p:attrNameLst>
                                      </p:cBhvr>
                                      <p:to>
                                        <p:strVal val="visible"/>
                                      </p:to>
                                    </p:set>
                                    <p:animEffect transition="in" filter="fade">
                                      <p:cBhvr>
                                        <p:cTn id="34" dur="1000"/>
                                        <p:tgtEl>
                                          <p:spTgt spid="13314"/>
                                        </p:tgtEl>
                                      </p:cBhvr>
                                    </p:animEffect>
                                    <p:anim calcmode="lin" valueType="num">
                                      <p:cBhvr>
                                        <p:cTn id="35" dur="1000" fill="hold"/>
                                        <p:tgtEl>
                                          <p:spTgt spid="13314"/>
                                        </p:tgtEl>
                                        <p:attrNameLst>
                                          <p:attrName>ppt_x</p:attrName>
                                        </p:attrNameLst>
                                      </p:cBhvr>
                                      <p:tavLst>
                                        <p:tav tm="0">
                                          <p:val>
                                            <p:strVal val="#ppt_x"/>
                                          </p:val>
                                        </p:tav>
                                        <p:tav tm="100000">
                                          <p:val>
                                            <p:strVal val="#ppt_x"/>
                                          </p:val>
                                        </p:tav>
                                      </p:tavLst>
                                    </p:anim>
                                    <p:anim calcmode="lin" valueType="num">
                                      <p:cBhvr>
                                        <p:cTn id="36"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animEffect transition="in" filter="fade">
                                      <p:cBhvr>
                                        <p:cTn id="41" dur="1000"/>
                                        <p:tgtEl>
                                          <p:spTgt spid="6">
                                            <p:txEl>
                                              <p:pRg st="13" end="13"/>
                                            </p:txEl>
                                          </p:spTgt>
                                        </p:tgtEl>
                                      </p:cBhvr>
                                    </p:animEffect>
                                    <p:anim calcmode="lin" valueType="num">
                                      <p:cBhvr>
                                        <p:cTn id="42"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13" end="13"/>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14" end="14"/>
                                            </p:txEl>
                                          </p:spTgt>
                                        </p:tgtEl>
                                        <p:attrNameLst>
                                          <p:attrName>style.visibility</p:attrName>
                                        </p:attrNameLst>
                                      </p:cBhvr>
                                      <p:to>
                                        <p:strVal val="visible"/>
                                      </p:to>
                                    </p:set>
                                    <p:animEffect transition="in" filter="fade">
                                      <p:cBhvr>
                                        <p:cTn id="46" dur="1000"/>
                                        <p:tgtEl>
                                          <p:spTgt spid="6">
                                            <p:txEl>
                                              <p:pRg st="14" end="14"/>
                                            </p:txEl>
                                          </p:spTgt>
                                        </p:tgtEl>
                                      </p:cBhvr>
                                    </p:animEffect>
                                    <p:anim calcmode="lin" valueType="num">
                                      <p:cBhvr>
                                        <p:cTn id="47"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14" end="14"/>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xEl>
                                              <p:pRg st="15" end="15"/>
                                            </p:txEl>
                                          </p:spTgt>
                                        </p:tgtEl>
                                        <p:attrNameLst>
                                          <p:attrName>style.visibility</p:attrName>
                                        </p:attrNameLst>
                                      </p:cBhvr>
                                      <p:to>
                                        <p:strVal val="visible"/>
                                      </p:to>
                                    </p:set>
                                    <p:animEffect transition="in" filter="fade">
                                      <p:cBhvr>
                                        <p:cTn id="51" dur="1000"/>
                                        <p:tgtEl>
                                          <p:spTgt spid="6">
                                            <p:txEl>
                                              <p:pRg st="15" end="15"/>
                                            </p:txEl>
                                          </p:spTgt>
                                        </p:tgtEl>
                                      </p:cBhvr>
                                    </p:animEffect>
                                    <p:anim calcmode="lin" valueType="num">
                                      <p:cBhvr>
                                        <p:cTn id="52"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15" end="15"/>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xEl>
                                              <p:pRg st="16" end="16"/>
                                            </p:txEl>
                                          </p:spTgt>
                                        </p:tgtEl>
                                        <p:attrNameLst>
                                          <p:attrName>style.visibility</p:attrName>
                                        </p:attrNameLst>
                                      </p:cBhvr>
                                      <p:to>
                                        <p:strVal val="visible"/>
                                      </p:to>
                                    </p:set>
                                    <p:animEffect transition="in" filter="fade">
                                      <p:cBhvr>
                                        <p:cTn id="56" dur="1000"/>
                                        <p:tgtEl>
                                          <p:spTgt spid="6">
                                            <p:txEl>
                                              <p:pRg st="16" end="16"/>
                                            </p:txEl>
                                          </p:spTgt>
                                        </p:tgtEl>
                                      </p:cBhvr>
                                    </p:animEffect>
                                    <p:anim calcmode="lin" valueType="num">
                                      <p:cBhvr>
                                        <p:cTn id="57"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6" end="16"/>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
                                            <p:txEl>
                                              <p:pRg st="17" end="17"/>
                                            </p:txEl>
                                          </p:spTgt>
                                        </p:tgtEl>
                                        <p:attrNameLst>
                                          <p:attrName>style.visibility</p:attrName>
                                        </p:attrNameLst>
                                      </p:cBhvr>
                                      <p:to>
                                        <p:strVal val="visible"/>
                                      </p:to>
                                    </p:set>
                                    <p:animEffect transition="in" filter="fade">
                                      <p:cBhvr>
                                        <p:cTn id="61" dur="1000"/>
                                        <p:tgtEl>
                                          <p:spTgt spid="6">
                                            <p:txEl>
                                              <p:pRg st="17" end="17"/>
                                            </p:txEl>
                                          </p:spTgt>
                                        </p:tgtEl>
                                      </p:cBhvr>
                                    </p:animEffect>
                                    <p:anim calcmode="lin" valueType="num">
                                      <p:cBhvr>
                                        <p:cTn id="62" dur="1000" fill="hold"/>
                                        <p:tgtEl>
                                          <p:spTgt spid="6">
                                            <p:txEl>
                                              <p:pRg st="17" end="17"/>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19" end="19"/>
                                            </p:txEl>
                                          </p:spTgt>
                                        </p:tgtEl>
                                        <p:attrNameLst>
                                          <p:attrName>style.visibility</p:attrName>
                                        </p:attrNameLst>
                                      </p:cBhvr>
                                      <p:to>
                                        <p:strVal val="visible"/>
                                      </p:to>
                                    </p:set>
                                    <p:animEffect transition="in" filter="fade">
                                      <p:cBhvr>
                                        <p:cTn id="68" dur="1000"/>
                                        <p:tgtEl>
                                          <p:spTgt spid="6">
                                            <p:txEl>
                                              <p:pRg st="19" end="19"/>
                                            </p:txEl>
                                          </p:spTgt>
                                        </p:tgtEl>
                                      </p:cBhvr>
                                    </p:animEffect>
                                    <p:anim calcmode="lin" valueType="num">
                                      <p:cBhvr>
                                        <p:cTn id="69" dur="1000" fill="hold"/>
                                        <p:tgtEl>
                                          <p:spTgt spid="6">
                                            <p:txEl>
                                              <p:pRg st="19" end="19"/>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err="1">
                <a:solidFill>
                  <a:srgbClr val="FF6D09"/>
                </a:solidFill>
                <a:latin typeface="Arial" pitchFamily="34" charset="0"/>
              </a:rPr>
              <a:t>Michaelis-Menten</a:t>
            </a:r>
            <a:r>
              <a:rPr lang="en-US" altLang="en-US" sz="2400" b="1" dirty="0">
                <a:solidFill>
                  <a:srgbClr val="FF6D09"/>
                </a:solidFill>
                <a:latin typeface="Arial" pitchFamily="34" charset="0"/>
              </a:rPr>
              <a:t> Kinetics: </a:t>
            </a:r>
            <a:r>
              <a:rPr lang="en-US" altLang="en-US" sz="2400" b="1" dirty="0" smtClean="0">
                <a:solidFill>
                  <a:srgbClr val="FF6D09"/>
                </a:solidFill>
                <a:latin typeface="Arial" pitchFamily="34" charset="0"/>
              </a:rPr>
              <a:t>Catalytic Constant</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3" name="Rectangle 3"/>
          <p:cNvSpPr>
            <a:spLocks noChangeArrowheads="1"/>
          </p:cNvSpPr>
          <p:nvPr/>
        </p:nvSpPr>
        <p:spPr bwMode="auto">
          <a:xfrm>
            <a:off x="304800" y="394692"/>
            <a:ext cx="84582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In order to assess the </a:t>
            </a:r>
            <a:r>
              <a:rPr lang="en-US" sz="1800" dirty="0">
                <a:solidFill>
                  <a:srgbClr val="FF0000"/>
                </a:solidFill>
                <a:latin typeface="Calibri" pitchFamily="34" charset="0"/>
                <a:ea typeface="Cambria" pitchFamily="18" charset="0"/>
                <a:cs typeface="Calibri" pitchFamily="34" charset="0"/>
                <a:sym typeface="Wingdings" pitchFamily="2" charset="2"/>
              </a:rPr>
              <a:t>catalytic efficiency </a:t>
            </a:r>
            <a:r>
              <a:rPr lang="en-US" sz="1800" dirty="0">
                <a:latin typeface="Calibri" pitchFamily="34" charset="0"/>
                <a:ea typeface="Cambria" pitchFamily="18" charset="0"/>
                <a:cs typeface="Calibri" pitchFamily="34" charset="0"/>
                <a:sym typeface="Wingdings" pitchFamily="2" charset="2"/>
              </a:rPr>
              <a:t>of an enzyme, </a:t>
            </a:r>
            <a:r>
              <a:rPr lang="en-US" sz="1800" dirty="0" smtClean="0">
                <a:latin typeface="Calibri" pitchFamily="34" charset="0"/>
                <a:ea typeface="Cambria" pitchFamily="18" charset="0"/>
                <a:cs typeface="Calibri" pitchFamily="34" charset="0"/>
                <a:sym typeface="Wingdings" pitchFamily="2" charset="2"/>
              </a:rPr>
              <a:t>a parameter </a:t>
            </a:r>
            <a:r>
              <a:rPr lang="en-US" sz="1800" dirty="0">
                <a:latin typeface="Calibri" pitchFamily="34" charset="0"/>
                <a:ea typeface="Cambria" pitchFamily="18" charset="0"/>
                <a:cs typeface="Calibri" pitchFamily="34" charset="0"/>
                <a:sym typeface="Wingdings" pitchFamily="2" charset="2"/>
              </a:rPr>
              <a:t>called the </a:t>
            </a:r>
            <a:r>
              <a:rPr lang="en-US" sz="1800" dirty="0">
                <a:solidFill>
                  <a:srgbClr val="FF0000"/>
                </a:solidFill>
                <a:latin typeface="Calibri" pitchFamily="34" charset="0"/>
                <a:ea typeface="Cambria" pitchFamily="18" charset="0"/>
                <a:cs typeface="Calibri" pitchFamily="34" charset="0"/>
                <a:sym typeface="Wingdings" pitchFamily="2" charset="2"/>
              </a:rPr>
              <a:t>catalytic constant (</a:t>
            </a:r>
            <a:r>
              <a:rPr lang="en-US" sz="1800" dirty="0" err="1">
                <a:solidFill>
                  <a:srgbClr val="FF0000"/>
                </a:solidFill>
                <a:latin typeface="Calibri" pitchFamily="34" charset="0"/>
                <a:ea typeface="Cambria" pitchFamily="18" charset="0"/>
                <a:cs typeface="Calibri" pitchFamily="34" charset="0"/>
                <a:sym typeface="Wingdings" pitchFamily="2" charset="2"/>
              </a:rPr>
              <a:t>k</a:t>
            </a:r>
            <a:r>
              <a:rPr lang="en-US" sz="1800" baseline="-25000" dirty="0" err="1">
                <a:solidFill>
                  <a:srgbClr val="FF0000"/>
                </a:solidFill>
                <a:latin typeface="Calibri" pitchFamily="34" charset="0"/>
                <a:ea typeface="Cambria" pitchFamily="18" charset="0"/>
                <a:cs typeface="Calibri" pitchFamily="34" charset="0"/>
                <a:sym typeface="Wingdings" pitchFamily="2" charset="2"/>
              </a:rPr>
              <a:t>cat</a:t>
            </a:r>
            <a:r>
              <a:rPr lang="en-US" sz="1800" dirty="0">
                <a:solidFill>
                  <a:srgbClr val="FF0000"/>
                </a:solidFill>
                <a:latin typeface="Calibri" pitchFamily="34" charset="0"/>
                <a:ea typeface="Cambria" pitchFamily="18" charset="0"/>
                <a:cs typeface="Calibri" pitchFamily="34" charset="0"/>
                <a:sym typeface="Wingdings" pitchFamily="2" charset="2"/>
              </a:rPr>
              <a:t>) </a:t>
            </a:r>
            <a:r>
              <a:rPr lang="en-US" sz="1800" dirty="0">
                <a:latin typeface="Calibri" pitchFamily="34" charset="0"/>
                <a:ea typeface="Cambria" pitchFamily="18" charset="0"/>
                <a:cs typeface="Calibri" pitchFamily="34" charset="0"/>
                <a:sym typeface="Wingdings" pitchFamily="2" charset="2"/>
              </a:rPr>
              <a:t>is defined as follows (with the units of </a:t>
            </a:r>
            <a:r>
              <a:rPr lang="en-US" sz="1800" dirty="0" err="1">
                <a:latin typeface="Calibri" pitchFamily="34" charset="0"/>
                <a:ea typeface="Cambria" pitchFamily="18" charset="0"/>
                <a:cs typeface="Calibri" pitchFamily="34" charset="0"/>
                <a:sym typeface="Wingdings" pitchFamily="2" charset="2"/>
              </a:rPr>
              <a:t>k</a:t>
            </a:r>
            <a:r>
              <a:rPr lang="en-US" sz="1800" baseline="-25000" dirty="0" err="1">
                <a:latin typeface="Calibri" pitchFamily="34" charset="0"/>
                <a:ea typeface="Cambria" pitchFamily="18" charset="0"/>
                <a:cs typeface="Calibri" pitchFamily="34" charset="0"/>
                <a:sym typeface="Wingdings" pitchFamily="2" charset="2"/>
              </a:rPr>
              <a:t>cat</a:t>
            </a:r>
            <a:r>
              <a:rPr lang="en-US" sz="1800" dirty="0">
                <a:latin typeface="Calibri" pitchFamily="34" charset="0"/>
                <a:ea typeface="Cambria" pitchFamily="18" charset="0"/>
                <a:cs typeface="Calibri" pitchFamily="34" charset="0"/>
                <a:sym typeface="Wingdings" pitchFamily="2" charset="2"/>
              </a:rPr>
              <a:t> being s</a:t>
            </a:r>
            <a:r>
              <a:rPr lang="en-US" sz="1800" baseline="30000" dirty="0">
                <a:latin typeface="Calibri" pitchFamily="34" charset="0"/>
                <a:ea typeface="Cambria" pitchFamily="18" charset="0"/>
                <a:cs typeface="Calibri" pitchFamily="34" charset="0"/>
                <a:sym typeface="Wingdings" pitchFamily="2" charset="2"/>
              </a:rPr>
              <a:t>-1</a:t>
            </a:r>
            <a:r>
              <a:rPr lang="en-US" sz="1800" dirty="0">
                <a:latin typeface="Calibri" pitchFamily="34" charset="0"/>
                <a:ea typeface="Cambria" pitchFamily="18" charset="0"/>
                <a:cs typeface="Calibri" pitchFamily="34" charset="0"/>
                <a:sym typeface="Wingdings" pitchFamily="2" charset="2"/>
              </a:rPr>
              <a:t>):</a:t>
            </a:r>
          </a:p>
          <a:p>
            <a:pPr eaLnBrk="0" hangingPunct="0">
              <a:spcAft>
                <a:spcPts val="0"/>
              </a:spcAft>
              <a:defRPr/>
            </a:pPr>
            <a:r>
              <a:rPr lang="en-US" sz="1800" dirty="0">
                <a:latin typeface="Calibri" pitchFamily="34" charset="0"/>
                <a:ea typeface="Cambria" pitchFamily="18" charset="0"/>
                <a:cs typeface="Calibri" pitchFamily="34" charset="0"/>
                <a:sym typeface="Wingdings" pitchFamily="2" charset="2"/>
              </a:rPr>
              <a:t>	</a:t>
            </a:r>
            <a:r>
              <a:rPr lang="en-US" sz="1800" dirty="0" err="1">
                <a:solidFill>
                  <a:srgbClr val="00B050"/>
                </a:solidFill>
                <a:latin typeface="Calibri" pitchFamily="34" charset="0"/>
                <a:ea typeface="Cambria" pitchFamily="18" charset="0"/>
                <a:cs typeface="Calibri" pitchFamily="34" charset="0"/>
                <a:sym typeface="Wingdings" pitchFamily="2" charset="2"/>
              </a:rPr>
              <a:t>k</a:t>
            </a:r>
            <a:r>
              <a:rPr lang="en-US" sz="1800" baseline="-25000" dirty="0" err="1">
                <a:solidFill>
                  <a:srgbClr val="00B050"/>
                </a:solidFill>
                <a:latin typeface="Calibri" pitchFamily="34" charset="0"/>
                <a:ea typeface="Cambria" pitchFamily="18" charset="0"/>
                <a:cs typeface="Calibri" pitchFamily="34" charset="0"/>
                <a:sym typeface="Wingdings" pitchFamily="2" charset="2"/>
              </a:rPr>
              <a:t>cat</a:t>
            </a:r>
            <a:r>
              <a:rPr lang="en-US" sz="1800" dirty="0">
                <a:solidFill>
                  <a:srgbClr val="00B050"/>
                </a:solidFill>
                <a:latin typeface="Calibri" pitchFamily="34" charset="0"/>
                <a:ea typeface="Cambria" pitchFamily="18" charset="0"/>
                <a:cs typeface="Calibri" pitchFamily="34" charset="0"/>
                <a:sym typeface="Wingdings" pitchFamily="2" charset="2"/>
              </a:rPr>
              <a:t> =  </a:t>
            </a:r>
            <a:r>
              <a:rPr lang="en-US" sz="1800" dirty="0" err="1">
                <a:solidFill>
                  <a:srgbClr val="00B050"/>
                </a:solidFill>
                <a:latin typeface="Calibri" pitchFamily="34" charset="0"/>
                <a:ea typeface="Cambria" pitchFamily="18" charset="0"/>
                <a:cs typeface="Calibri" pitchFamily="34" charset="0"/>
                <a:sym typeface="Wingdings" pitchFamily="2" charset="2"/>
              </a:rPr>
              <a:t>V</a:t>
            </a:r>
            <a:r>
              <a:rPr lang="en-US" sz="18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800" dirty="0">
                <a:solidFill>
                  <a:srgbClr val="00B050"/>
                </a:solidFill>
                <a:latin typeface="Calibri" pitchFamily="34" charset="0"/>
                <a:ea typeface="Cambria" pitchFamily="18" charset="0"/>
                <a:cs typeface="Calibri" pitchFamily="34" charset="0"/>
                <a:sym typeface="Wingdings" pitchFamily="2" charset="2"/>
              </a:rPr>
              <a:t>/[</a:t>
            </a:r>
            <a:r>
              <a:rPr lang="en-US" sz="1800" dirty="0" smtClean="0">
                <a:solidFill>
                  <a:srgbClr val="00B050"/>
                </a:solidFill>
                <a:latin typeface="Calibri" pitchFamily="34" charset="0"/>
                <a:ea typeface="Cambria" pitchFamily="18" charset="0"/>
                <a:cs typeface="Calibri" pitchFamily="34" charset="0"/>
                <a:sym typeface="Wingdings" pitchFamily="2" charset="2"/>
              </a:rPr>
              <a:t>E]</a:t>
            </a:r>
            <a:r>
              <a:rPr lang="en-US" sz="1800" baseline="-25000" dirty="0" smtClean="0">
                <a:solidFill>
                  <a:srgbClr val="00B050"/>
                </a:solidFill>
                <a:latin typeface="Calibri" pitchFamily="34" charset="0"/>
                <a:ea typeface="Cambria" pitchFamily="18" charset="0"/>
                <a:cs typeface="Calibri" pitchFamily="34" charset="0"/>
                <a:sym typeface="Wingdings" pitchFamily="2" charset="2"/>
              </a:rPr>
              <a:t>0</a:t>
            </a:r>
            <a:r>
              <a:rPr lang="en-US" sz="1800" dirty="0" smtClean="0">
                <a:solidFill>
                  <a:srgbClr val="00B050"/>
                </a:solidFill>
                <a:latin typeface="Calibri" pitchFamily="34" charset="0"/>
                <a:ea typeface="Cambria" pitchFamily="18" charset="0"/>
                <a:cs typeface="Calibri" pitchFamily="34" charset="0"/>
                <a:sym typeface="Wingdings" pitchFamily="2" charset="2"/>
              </a:rPr>
              <a:t>      </a:t>
            </a:r>
            <a:r>
              <a:rPr lang="en-US" sz="1800" dirty="0">
                <a:solidFill>
                  <a:srgbClr val="00B050"/>
                </a:solidFill>
                <a:latin typeface="Calibri" pitchFamily="34" charset="0"/>
                <a:ea typeface="Cambria" pitchFamily="18" charset="0"/>
                <a:cs typeface="Calibri" pitchFamily="34" charset="0"/>
                <a:sym typeface="Wingdings" pitchFamily="2" charset="2"/>
              </a:rPr>
              <a:t>		[4.16]</a:t>
            </a:r>
          </a:p>
          <a:p>
            <a:pPr eaLnBrk="0" hangingPunct="0">
              <a:spcAft>
                <a:spcPts val="0"/>
              </a:spcAft>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Now, combining </a:t>
            </a:r>
            <a:r>
              <a:rPr lang="en-US" sz="1800" dirty="0" err="1">
                <a:latin typeface="Calibri" pitchFamily="34" charset="0"/>
                <a:ea typeface="Cambria" pitchFamily="18" charset="0"/>
                <a:cs typeface="Calibri" pitchFamily="34" charset="0"/>
                <a:sym typeface="Wingdings" pitchFamily="2" charset="2"/>
              </a:rPr>
              <a:t>Eq</a:t>
            </a:r>
            <a:r>
              <a:rPr lang="en-US" sz="1800" dirty="0">
                <a:latin typeface="Calibri" pitchFamily="34" charset="0"/>
                <a:ea typeface="Cambria" pitchFamily="18" charset="0"/>
                <a:cs typeface="Calibri" pitchFamily="34" charset="0"/>
                <a:sym typeface="Wingdings" pitchFamily="2" charset="2"/>
              </a:rPr>
              <a:t>[4.11] and </a:t>
            </a:r>
            <a:r>
              <a:rPr lang="en-US" sz="1800" dirty="0" err="1">
                <a:latin typeface="Calibri" pitchFamily="34" charset="0"/>
                <a:ea typeface="Cambria" pitchFamily="18" charset="0"/>
                <a:cs typeface="Calibri" pitchFamily="34" charset="0"/>
                <a:sym typeface="Wingdings" pitchFamily="2" charset="2"/>
              </a:rPr>
              <a:t>Eq</a:t>
            </a:r>
            <a:r>
              <a:rPr lang="en-US" sz="1800" dirty="0">
                <a:latin typeface="Calibri" pitchFamily="34" charset="0"/>
                <a:ea typeface="Cambria" pitchFamily="18" charset="0"/>
                <a:cs typeface="Calibri" pitchFamily="34" charset="0"/>
                <a:sym typeface="Wingdings" pitchFamily="2" charset="2"/>
              </a:rPr>
              <a:t>[4.16], tells us that </a:t>
            </a:r>
            <a:r>
              <a:rPr lang="en-US" sz="1800" dirty="0" err="1">
                <a:latin typeface="Calibri" pitchFamily="34" charset="0"/>
                <a:ea typeface="Cambria" pitchFamily="18" charset="0"/>
                <a:cs typeface="Calibri" pitchFamily="34" charset="0"/>
                <a:sym typeface="Wingdings" pitchFamily="2" charset="2"/>
              </a:rPr>
              <a:t>k</a:t>
            </a:r>
            <a:r>
              <a:rPr lang="en-US" sz="1800" baseline="-25000" dirty="0" err="1">
                <a:latin typeface="Calibri" pitchFamily="34" charset="0"/>
                <a:ea typeface="Cambria" pitchFamily="18" charset="0"/>
                <a:cs typeface="Calibri" pitchFamily="34" charset="0"/>
                <a:sym typeface="Wingdings" pitchFamily="2" charset="2"/>
              </a:rPr>
              <a:t>cat</a:t>
            </a:r>
            <a:r>
              <a:rPr lang="en-US" sz="1800" dirty="0">
                <a:latin typeface="Calibri" pitchFamily="34" charset="0"/>
                <a:ea typeface="Cambria" pitchFamily="18" charset="0"/>
                <a:cs typeface="Calibri" pitchFamily="34" charset="0"/>
                <a:sym typeface="Wingdings" pitchFamily="2" charset="2"/>
              </a:rPr>
              <a:t> is the first-order rate constant (k</a:t>
            </a:r>
            <a:r>
              <a:rPr lang="en-US" sz="1800" baseline="-25000" dirty="0">
                <a:latin typeface="Calibri" pitchFamily="34" charset="0"/>
                <a:ea typeface="Cambria" pitchFamily="18" charset="0"/>
                <a:cs typeface="Calibri" pitchFamily="34" charset="0"/>
                <a:sym typeface="Wingdings" pitchFamily="2" charset="2"/>
              </a:rPr>
              <a:t>+2</a:t>
            </a:r>
            <a:r>
              <a:rPr lang="en-US" sz="1800" dirty="0">
                <a:latin typeface="Calibri" pitchFamily="34" charset="0"/>
                <a:ea typeface="Cambria" pitchFamily="18" charset="0"/>
                <a:cs typeface="Calibri" pitchFamily="34" charset="0"/>
                <a:sym typeface="Wingdings" pitchFamily="2" charset="2"/>
              </a:rPr>
              <a:t>) associated with the decay of ES into P and E—an inherent consequence of steady-state assumption:     </a:t>
            </a:r>
          </a:p>
          <a:p>
            <a:pPr eaLnBrk="0" hangingPunct="0">
              <a:spcAft>
                <a:spcPts val="0"/>
              </a:spcAft>
              <a:defRPr/>
            </a:pPr>
            <a:r>
              <a:rPr lang="en-US" sz="1800" dirty="0">
                <a:latin typeface="Calibri" pitchFamily="34" charset="0"/>
                <a:ea typeface="Cambria" pitchFamily="18" charset="0"/>
                <a:cs typeface="Calibri" pitchFamily="34" charset="0"/>
                <a:sym typeface="Wingdings" pitchFamily="2" charset="2"/>
              </a:rPr>
              <a:t>	 </a:t>
            </a:r>
            <a:r>
              <a:rPr lang="en-US" sz="1800" dirty="0" err="1">
                <a:solidFill>
                  <a:srgbClr val="00B050"/>
                </a:solidFill>
                <a:latin typeface="Calibri" pitchFamily="34" charset="0"/>
                <a:ea typeface="Cambria" pitchFamily="18" charset="0"/>
                <a:cs typeface="Calibri" pitchFamily="34" charset="0"/>
                <a:sym typeface="Wingdings" pitchFamily="2" charset="2"/>
              </a:rPr>
              <a:t>k</a:t>
            </a:r>
            <a:r>
              <a:rPr lang="en-US" sz="1800" baseline="-25000" dirty="0" err="1">
                <a:solidFill>
                  <a:srgbClr val="00B050"/>
                </a:solidFill>
                <a:latin typeface="Calibri" pitchFamily="34" charset="0"/>
                <a:ea typeface="Cambria" pitchFamily="18" charset="0"/>
                <a:cs typeface="Calibri" pitchFamily="34" charset="0"/>
                <a:sym typeface="Wingdings" pitchFamily="2" charset="2"/>
              </a:rPr>
              <a:t>cat</a:t>
            </a:r>
            <a:r>
              <a:rPr lang="en-US" sz="1800" dirty="0">
                <a:solidFill>
                  <a:srgbClr val="00B050"/>
                </a:solidFill>
                <a:latin typeface="Calibri" pitchFamily="34" charset="0"/>
                <a:ea typeface="Cambria" pitchFamily="18" charset="0"/>
                <a:cs typeface="Calibri" pitchFamily="34" charset="0"/>
                <a:sym typeface="Wingdings" pitchFamily="2" charset="2"/>
              </a:rPr>
              <a:t>[E]</a:t>
            </a:r>
            <a:r>
              <a:rPr lang="en-US" sz="1800" baseline="-25000" dirty="0">
                <a:solidFill>
                  <a:srgbClr val="00B050"/>
                </a:solidFill>
                <a:latin typeface="Calibri" pitchFamily="34" charset="0"/>
                <a:ea typeface="Cambria" pitchFamily="18" charset="0"/>
                <a:cs typeface="Calibri" pitchFamily="34" charset="0"/>
                <a:sym typeface="Wingdings" pitchFamily="2" charset="2"/>
              </a:rPr>
              <a:t>0</a:t>
            </a:r>
            <a:r>
              <a:rPr lang="en-US" sz="1800" dirty="0">
                <a:solidFill>
                  <a:srgbClr val="00B050"/>
                </a:solidFill>
                <a:latin typeface="Calibri" pitchFamily="34" charset="0"/>
                <a:ea typeface="Cambria" pitchFamily="18" charset="0"/>
                <a:cs typeface="Calibri" pitchFamily="34" charset="0"/>
                <a:sym typeface="Wingdings" pitchFamily="2" charset="2"/>
              </a:rPr>
              <a:t> = k</a:t>
            </a:r>
            <a:r>
              <a:rPr lang="en-US" sz="1800" baseline="-25000" dirty="0">
                <a:solidFill>
                  <a:srgbClr val="00B050"/>
                </a:solidFill>
                <a:latin typeface="Calibri" pitchFamily="34" charset="0"/>
                <a:ea typeface="Cambria" pitchFamily="18" charset="0"/>
                <a:cs typeface="Calibri" pitchFamily="34" charset="0"/>
                <a:sym typeface="Wingdings" pitchFamily="2" charset="2"/>
              </a:rPr>
              <a:t>+2</a:t>
            </a:r>
            <a:r>
              <a:rPr lang="en-US" sz="1800" dirty="0">
                <a:solidFill>
                  <a:srgbClr val="00B050"/>
                </a:solidFill>
                <a:latin typeface="Calibri" pitchFamily="34" charset="0"/>
                <a:ea typeface="Cambria" pitchFamily="18" charset="0"/>
                <a:cs typeface="Calibri" pitchFamily="34" charset="0"/>
                <a:sym typeface="Wingdings" pitchFamily="2" charset="2"/>
              </a:rPr>
              <a:t>[E]</a:t>
            </a:r>
            <a:r>
              <a:rPr lang="en-US" sz="1800" baseline="-25000" dirty="0">
                <a:solidFill>
                  <a:srgbClr val="00B050"/>
                </a:solidFill>
                <a:latin typeface="Calibri" pitchFamily="34" charset="0"/>
                <a:ea typeface="Cambria" pitchFamily="18" charset="0"/>
                <a:cs typeface="Calibri" pitchFamily="34" charset="0"/>
                <a:sym typeface="Wingdings" pitchFamily="2" charset="2"/>
              </a:rPr>
              <a:t>0</a:t>
            </a:r>
          </a:p>
          <a:p>
            <a:pPr eaLnBrk="0" hangingPunct="0">
              <a:spcAft>
                <a:spcPts val="0"/>
              </a:spcAft>
              <a:defRPr/>
            </a:pPr>
            <a:r>
              <a:rPr lang="en-US" sz="1800" baseline="-25000" dirty="0">
                <a:solidFill>
                  <a:srgbClr val="00B050"/>
                </a:solidFill>
                <a:latin typeface="Calibri" pitchFamily="34" charset="0"/>
                <a:ea typeface="Cambria" pitchFamily="18" charset="0"/>
                <a:cs typeface="Calibri" pitchFamily="34" charset="0"/>
                <a:sym typeface="Wingdings" pitchFamily="2" charset="2"/>
              </a:rPr>
              <a:t> </a:t>
            </a:r>
            <a:r>
              <a:rPr lang="en-US" sz="1800" dirty="0">
                <a:solidFill>
                  <a:srgbClr val="00B050"/>
                </a:solidFill>
                <a:latin typeface="Calibri" pitchFamily="34" charset="0"/>
                <a:ea typeface="Cambria" pitchFamily="18" charset="0"/>
                <a:cs typeface="Calibri" pitchFamily="34" charset="0"/>
                <a:sym typeface="Wingdings" pitchFamily="2" charset="2"/>
              </a:rPr>
              <a:t>   =&gt;	       </a:t>
            </a:r>
            <a:r>
              <a:rPr lang="en-US" sz="1800" dirty="0" err="1">
                <a:solidFill>
                  <a:srgbClr val="00B050"/>
                </a:solidFill>
                <a:latin typeface="Calibri" pitchFamily="34" charset="0"/>
                <a:ea typeface="Cambria" pitchFamily="18" charset="0"/>
                <a:cs typeface="Calibri" pitchFamily="34" charset="0"/>
                <a:sym typeface="Wingdings" pitchFamily="2" charset="2"/>
              </a:rPr>
              <a:t>k</a:t>
            </a:r>
            <a:r>
              <a:rPr lang="en-US" sz="1800" baseline="-25000" dirty="0" err="1">
                <a:solidFill>
                  <a:srgbClr val="00B050"/>
                </a:solidFill>
                <a:latin typeface="Calibri" pitchFamily="34" charset="0"/>
                <a:ea typeface="Cambria" pitchFamily="18" charset="0"/>
                <a:cs typeface="Calibri" pitchFamily="34" charset="0"/>
                <a:sym typeface="Wingdings" pitchFamily="2" charset="2"/>
              </a:rPr>
              <a:t>cat</a:t>
            </a:r>
            <a:r>
              <a:rPr lang="en-US" sz="1800" dirty="0">
                <a:solidFill>
                  <a:srgbClr val="00B050"/>
                </a:solidFill>
                <a:latin typeface="Calibri" pitchFamily="34" charset="0"/>
                <a:ea typeface="Cambria" pitchFamily="18" charset="0"/>
                <a:cs typeface="Calibri" pitchFamily="34" charset="0"/>
                <a:sym typeface="Wingdings" pitchFamily="2" charset="2"/>
              </a:rPr>
              <a:t> = k</a:t>
            </a:r>
            <a:r>
              <a:rPr lang="en-US" sz="1800" baseline="-25000" dirty="0">
                <a:solidFill>
                  <a:srgbClr val="00B050"/>
                </a:solidFill>
                <a:latin typeface="Calibri" pitchFamily="34" charset="0"/>
                <a:ea typeface="Cambria" pitchFamily="18" charset="0"/>
                <a:cs typeface="Calibri" pitchFamily="34" charset="0"/>
                <a:sym typeface="Wingdings" pitchFamily="2" charset="2"/>
              </a:rPr>
              <a:t>+2</a:t>
            </a:r>
            <a:r>
              <a:rPr lang="en-US" sz="1800" dirty="0">
                <a:solidFill>
                  <a:srgbClr val="00B050"/>
                </a:solidFill>
                <a:latin typeface="Calibri" pitchFamily="34" charset="0"/>
                <a:ea typeface="Cambria" pitchFamily="18" charset="0"/>
                <a:cs typeface="Calibri" pitchFamily="34" charset="0"/>
                <a:sym typeface="Wingdings" pitchFamily="2" charset="2"/>
              </a:rPr>
              <a:t>     		[4.17]  </a:t>
            </a:r>
          </a:p>
          <a:p>
            <a:pPr eaLnBrk="0" hangingPunct="0">
              <a:spcAft>
                <a:spcPts val="0"/>
              </a:spcAft>
              <a:defRPr/>
            </a:pPr>
            <a:endParaRPr lang="en-US" sz="1800" dirty="0">
              <a:solidFill>
                <a:srgbClr val="00B050"/>
              </a:solidFill>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Thus, </a:t>
            </a:r>
            <a:r>
              <a:rPr lang="en-US" sz="1800" dirty="0" err="1">
                <a:latin typeface="Calibri" pitchFamily="34" charset="0"/>
                <a:ea typeface="Cambria" pitchFamily="18" charset="0"/>
                <a:cs typeface="Calibri" pitchFamily="34" charset="0"/>
                <a:sym typeface="Wingdings" pitchFamily="2" charset="2"/>
              </a:rPr>
              <a:t>k</a:t>
            </a:r>
            <a:r>
              <a:rPr lang="en-US" sz="1800" baseline="-25000" dirty="0" err="1">
                <a:latin typeface="Calibri" pitchFamily="34" charset="0"/>
                <a:ea typeface="Cambria" pitchFamily="18" charset="0"/>
                <a:cs typeface="Calibri" pitchFamily="34" charset="0"/>
                <a:sym typeface="Wingdings" pitchFamily="2" charset="2"/>
              </a:rPr>
              <a:t>cat</a:t>
            </a:r>
            <a:r>
              <a:rPr lang="en-US" sz="1800" dirty="0">
                <a:latin typeface="Calibri" pitchFamily="34" charset="0"/>
                <a:ea typeface="Cambria" pitchFamily="18" charset="0"/>
                <a:cs typeface="Calibri" pitchFamily="34" charset="0"/>
                <a:sym typeface="Wingdings" pitchFamily="2" charset="2"/>
              </a:rPr>
              <a:t> is essentially the number of reaction turnovers or </a:t>
            </a:r>
            <a:r>
              <a:rPr lang="en-US" sz="1800" dirty="0">
                <a:solidFill>
                  <a:srgbClr val="FF0000"/>
                </a:solidFill>
                <a:latin typeface="Calibri" pitchFamily="34" charset="0"/>
                <a:ea typeface="Cambria" pitchFamily="18" charset="0"/>
                <a:cs typeface="Calibri" pitchFamily="34" charset="0"/>
                <a:sym typeface="Wingdings" pitchFamily="2" charset="2"/>
              </a:rPr>
              <a:t>catalytic cycles per unit time</a:t>
            </a:r>
            <a:r>
              <a:rPr lang="en-US" sz="1800" dirty="0">
                <a:latin typeface="Calibri" pitchFamily="34" charset="0"/>
                <a:ea typeface="Cambria" pitchFamily="18" charset="0"/>
                <a:cs typeface="Calibri" pitchFamily="34" charset="0"/>
                <a:sym typeface="Wingdings" pitchFamily="2" charset="2"/>
              </a:rPr>
              <a:t> accomplished by a particular enzyme—hence, </a:t>
            </a:r>
            <a:r>
              <a:rPr lang="en-US" sz="1800" dirty="0" err="1">
                <a:latin typeface="Calibri" pitchFamily="34" charset="0"/>
                <a:ea typeface="Cambria" pitchFamily="18" charset="0"/>
                <a:cs typeface="Calibri" pitchFamily="34" charset="0"/>
                <a:sym typeface="Wingdings" pitchFamily="2" charset="2"/>
              </a:rPr>
              <a:t>k</a:t>
            </a:r>
            <a:r>
              <a:rPr lang="en-US" sz="1800" baseline="-25000" dirty="0" err="1">
                <a:latin typeface="Calibri" pitchFamily="34" charset="0"/>
                <a:ea typeface="Cambria" pitchFamily="18" charset="0"/>
                <a:cs typeface="Calibri" pitchFamily="34" charset="0"/>
                <a:sym typeface="Wingdings" pitchFamily="2" charset="2"/>
              </a:rPr>
              <a:t>cat</a:t>
            </a:r>
            <a:r>
              <a:rPr lang="en-US" sz="1800" dirty="0">
                <a:latin typeface="Calibri" pitchFamily="34" charset="0"/>
                <a:ea typeface="Cambria" pitchFamily="18" charset="0"/>
                <a:cs typeface="Calibri" pitchFamily="34" charset="0"/>
                <a:sym typeface="Wingdings" pitchFamily="2" charset="2"/>
              </a:rPr>
              <a:t> is also referred to as the “</a:t>
            </a:r>
            <a:r>
              <a:rPr lang="en-US" sz="1800" dirty="0">
                <a:solidFill>
                  <a:srgbClr val="FF0000"/>
                </a:solidFill>
                <a:latin typeface="Calibri" pitchFamily="34" charset="0"/>
                <a:ea typeface="Cambria" pitchFamily="18" charset="0"/>
                <a:cs typeface="Calibri" pitchFamily="34" charset="0"/>
                <a:sym typeface="Wingdings" pitchFamily="2" charset="2"/>
              </a:rPr>
              <a:t>turnover number</a:t>
            </a:r>
            <a:r>
              <a:rPr lang="en-US" sz="1800" dirty="0">
                <a:latin typeface="Calibri" pitchFamily="34" charset="0"/>
                <a:ea typeface="Cambria" pitchFamily="18" charset="0"/>
                <a:cs typeface="Calibri" pitchFamily="34" charset="0"/>
                <a:sym typeface="Wingdings" pitchFamily="2" charset="2"/>
              </a:rPr>
              <a:t>”</a:t>
            </a:r>
          </a:p>
          <a:p>
            <a:pPr marL="169863" indent="-169863" eaLnBrk="0" hangingPunct="0">
              <a:spcAft>
                <a:spcPts val="0"/>
              </a:spcAft>
              <a:buFontTx/>
              <a:buChar char="-"/>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But, </a:t>
            </a:r>
            <a:r>
              <a:rPr lang="en-US" sz="1800" dirty="0" err="1">
                <a:solidFill>
                  <a:srgbClr val="FF0000"/>
                </a:solidFill>
                <a:latin typeface="Calibri" pitchFamily="34" charset="0"/>
                <a:ea typeface="Cambria" pitchFamily="18" charset="0"/>
                <a:cs typeface="Calibri" pitchFamily="34" charset="0"/>
                <a:sym typeface="Wingdings" pitchFamily="2" charset="2"/>
              </a:rPr>
              <a:t>k</a:t>
            </a:r>
            <a:r>
              <a:rPr lang="en-US" sz="1800" baseline="-25000" dirty="0" err="1">
                <a:solidFill>
                  <a:srgbClr val="FF0000"/>
                </a:solidFill>
                <a:latin typeface="Calibri" pitchFamily="34" charset="0"/>
                <a:ea typeface="Cambria" pitchFamily="18" charset="0"/>
                <a:cs typeface="Calibri" pitchFamily="34" charset="0"/>
                <a:sym typeface="Wingdings" pitchFamily="2" charset="2"/>
              </a:rPr>
              <a:t>cat</a:t>
            </a:r>
            <a:r>
              <a:rPr lang="en-US" sz="1800" dirty="0">
                <a:solidFill>
                  <a:srgbClr val="FF0000"/>
                </a:solidFill>
                <a:latin typeface="Calibri" pitchFamily="34" charset="0"/>
                <a:ea typeface="Cambria" pitchFamily="18" charset="0"/>
                <a:cs typeface="Calibri" pitchFamily="34" charset="0"/>
                <a:sym typeface="Wingdings" pitchFamily="2" charset="2"/>
              </a:rPr>
              <a:t> only tells us how good an enzyme is @ turning over the substrate </a:t>
            </a:r>
            <a:r>
              <a:rPr lang="en-US" sz="1800" dirty="0">
                <a:latin typeface="Calibri" pitchFamily="34" charset="0"/>
                <a:ea typeface="Cambria" pitchFamily="18" charset="0"/>
                <a:cs typeface="Calibri" pitchFamily="34" charset="0"/>
                <a:sym typeface="Wingdings" pitchFamily="2" charset="2"/>
              </a:rPr>
              <a:t>after it is already bound to the active </a:t>
            </a:r>
            <a:r>
              <a:rPr lang="en-US" sz="1800" dirty="0" smtClean="0">
                <a:latin typeface="Calibri" pitchFamily="34" charset="0"/>
                <a:ea typeface="Cambria" pitchFamily="18" charset="0"/>
                <a:cs typeface="Calibri" pitchFamily="34" charset="0"/>
                <a:sym typeface="Wingdings" pitchFamily="2" charset="2"/>
              </a:rPr>
              <a:t>site—</a:t>
            </a:r>
            <a:r>
              <a:rPr lang="en-US" sz="1800" dirty="0" smtClean="0">
                <a:solidFill>
                  <a:srgbClr val="FF0000"/>
                </a:solidFill>
                <a:latin typeface="Calibri" pitchFamily="34" charset="0"/>
                <a:ea typeface="Cambria" pitchFamily="18" charset="0"/>
                <a:cs typeface="Calibri" pitchFamily="34" charset="0"/>
                <a:sym typeface="Wingdings" pitchFamily="2" charset="2"/>
              </a:rPr>
              <a:t>it </a:t>
            </a:r>
            <a:r>
              <a:rPr lang="en-US" sz="1800" dirty="0">
                <a:solidFill>
                  <a:srgbClr val="FF0000"/>
                </a:solidFill>
                <a:latin typeface="Calibri" pitchFamily="34" charset="0"/>
                <a:ea typeface="Cambria" pitchFamily="18" charset="0"/>
                <a:cs typeface="Calibri" pitchFamily="34" charset="0"/>
                <a:sym typeface="Wingdings" pitchFamily="2" charset="2"/>
              </a:rPr>
              <a:t>tells us nothing about how good an enzyme is @ binding the substrate</a:t>
            </a:r>
            <a:r>
              <a:rPr lang="en-US" sz="1800" dirty="0">
                <a:latin typeface="Calibri" pitchFamily="34" charset="0"/>
                <a:ea typeface="Cambria" pitchFamily="18" charset="0"/>
                <a:cs typeface="Calibri" pitchFamily="34" charset="0"/>
                <a:sym typeface="Wingdings" pitchFamily="2" charset="2"/>
              </a:rPr>
              <a:t> for if this cannot occur efficiently, </a:t>
            </a:r>
            <a:r>
              <a:rPr lang="en-US" sz="1800" dirty="0">
                <a:solidFill>
                  <a:srgbClr val="FF0000"/>
                </a:solidFill>
                <a:latin typeface="Calibri" pitchFamily="34" charset="0"/>
                <a:ea typeface="Cambria" pitchFamily="18" charset="0"/>
                <a:cs typeface="Calibri" pitchFamily="34" charset="0"/>
                <a:sym typeface="Wingdings" pitchFamily="2" charset="2"/>
              </a:rPr>
              <a:t>substrate binding would become the rate-limiting step </a:t>
            </a:r>
            <a:r>
              <a:rPr lang="en-US" sz="1800" dirty="0">
                <a:latin typeface="Calibri" pitchFamily="34" charset="0"/>
                <a:ea typeface="Cambria" pitchFamily="18" charset="0"/>
                <a:cs typeface="Calibri" pitchFamily="34" charset="0"/>
                <a:sym typeface="Wingdings" pitchFamily="2" charset="2"/>
              </a:rPr>
              <a:t>and diminish the overall performance of the enzyme even if </a:t>
            </a:r>
            <a:r>
              <a:rPr lang="en-US" sz="1800" dirty="0" err="1">
                <a:latin typeface="Calibri" pitchFamily="34" charset="0"/>
                <a:ea typeface="Cambria" pitchFamily="18" charset="0"/>
                <a:cs typeface="Calibri" pitchFamily="34" charset="0"/>
                <a:sym typeface="Wingdings" pitchFamily="2" charset="2"/>
              </a:rPr>
              <a:t>k</a:t>
            </a:r>
            <a:r>
              <a:rPr lang="en-US" sz="1800" baseline="-25000" dirty="0" err="1">
                <a:latin typeface="Calibri" pitchFamily="34" charset="0"/>
                <a:ea typeface="Cambria" pitchFamily="18" charset="0"/>
                <a:cs typeface="Calibri" pitchFamily="34" charset="0"/>
                <a:sym typeface="Wingdings" pitchFamily="2" charset="2"/>
              </a:rPr>
              <a:t>cat</a:t>
            </a:r>
            <a:r>
              <a:rPr lang="en-US" sz="1800" dirty="0">
                <a:latin typeface="Calibri" pitchFamily="34" charset="0"/>
                <a:ea typeface="Cambria" pitchFamily="18" charset="0"/>
                <a:cs typeface="Calibri" pitchFamily="34" charset="0"/>
                <a:sym typeface="Wingdings" pitchFamily="2" charset="2"/>
              </a:rPr>
              <a:t> is working @ </a:t>
            </a:r>
            <a:r>
              <a:rPr lang="en-US" sz="1800" dirty="0" smtClean="0">
                <a:latin typeface="Calibri" pitchFamily="34" charset="0"/>
                <a:ea typeface="Cambria" pitchFamily="18" charset="0"/>
                <a:cs typeface="Calibri" pitchFamily="34" charset="0"/>
                <a:sym typeface="Wingdings" pitchFamily="2" charset="2"/>
              </a:rPr>
              <a:t>supersonic </a:t>
            </a:r>
            <a:r>
              <a:rPr lang="en-US" sz="1800" dirty="0">
                <a:latin typeface="Calibri" pitchFamily="34" charset="0"/>
                <a:ea typeface="Cambria" pitchFamily="18" charset="0"/>
                <a:cs typeface="Calibri" pitchFamily="34" charset="0"/>
                <a:sym typeface="Wingdings" pitchFamily="2" charset="2"/>
              </a:rPr>
              <a:t>speed! </a:t>
            </a:r>
          </a:p>
          <a:p>
            <a:pPr eaLnBrk="0" hangingPunct="0">
              <a:spcAft>
                <a:spcPts val="0"/>
              </a:spcAft>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So </a:t>
            </a:r>
            <a:r>
              <a:rPr lang="en-US" sz="1800" dirty="0">
                <a:solidFill>
                  <a:srgbClr val="FF0000"/>
                </a:solidFill>
                <a:latin typeface="Calibri" pitchFamily="34" charset="0"/>
                <a:ea typeface="Cambria" pitchFamily="18" charset="0"/>
                <a:cs typeface="Calibri" pitchFamily="34" charset="0"/>
                <a:sym typeface="Wingdings" pitchFamily="2" charset="2"/>
              </a:rPr>
              <a:t>what else do we need beside </a:t>
            </a:r>
            <a:r>
              <a:rPr lang="en-US" sz="1800" dirty="0" err="1">
                <a:solidFill>
                  <a:srgbClr val="FF0000"/>
                </a:solidFill>
                <a:latin typeface="Calibri" pitchFamily="34" charset="0"/>
                <a:ea typeface="Cambria" pitchFamily="18" charset="0"/>
                <a:cs typeface="Calibri" pitchFamily="34" charset="0"/>
                <a:sym typeface="Wingdings" pitchFamily="2" charset="2"/>
              </a:rPr>
              <a:t>k</a:t>
            </a:r>
            <a:r>
              <a:rPr lang="en-US" sz="1800" baseline="-25000" dirty="0" err="1">
                <a:solidFill>
                  <a:srgbClr val="FF0000"/>
                </a:solidFill>
                <a:latin typeface="Calibri" pitchFamily="34" charset="0"/>
                <a:ea typeface="Cambria" pitchFamily="18" charset="0"/>
                <a:cs typeface="Calibri" pitchFamily="34" charset="0"/>
                <a:sym typeface="Wingdings" pitchFamily="2" charset="2"/>
              </a:rPr>
              <a:t>cat</a:t>
            </a:r>
            <a:r>
              <a:rPr lang="en-US" sz="1800" dirty="0">
                <a:solidFill>
                  <a:srgbClr val="FF0000"/>
                </a:solidFill>
                <a:latin typeface="Calibri" pitchFamily="34" charset="0"/>
                <a:ea typeface="Cambria" pitchFamily="18" charset="0"/>
                <a:cs typeface="Calibri" pitchFamily="34" charset="0"/>
                <a:sym typeface="Wingdings" pitchFamily="2" charset="2"/>
              </a:rPr>
              <a:t> to accurately determine the catalytic efficiency of an enzyme</a:t>
            </a:r>
            <a:r>
              <a:rPr lang="en-US" sz="1800" dirty="0">
                <a:latin typeface="Calibri" pitchFamily="34" charset="0"/>
                <a:ea typeface="Cambria" pitchFamily="18" charset="0"/>
                <a:cs typeface="Calibri" pitchFamily="34" charset="0"/>
                <a:sym typeface="Wingdings" pitchFamily="2" charset="2"/>
              </a:rPr>
              <a:t>? What kinetic parameter determines how good an enzyme is @ binding the substrate? </a:t>
            </a:r>
            <a:r>
              <a:rPr lang="en-US" sz="1800" dirty="0">
                <a:solidFill>
                  <a:srgbClr val="FF0000"/>
                </a:solidFill>
                <a:latin typeface="Calibri" pitchFamily="34" charset="0"/>
                <a:ea typeface="Cambria" pitchFamily="18" charset="0"/>
                <a:cs typeface="Calibri" pitchFamily="34" charset="0"/>
                <a:sym typeface="Wingdings" pitchFamily="2" charset="2"/>
              </a:rPr>
              <a:t>Would K</a:t>
            </a:r>
            <a:r>
              <a:rPr lang="en-US" sz="1800" baseline="-25000" dirty="0">
                <a:solidFill>
                  <a:srgbClr val="FF0000"/>
                </a:solidFill>
                <a:latin typeface="Calibri" pitchFamily="34" charset="0"/>
                <a:ea typeface="Cambria" pitchFamily="18" charset="0"/>
                <a:cs typeface="Calibri" pitchFamily="34" charset="0"/>
                <a:sym typeface="Wingdings" pitchFamily="2" charset="2"/>
              </a:rPr>
              <a:t>M</a:t>
            </a:r>
            <a:r>
              <a:rPr lang="en-US" sz="1800" dirty="0">
                <a:solidFill>
                  <a:srgbClr val="FF0000"/>
                </a:solidFill>
                <a:latin typeface="Calibri" pitchFamily="34" charset="0"/>
                <a:ea typeface="Cambria" pitchFamily="18" charset="0"/>
                <a:cs typeface="Calibri" pitchFamily="34" charset="0"/>
                <a:sym typeface="Wingdings" pitchFamily="2" charset="2"/>
              </a:rPr>
              <a:t> suffice</a:t>
            </a:r>
            <a:r>
              <a:rPr lang="en-US" sz="1800" dirty="0">
                <a:latin typeface="Calibri" pitchFamily="34" charset="0"/>
                <a:ea typeface="Cambria" pitchFamily="18" charset="0"/>
                <a:cs typeface="Calibri" pitchFamily="34" charset="0"/>
                <a:sym typeface="Wingdings" pitchFamily="2" charset="2"/>
              </a:rPr>
              <a:t>? If so, what do we do with it?  </a:t>
            </a:r>
          </a:p>
        </p:txBody>
      </p:sp>
      <p:pic>
        <p:nvPicPr>
          <p:cNvPr id="5" name="Picture 4"/>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4204" r="25594" b="81547"/>
          <a:stretch/>
        </p:blipFill>
        <p:spPr>
          <a:xfrm>
            <a:off x="5105400" y="2209800"/>
            <a:ext cx="3565140" cy="8162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fade">
                                      <p:cBhvr>
                                        <p:cTn id="19" dur="1000"/>
                                        <p:tgtEl>
                                          <p:spTgt spid="5123">
                                            <p:txEl>
                                              <p:pRg st="3" end="3"/>
                                            </p:txEl>
                                          </p:spTgt>
                                        </p:tgtEl>
                                      </p:cBhvr>
                                    </p:animEffect>
                                    <p:anim calcmode="lin" valueType="num">
                                      <p:cBhvr>
                                        <p:cTn id="20"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fade">
                                      <p:cBhvr>
                                        <p:cTn id="24" dur="1000"/>
                                        <p:tgtEl>
                                          <p:spTgt spid="5123">
                                            <p:txEl>
                                              <p:pRg st="4" end="4"/>
                                            </p:txEl>
                                          </p:spTgt>
                                        </p:tgtEl>
                                      </p:cBhvr>
                                    </p:animEffect>
                                    <p:anim calcmode="lin" valueType="num">
                                      <p:cBhvr>
                                        <p:cTn id="25"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Effect transition="in" filter="fade">
                                      <p:cBhvr>
                                        <p:cTn id="29" dur="1000"/>
                                        <p:tgtEl>
                                          <p:spTgt spid="5123">
                                            <p:txEl>
                                              <p:pRg st="5" end="5"/>
                                            </p:txEl>
                                          </p:spTgt>
                                        </p:tgtEl>
                                      </p:cBhvr>
                                    </p:animEffect>
                                    <p:anim calcmode="lin" valueType="num">
                                      <p:cBhvr>
                                        <p:cTn id="30"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123">
                                            <p:txEl>
                                              <p:pRg st="7" end="7"/>
                                            </p:txEl>
                                          </p:spTgt>
                                        </p:tgtEl>
                                        <p:attrNameLst>
                                          <p:attrName>style.visibility</p:attrName>
                                        </p:attrNameLst>
                                      </p:cBhvr>
                                      <p:to>
                                        <p:strVal val="visible"/>
                                      </p:to>
                                    </p:set>
                                    <p:animEffect transition="in" filter="fade">
                                      <p:cBhvr>
                                        <p:cTn id="36" dur="1000"/>
                                        <p:tgtEl>
                                          <p:spTgt spid="5123">
                                            <p:txEl>
                                              <p:pRg st="7" end="7"/>
                                            </p:txEl>
                                          </p:spTgt>
                                        </p:tgtEl>
                                      </p:cBhvr>
                                    </p:animEffect>
                                    <p:anim calcmode="lin" valueType="num">
                                      <p:cBhvr>
                                        <p:cTn id="3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123">
                                            <p:txEl>
                                              <p:pRg st="9" end="9"/>
                                            </p:txEl>
                                          </p:spTgt>
                                        </p:tgtEl>
                                        <p:attrNameLst>
                                          <p:attrName>style.visibility</p:attrName>
                                        </p:attrNameLst>
                                      </p:cBhvr>
                                      <p:to>
                                        <p:strVal val="visible"/>
                                      </p:to>
                                    </p:set>
                                    <p:animEffect transition="in" filter="fade">
                                      <p:cBhvr>
                                        <p:cTn id="43" dur="1000"/>
                                        <p:tgtEl>
                                          <p:spTgt spid="5123">
                                            <p:txEl>
                                              <p:pRg st="9" end="9"/>
                                            </p:txEl>
                                          </p:spTgt>
                                        </p:tgtEl>
                                      </p:cBhvr>
                                    </p:animEffect>
                                    <p:anim calcmode="lin" valueType="num">
                                      <p:cBhvr>
                                        <p:cTn id="44"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123">
                                            <p:txEl>
                                              <p:pRg st="11" end="11"/>
                                            </p:txEl>
                                          </p:spTgt>
                                        </p:tgtEl>
                                        <p:attrNameLst>
                                          <p:attrName>style.visibility</p:attrName>
                                        </p:attrNameLst>
                                      </p:cBhvr>
                                      <p:to>
                                        <p:strVal val="visible"/>
                                      </p:to>
                                    </p:set>
                                    <p:animEffect transition="in" filter="fade">
                                      <p:cBhvr>
                                        <p:cTn id="50" dur="1000"/>
                                        <p:tgtEl>
                                          <p:spTgt spid="5123">
                                            <p:txEl>
                                              <p:pRg st="11" end="11"/>
                                            </p:txEl>
                                          </p:spTgt>
                                        </p:tgtEl>
                                      </p:cBhvr>
                                    </p:animEffect>
                                    <p:anim calcmode="lin" valueType="num">
                                      <p:cBhvr>
                                        <p:cTn id="51"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nvSpPr>
        <p:spPr bwMode="auto">
          <a:xfrm>
            <a:off x="1752600" y="1371600"/>
            <a:ext cx="538773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3000" b="1" dirty="0">
                <a:solidFill>
                  <a:srgbClr val="FF6D09"/>
                </a:solidFill>
                <a:latin typeface="Calibri" pitchFamily="34" charset="0"/>
                <a:ea typeface="Cambria" pitchFamily="18" charset="0"/>
                <a:cs typeface="Calibri" pitchFamily="34" charset="0"/>
              </a:rPr>
              <a:t>§</a:t>
            </a:r>
            <a:r>
              <a:rPr lang="en-US" altLang="en-US" sz="3000" b="1" dirty="0">
                <a:solidFill>
                  <a:srgbClr val="FF6D09"/>
                </a:solidFill>
                <a:latin typeface="Arial" pitchFamily="34" charset="0"/>
                <a:cs typeface="Arial" pitchFamily="34" charset="0"/>
              </a:rPr>
              <a:t>2.6a </a:t>
            </a:r>
            <a:r>
              <a:rPr lang="en-US" altLang="en-US" sz="3000" b="1" dirty="0" smtClean="0">
                <a:solidFill>
                  <a:srgbClr val="FF6600"/>
                </a:solidFill>
                <a:latin typeface="Arial" pitchFamily="34" charset="0"/>
              </a:rPr>
              <a:t>Chemical Kinetics</a:t>
            </a:r>
            <a:endParaRPr lang="en-US" altLang="en-US" sz="3000" b="1" dirty="0">
              <a:solidFill>
                <a:srgbClr val="FF6600"/>
              </a:solidFill>
              <a:latin typeface="Arial"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585" t="7561" r="16014" b="7872"/>
          <a:stretch/>
        </p:blipFill>
        <p:spPr>
          <a:xfrm>
            <a:off x="990600" y="2514600"/>
            <a:ext cx="6629400" cy="3810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5"/>
          <p:cNvGrpSpPr>
            <a:grpSpLocks/>
          </p:cNvGrpSpPr>
          <p:nvPr/>
        </p:nvGrpSpPr>
        <p:grpSpPr bwMode="auto">
          <a:xfrm>
            <a:off x="5892800" y="944563"/>
            <a:ext cx="3022600" cy="2332037"/>
            <a:chOff x="2133600" y="3085051"/>
            <a:chExt cx="3022061" cy="2331892"/>
          </a:xfrm>
        </p:grpSpPr>
        <p:pic>
          <p:nvPicPr>
            <p:cNvPr id="15365" name="Picture 6"/>
            <p:cNvPicPr>
              <a:picLocks noChangeAspect="1"/>
            </p:cNvPicPr>
            <p:nvPr/>
          </p:nvPicPr>
          <p:blipFill>
            <a:blip r:embed="rId3">
              <a:extLst>
                <a:ext uri="{28A0092B-C50C-407E-A947-70E740481C1C}">
                  <a14:useLocalDpi xmlns:a14="http://schemas.microsoft.com/office/drawing/2010/main" val="0"/>
                </a:ext>
              </a:extLst>
            </a:blip>
            <a:srcRect l="8694" b="13303"/>
            <a:stretch>
              <a:fillRect/>
            </a:stretch>
          </p:blipFill>
          <p:spPr bwMode="auto">
            <a:xfrm>
              <a:off x="2485140" y="3085051"/>
              <a:ext cx="2669950" cy="211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p:cNvPicPr>
              <a:picLocks noChangeAspect="1"/>
            </p:cNvPicPr>
            <p:nvPr/>
          </p:nvPicPr>
          <p:blipFill>
            <a:blip r:embed="rId4">
              <a:extLst>
                <a:ext uri="{28A0092B-C50C-407E-A947-70E740481C1C}">
                  <a14:useLocalDpi xmlns:a14="http://schemas.microsoft.com/office/drawing/2010/main" val="0"/>
                </a:ext>
              </a:extLst>
            </a:blip>
            <a:srcRect l="8694" b="13303"/>
            <a:stretch>
              <a:fillRect/>
            </a:stretch>
          </p:blipFill>
          <p:spPr bwMode="auto">
            <a:xfrm>
              <a:off x="2485711" y="3089097"/>
              <a:ext cx="2669950" cy="211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8"/>
            <p:cNvSpPr txBox="1">
              <a:spLocks noChangeArrowheads="1"/>
            </p:cNvSpPr>
            <p:nvPr/>
          </p:nvSpPr>
          <p:spPr bwMode="auto">
            <a:xfrm>
              <a:off x="2133600" y="3927297"/>
              <a:ext cx="415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a:latin typeface="Calibri" pitchFamily="34" charset="0"/>
                  <a:cs typeface="Calibri" pitchFamily="34" charset="0"/>
                </a:rPr>
                <a:t>[P]</a:t>
              </a:r>
              <a:endParaRPr lang="en-US" altLang="en-US" sz="1600" baseline="-25000">
                <a:latin typeface="Calibri" pitchFamily="34" charset="0"/>
                <a:cs typeface="Calibri" pitchFamily="34" charset="0"/>
              </a:endParaRPr>
            </a:p>
          </p:txBody>
        </p:sp>
        <p:sp>
          <p:nvSpPr>
            <p:cNvPr id="15368" name="TextBox 9"/>
            <p:cNvSpPr txBox="1">
              <a:spLocks noChangeArrowheads="1"/>
            </p:cNvSpPr>
            <p:nvPr/>
          </p:nvSpPr>
          <p:spPr bwMode="auto">
            <a:xfrm>
              <a:off x="2830400" y="4793819"/>
              <a:ext cx="1668021" cy="3385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a:latin typeface="Calibri" pitchFamily="34" charset="0"/>
                  <a:cs typeface="Calibri" pitchFamily="34" charset="0"/>
                </a:rPr>
                <a:t>Initial burst phase</a:t>
              </a:r>
              <a:endParaRPr lang="en-US" altLang="en-US" sz="1600" baseline="-25000">
                <a:latin typeface="Calibri" pitchFamily="34" charset="0"/>
                <a:cs typeface="Calibri" pitchFamily="34" charset="0"/>
              </a:endParaRPr>
            </a:p>
          </p:txBody>
        </p:sp>
        <p:sp>
          <p:nvSpPr>
            <p:cNvPr id="15369" name="TextBox 10"/>
            <p:cNvSpPr txBox="1">
              <a:spLocks noChangeArrowheads="1"/>
            </p:cNvSpPr>
            <p:nvPr/>
          </p:nvSpPr>
          <p:spPr bwMode="auto">
            <a:xfrm>
              <a:off x="3643546" y="5078389"/>
              <a:ext cx="2535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a:latin typeface="Calibri" pitchFamily="34" charset="0"/>
                  <a:cs typeface="Calibri" pitchFamily="34" charset="0"/>
                </a:rPr>
                <a:t>t</a:t>
              </a:r>
              <a:endParaRPr lang="en-US" altLang="en-US" sz="1600" baseline="-25000">
                <a:latin typeface="Calibri" pitchFamily="34" charset="0"/>
                <a:cs typeface="Calibri" pitchFamily="34" charset="0"/>
              </a:endParaRPr>
            </a:p>
          </p:txBody>
        </p:sp>
        <p:sp>
          <p:nvSpPr>
            <p:cNvPr id="15370" name="Rectangle 11"/>
            <p:cNvSpPr>
              <a:spLocks noChangeArrowheads="1"/>
            </p:cNvSpPr>
            <p:nvPr/>
          </p:nvSpPr>
          <p:spPr bwMode="auto">
            <a:xfrm>
              <a:off x="2512011" y="3165297"/>
              <a:ext cx="2643650" cy="1997384"/>
            </a:xfrm>
            <a:prstGeom prst="rect">
              <a:avLst/>
            </a:prstGeom>
            <a:solidFill>
              <a:srgbClr val="FFC000">
                <a:alpha val="25098"/>
              </a:srgbClr>
            </a:solidFill>
            <a:ln w="19050" algn="ctr">
              <a:solidFill>
                <a:schemeClr val="tx1"/>
              </a:solidFill>
              <a:round/>
              <a:headEnd/>
              <a:tailEnd/>
            </a:ln>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15371" name="TextBox 12"/>
            <p:cNvSpPr txBox="1">
              <a:spLocks noChangeArrowheads="1"/>
            </p:cNvSpPr>
            <p:nvPr/>
          </p:nvSpPr>
          <p:spPr bwMode="auto">
            <a:xfrm>
              <a:off x="2547750" y="3776589"/>
              <a:ext cx="726259" cy="24622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a:latin typeface="Arial Narrow" pitchFamily="34" charset="0"/>
                  <a:cs typeface="Calibri" pitchFamily="34" charset="0"/>
                </a:rPr>
                <a:t>Slope = v</a:t>
              </a:r>
              <a:endParaRPr lang="en-US" altLang="en-US" sz="1600" baseline="-25000">
                <a:latin typeface="Arial Narrow" pitchFamily="34" charset="0"/>
                <a:cs typeface="Calibri" pitchFamily="34" charset="0"/>
              </a:endParaRPr>
            </a:p>
          </p:txBody>
        </p:sp>
        <p:sp>
          <p:nvSpPr>
            <p:cNvPr id="15372" name="Right Brace 13"/>
            <p:cNvSpPr>
              <a:spLocks/>
            </p:cNvSpPr>
            <p:nvPr/>
          </p:nvSpPr>
          <p:spPr bwMode="auto">
            <a:xfrm>
              <a:off x="2669130" y="4833605"/>
              <a:ext cx="152400" cy="304800"/>
            </a:xfrm>
            <a:prstGeom prst="rightBrace">
              <a:avLst>
                <a:gd name="adj1" fmla="val 8333"/>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grpSp>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Michaelis-Menten Kinetics: Catalytic Efficiency</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5123" name="Rectangle 3"/>
          <p:cNvSpPr>
            <a:spLocks noChangeArrowheads="1"/>
          </p:cNvSpPr>
          <p:nvPr/>
        </p:nvSpPr>
        <p:spPr bwMode="auto">
          <a:xfrm>
            <a:off x="76200" y="381000"/>
            <a:ext cx="86868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During the </a:t>
            </a:r>
            <a:r>
              <a:rPr lang="en-US" sz="1800" dirty="0">
                <a:solidFill>
                  <a:srgbClr val="FF0000"/>
                </a:solidFill>
                <a:latin typeface="Calibri" pitchFamily="34" charset="0"/>
                <a:ea typeface="Cambria" pitchFamily="18" charset="0"/>
                <a:cs typeface="Calibri" pitchFamily="34" charset="0"/>
                <a:sym typeface="Wingdings" pitchFamily="2" charset="2"/>
              </a:rPr>
              <a:t>initial “burst” phase </a:t>
            </a:r>
            <a:r>
              <a:rPr lang="en-US" sz="1800" dirty="0">
                <a:latin typeface="Calibri" pitchFamily="34" charset="0"/>
                <a:ea typeface="Cambria" pitchFamily="18" charset="0"/>
                <a:cs typeface="Calibri" pitchFamily="34" charset="0"/>
                <a:sym typeface="Wingdings" pitchFamily="2" charset="2"/>
              </a:rPr>
              <a:t>of the reaction </a:t>
            </a:r>
            <a:r>
              <a:rPr lang="en-US" sz="1800" dirty="0">
                <a:solidFill>
                  <a:srgbClr val="FF0000"/>
                </a:solidFill>
                <a:latin typeface="Calibri" pitchFamily="34" charset="0"/>
                <a:ea typeface="Cambria" pitchFamily="18" charset="0"/>
                <a:cs typeface="Calibri" pitchFamily="34" charset="0"/>
                <a:sym typeface="Wingdings" pitchFamily="2" charset="2"/>
              </a:rPr>
              <a:t>when [S] &lt;&lt; K</a:t>
            </a:r>
            <a:r>
              <a:rPr lang="en-US" sz="1800" baseline="-25000" dirty="0">
                <a:solidFill>
                  <a:srgbClr val="FF0000"/>
                </a:solidFill>
                <a:latin typeface="Calibri" pitchFamily="34" charset="0"/>
                <a:ea typeface="Cambria" pitchFamily="18" charset="0"/>
                <a:cs typeface="Calibri" pitchFamily="34" charset="0"/>
                <a:sym typeface="Wingdings" pitchFamily="2" charset="2"/>
              </a:rPr>
              <a:t>M</a:t>
            </a:r>
            <a:r>
              <a:rPr lang="en-US" sz="1800" dirty="0">
                <a:latin typeface="Calibri" pitchFamily="34" charset="0"/>
                <a:ea typeface="Cambria" pitchFamily="18" charset="0"/>
                <a:cs typeface="Calibri" pitchFamily="34" charset="0"/>
                <a:sym typeface="Wingdings" pitchFamily="2" charset="2"/>
              </a:rPr>
              <a:t>, we can say that: </a:t>
            </a:r>
          </a:p>
          <a:p>
            <a:pPr eaLnBrk="0" hangingPunct="0">
              <a:spcAft>
                <a:spcPts val="0"/>
              </a:spcAft>
              <a:defRPr/>
            </a:pPr>
            <a:r>
              <a:rPr lang="en-US" sz="1800" dirty="0">
                <a:latin typeface="Calibri" pitchFamily="34" charset="0"/>
                <a:ea typeface="Cambria" pitchFamily="18" charset="0"/>
                <a:cs typeface="Calibri" pitchFamily="34" charset="0"/>
                <a:sym typeface="Wingdings" pitchFamily="2" charset="2"/>
              </a:rPr>
              <a:t>	</a:t>
            </a:r>
            <a:r>
              <a:rPr lang="en-US" sz="1800" dirty="0">
                <a:solidFill>
                  <a:srgbClr val="00B050"/>
                </a:solidFill>
                <a:latin typeface="Calibri" pitchFamily="34" charset="0"/>
                <a:ea typeface="Cambria" pitchFamily="18" charset="0"/>
                <a:cs typeface="Calibri" pitchFamily="34" charset="0"/>
                <a:sym typeface="Wingdings" pitchFamily="2" charset="2"/>
              </a:rPr>
              <a:t>K</a:t>
            </a:r>
            <a:r>
              <a:rPr lang="en-US" sz="1800" baseline="-25000" dirty="0">
                <a:solidFill>
                  <a:srgbClr val="00B050"/>
                </a:solidFill>
                <a:latin typeface="Calibri" pitchFamily="34" charset="0"/>
                <a:ea typeface="Cambria" pitchFamily="18" charset="0"/>
                <a:cs typeface="Calibri" pitchFamily="34" charset="0"/>
                <a:sym typeface="Wingdings" pitchFamily="2" charset="2"/>
              </a:rPr>
              <a:t>M </a:t>
            </a:r>
            <a:r>
              <a:rPr lang="en-US" sz="1800" dirty="0">
                <a:solidFill>
                  <a:srgbClr val="00B050"/>
                </a:solidFill>
                <a:latin typeface="Calibri" pitchFamily="34" charset="0"/>
                <a:ea typeface="Cambria" pitchFamily="18" charset="0"/>
                <a:cs typeface="Calibri" pitchFamily="34" charset="0"/>
                <a:sym typeface="Wingdings" pitchFamily="2" charset="2"/>
              </a:rPr>
              <a:t>+ [S] </a:t>
            </a:r>
            <a:r>
              <a:rPr lang="en-US" sz="1800" dirty="0">
                <a:solidFill>
                  <a:srgbClr val="00B050"/>
                </a:solidFill>
                <a:latin typeface="Calibri" pitchFamily="34" charset="0"/>
                <a:ea typeface="Cambria" pitchFamily="18" charset="0"/>
                <a:cs typeface="Calibri" pitchFamily="34" charset="0"/>
                <a:sym typeface="Symbol"/>
              </a:rPr>
              <a:t></a:t>
            </a:r>
            <a:r>
              <a:rPr lang="en-US" sz="1800" dirty="0">
                <a:solidFill>
                  <a:srgbClr val="00B050"/>
                </a:solidFill>
                <a:latin typeface="Calibri" pitchFamily="34" charset="0"/>
                <a:ea typeface="Cambria" pitchFamily="18" charset="0"/>
                <a:cs typeface="Calibri" pitchFamily="34" charset="0"/>
                <a:sym typeface="Wingdings" pitchFamily="2" charset="2"/>
              </a:rPr>
              <a:t> K</a:t>
            </a:r>
            <a:r>
              <a:rPr lang="en-US" sz="1800" baseline="-25000" dirty="0">
                <a:solidFill>
                  <a:srgbClr val="00B050"/>
                </a:solidFill>
                <a:latin typeface="Calibri" pitchFamily="34" charset="0"/>
                <a:ea typeface="Cambria" pitchFamily="18" charset="0"/>
                <a:cs typeface="Calibri" pitchFamily="34" charset="0"/>
                <a:sym typeface="Wingdings" pitchFamily="2" charset="2"/>
              </a:rPr>
              <a:t>M</a:t>
            </a:r>
            <a:r>
              <a:rPr lang="en-US" sz="1800" dirty="0">
                <a:solidFill>
                  <a:srgbClr val="00B050"/>
                </a:solidFill>
                <a:latin typeface="Calibri" pitchFamily="34" charset="0"/>
                <a:ea typeface="Cambria" pitchFamily="18" charset="0"/>
                <a:cs typeface="Calibri" pitchFamily="34" charset="0"/>
                <a:sym typeface="Wingdings" pitchFamily="2" charset="2"/>
              </a:rPr>
              <a:t>   		[4.18]</a:t>
            </a:r>
          </a:p>
          <a:p>
            <a:pPr eaLnBrk="0" hangingPunct="0">
              <a:spcAft>
                <a:spcPts val="0"/>
              </a:spcAft>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Additionally, during the </a:t>
            </a:r>
            <a:r>
              <a:rPr lang="en-US" sz="1800" dirty="0">
                <a:solidFill>
                  <a:srgbClr val="FF0000"/>
                </a:solidFill>
                <a:latin typeface="Calibri" pitchFamily="34" charset="0"/>
                <a:ea typeface="Cambria" pitchFamily="18" charset="0"/>
                <a:cs typeface="Calibri" pitchFamily="34" charset="0"/>
                <a:sym typeface="Wingdings" pitchFamily="2" charset="2"/>
              </a:rPr>
              <a:t>initial “burst” phase </a:t>
            </a:r>
            <a:r>
              <a:rPr lang="en-US" sz="1800" dirty="0">
                <a:latin typeface="Calibri" pitchFamily="34" charset="0"/>
                <a:ea typeface="Cambria" pitchFamily="18" charset="0"/>
                <a:cs typeface="Calibri" pitchFamily="34" charset="0"/>
                <a:sym typeface="Wingdings" pitchFamily="2" charset="2"/>
              </a:rPr>
              <a:t>of the reaction, </a:t>
            </a:r>
          </a:p>
          <a:p>
            <a:pPr eaLnBrk="0" hangingPunct="0">
              <a:spcAft>
                <a:spcPts val="0"/>
              </a:spcAft>
              <a:defRPr/>
            </a:pPr>
            <a:r>
              <a:rPr lang="en-US" sz="1800" dirty="0">
                <a:latin typeface="Calibri" pitchFamily="34" charset="0"/>
                <a:ea typeface="Cambria" pitchFamily="18" charset="0"/>
                <a:cs typeface="Calibri" pitchFamily="34" charset="0"/>
                <a:sym typeface="Wingdings" pitchFamily="2" charset="2"/>
              </a:rPr>
              <a:t>   the amount of free enzyme available is virtually the same </a:t>
            </a:r>
          </a:p>
          <a:p>
            <a:pPr eaLnBrk="0" hangingPunct="0">
              <a:spcAft>
                <a:spcPts val="0"/>
              </a:spcAft>
              <a:defRPr/>
            </a:pPr>
            <a:r>
              <a:rPr lang="en-US" sz="1800" dirty="0">
                <a:latin typeface="Calibri" pitchFamily="34" charset="0"/>
                <a:ea typeface="Cambria" pitchFamily="18" charset="0"/>
                <a:cs typeface="Calibri" pitchFamily="34" charset="0"/>
                <a:sym typeface="Wingdings" pitchFamily="2" charset="2"/>
              </a:rPr>
              <a:t>   as the amount of enzyme initially added, or simply put:</a:t>
            </a:r>
          </a:p>
          <a:p>
            <a:pPr eaLnBrk="0" hangingPunct="0">
              <a:spcAft>
                <a:spcPts val="0"/>
              </a:spcAft>
              <a:defRPr/>
            </a:pPr>
            <a:r>
              <a:rPr lang="en-US" sz="1800" dirty="0">
                <a:latin typeface="Calibri" pitchFamily="34" charset="0"/>
                <a:ea typeface="Cambria" pitchFamily="18" charset="0"/>
                <a:cs typeface="Calibri" pitchFamily="34" charset="0"/>
                <a:sym typeface="Wingdings" pitchFamily="2" charset="2"/>
              </a:rPr>
              <a:t>	</a:t>
            </a:r>
            <a:r>
              <a:rPr lang="en-US" sz="1800" dirty="0">
                <a:solidFill>
                  <a:srgbClr val="00B050"/>
                </a:solidFill>
                <a:latin typeface="Calibri" pitchFamily="34" charset="0"/>
                <a:ea typeface="Cambria" pitchFamily="18" charset="0"/>
                <a:cs typeface="Calibri" pitchFamily="34" charset="0"/>
                <a:sym typeface="Wingdings" pitchFamily="2" charset="2"/>
              </a:rPr>
              <a:t>[E] </a:t>
            </a:r>
            <a:r>
              <a:rPr lang="en-US" sz="1800" dirty="0">
                <a:solidFill>
                  <a:srgbClr val="00B050"/>
                </a:solidFill>
                <a:latin typeface="Calibri" pitchFamily="34" charset="0"/>
                <a:ea typeface="Cambria" pitchFamily="18" charset="0"/>
                <a:cs typeface="Calibri" pitchFamily="34" charset="0"/>
                <a:sym typeface="Symbol"/>
              </a:rPr>
              <a:t></a:t>
            </a:r>
            <a:r>
              <a:rPr lang="en-US" sz="1800" dirty="0">
                <a:solidFill>
                  <a:srgbClr val="00B050"/>
                </a:solidFill>
                <a:latin typeface="Calibri" pitchFamily="34" charset="0"/>
                <a:ea typeface="Cambria" pitchFamily="18" charset="0"/>
                <a:cs typeface="Calibri" pitchFamily="34" charset="0"/>
                <a:sym typeface="Wingdings" pitchFamily="2" charset="2"/>
              </a:rPr>
              <a:t> [E]</a:t>
            </a:r>
            <a:r>
              <a:rPr lang="en-US" sz="1800" baseline="-25000" dirty="0">
                <a:solidFill>
                  <a:srgbClr val="00B050"/>
                </a:solidFill>
                <a:latin typeface="Calibri" pitchFamily="34" charset="0"/>
                <a:ea typeface="Cambria" pitchFamily="18" charset="0"/>
                <a:cs typeface="Calibri" pitchFamily="34" charset="0"/>
                <a:sym typeface="Wingdings" pitchFamily="2" charset="2"/>
              </a:rPr>
              <a:t>0</a:t>
            </a:r>
            <a:r>
              <a:rPr lang="en-US" sz="1800" dirty="0">
                <a:solidFill>
                  <a:srgbClr val="00B050"/>
                </a:solidFill>
                <a:latin typeface="Calibri" pitchFamily="34" charset="0"/>
                <a:ea typeface="Cambria" pitchFamily="18" charset="0"/>
                <a:cs typeface="Calibri" pitchFamily="34" charset="0"/>
                <a:sym typeface="Wingdings" pitchFamily="2" charset="2"/>
              </a:rPr>
              <a:t>   		[4.19]</a:t>
            </a:r>
          </a:p>
          <a:p>
            <a:pPr eaLnBrk="0" hangingPunct="0">
              <a:spcAft>
                <a:spcPts val="0"/>
              </a:spcAft>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Thus, combining </a:t>
            </a:r>
            <a:r>
              <a:rPr lang="en-US" sz="1800" dirty="0" err="1">
                <a:latin typeface="Calibri" pitchFamily="34" charset="0"/>
                <a:ea typeface="Cambria" pitchFamily="18" charset="0"/>
                <a:cs typeface="Calibri" pitchFamily="34" charset="0"/>
                <a:sym typeface="Wingdings" pitchFamily="2" charset="2"/>
              </a:rPr>
              <a:t>Eq</a:t>
            </a:r>
            <a:r>
              <a:rPr lang="en-US" sz="1800" dirty="0">
                <a:latin typeface="Calibri" pitchFamily="34" charset="0"/>
                <a:ea typeface="Cambria" pitchFamily="18" charset="0"/>
                <a:cs typeface="Calibri" pitchFamily="34" charset="0"/>
                <a:sym typeface="Wingdings" pitchFamily="2" charset="2"/>
              </a:rPr>
              <a:t>[4.18] and </a:t>
            </a:r>
            <a:r>
              <a:rPr lang="en-US" sz="1800" dirty="0" err="1">
                <a:latin typeface="Calibri" pitchFamily="34" charset="0"/>
                <a:ea typeface="Cambria" pitchFamily="18" charset="0"/>
                <a:cs typeface="Calibri" pitchFamily="34" charset="0"/>
                <a:sym typeface="Wingdings" pitchFamily="2" charset="2"/>
              </a:rPr>
              <a:t>Eq</a:t>
            </a:r>
            <a:r>
              <a:rPr lang="en-US" sz="1800" dirty="0">
                <a:latin typeface="Calibri" pitchFamily="34" charset="0"/>
                <a:ea typeface="Cambria" pitchFamily="18" charset="0"/>
                <a:cs typeface="Calibri" pitchFamily="34" charset="0"/>
                <a:sym typeface="Wingdings" pitchFamily="2" charset="2"/>
              </a:rPr>
              <a:t>[4.19] with </a:t>
            </a:r>
            <a:r>
              <a:rPr lang="en-US" sz="1800" dirty="0" err="1">
                <a:latin typeface="Calibri" pitchFamily="34" charset="0"/>
                <a:ea typeface="Cambria" pitchFamily="18" charset="0"/>
                <a:cs typeface="Calibri" pitchFamily="34" charset="0"/>
                <a:sym typeface="Wingdings" pitchFamily="2" charset="2"/>
              </a:rPr>
              <a:t>Eq</a:t>
            </a:r>
            <a:r>
              <a:rPr lang="en-US" sz="1800" dirty="0">
                <a:latin typeface="Calibri" pitchFamily="34" charset="0"/>
                <a:ea typeface="Cambria" pitchFamily="18" charset="0"/>
                <a:cs typeface="Calibri" pitchFamily="34" charset="0"/>
                <a:sym typeface="Wingdings" pitchFamily="2" charset="2"/>
              </a:rPr>
              <a:t>[4.10], we have:	</a:t>
            </a:r>
          </a:p>
          <a:p>
            <a:pPr eaLnBrk="0" hangingPunct="0">
              <a:spcAft>
                <a:spcPts val="0"/>
              </a:spcAft>
              <a:defRPr/>
            </a:pPr>
            <a:r>
              <a:rPr lang="en-US" sz="1800" dirty="0">
                <a:latin typeface="Calibri" pitchFamily="34" charset="0"/>
                <a:ea typeface="Cambria" pitchFamily="18" charset="0"/>
                <a:cs typeface="Calibri" pitchFamily="34" charset="0"/>
                <a:sym typeface="Wingdings" pitchFamily="2" charset="2"/>
              </a:rPr>
              <a:t>	</a:t>
            </a:r>
            <a:r>
              <a:rPr lang="en-US" sz="1800" dirty="0">
                <a:solidFill>
                  <a:srgbClr val="00B050"/>
                </a:solidFill>
                <a:latin typeface="Calibri" pitchFamily="34" charset="0"/>
                <a:ea typeface="Cambria" pitchFamily="18" charset="0"/>
                <a:cs typeface="Calibri" pitchFamily="34" charset="0"/>
                <a:sym typeface="Wingdings" pitchFamily="2" charset="2"/>
              </a:rPr>
              <a:t>v = k</a:t>
            </a:r>
            <a:r>
              <a:rPr lang="en-US" sz="1800" baseline="-25000" dirty="0">
                <a:solidFill>
                  <a:srgbClr val="00B050"/>
                </a:solidFill>
                <a:latin typeface="Calibri" pitchFamily="34" charset="0"/>
                <a:ea typeface="Cambria" pitchFamily="18" charset="0"/>
                <a:cs typeface="Calibri" pitchFamily="34" charset="0"/>
                <a:sym typeface="Wingdings" pitchFamily="2" charset="2"/>
              </a:rPr>
              <a:t>+2</a:t>
            </a:r>
            <a:r>
              <a:rPr lang="en-US" sz="1800" dirty="0">
                <a:solidFill>
                  <a:srgbClr val="00B050"/>
                </a:solidFill>
                <a:latin typeface="Calibri" pitchFamily="34" charset="0"/>
                <a:ea typeface="Cambria" pitchFamily="18" charset="0"/>
                <a:cs typeface="Calibri" pitchFamily="34" charset="0"/>
                <a:sym typeface="Wingdings" pitchFamily="2" charset="2"/>
              </a:rPr>
              <a:t>{[S][E]}/K</a:t>
            </a:r>
            <a:r>
              <a:rPr lang="en-US" sz="1800" baseline="-25000" dirty="0">
                <a:solidFill>
                  <a:srgbClr val="00B050"/>
                </a:solidFill>
                <a:latin typeface="Calibri" pitchFamily="34" charset="0"/>
                <a:ea typeface="Cambria" pitchFamily="18" charset="0"/>
                <a:cs typeface="Calibri" pitchFamily="34" charset="0"/>
                <a:sym typeface="Wingdings" pitchFamily="2" charset="2"/>
              </a:rPr>
              <a:t>M</a:t>
            </a:r>
            <a:r>
              <a:rPr lang="en-US" sz="18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800" dirty="0">
                <a:solidFill>
                  <a:srgbClr val="00B050"/>
                </a:solidFill>
                <a:latin typeface="Calibri" pitchFamily="34" charset="0"/>
                <a:ea typeface="Cambria" pitchFamily="18" charset="0"/>
                <a:cs typeface="Calibri" pitchFamily="34" charset="0"/>
                <a:sym typeface="Wingdings" pitchFamily="2" charset="2"/>
              </a:rPr>
              <a:t>	v = (</a:t>
            </a:r>
            <a:r>
              <a:rPr lang="en-US" sz="1800" dirty="0" err="1">
                <a:solidFill>
                  <a:srgbClr val="00B050"/>
                </a:solidFill>
                <a:latin typeface="Calibri" pitchFamily="34" charset="0"/>
                <a:ea typeface="Cambria" pitchFamily="18" charset="0"/>
                <a:cs typeface="Calibri" pitchFamily="34" charset="0"/>
                <a:sym typeface="Wingdings" pitchFamily="2" charset="2"/>
              </a:rPr>
              <a:t>k</a:t>
            </a:r>
            <a:r>
              <a:rPr lang="en-US" sz="1800" baseline="-25000" dirty="0" err="1">
                <a:solidFill>
                  <a:srgbClr val="00B050"/>
                </a:solidFill>
                <a:latin typeface="Calibri" pitchFamily="34" charset="0"/>
                <a:ea typeface="Cambria" pitchFamily="18" charset="0"/>
                <a:cs typeface="Calibri" pitchFamily="34" charset="0"/>
                <a:sym typeface="Wingdings" pitchFamily="2" charset="2"/>
              </a:rPr>
              <a:t>cat</a:t>
            </a:r>
            <a:r>
              <a:rPr lang="en-US" sz="1800" dirty="0">
                <a:solidFill>
                  <a:srgbClr val="00B050"/>
                </a:solidFill>
                <a:latin typeface="Calibri" pitchFamily="34" charset="0"/>
                <a:ea typeface="Cambria" pitchFamily="18" charset="0"/>
                <a:cs typeface="Calibri" pitchFamily="34" charset="0"/>
                <a:sym typeface="Wingdings" pitchFamily="2" charset="2"/>
              </a:rPr>
              <a:t>/K</a:t>
            </a:r>
            <a:r>
              <a:rPr lang="en-US" sz="1800" baseline="-25000" dirty="0">
                <a:solidFill>
                  <a:srgbClr val="00B050"/>
                </a:solidFill>
                <a:latin typeface="Calibri" pitchFamily="34" charset="0"/>
                <a:ea typeface="Cambria" pitchFamily="18" charset="0"/>
                <a:cs typeface="Calibri" pitchFamily="34" charset="0"/>
                <a:sym typeface="Wingdings" pitchFamily="2" charset="2"/>
              </a:rPr>
              <a:t>M</a:t>
            </a:r>
            <a:r>
              <a:rPr lang="en-US" sz="1800" dirty="0">
                <a:solidFill>
                  <a:srgbClr val="00B050"/>
                </a:solidFill>
                <a:latin typeface="Calibri" pitchFamily="34" charset="0"/>
                <a:ea typeface="Cambria" pitchFamily="18" charset="0"/>
                <a:cs typeface="Calibri" pitchFamily="34" charset="0"/>
                <a:sym typeface="Wingdings" pitchFamily="2" charset="2"/>
              </a:rPr>
              <a:t>).[S][E]     	 [4.20]</a:t>
            </a:r>
          </a:p>
          <a:p>
            <a:pPr eaLnBrk="0" hangingPunct="0">
              <a:spcAft>
                <a:spcPts val="0"/>
              </a:spcAft>
              <a:defRPr/>
            </a:pPr>
            <a:endParaRPr lang="en-US" sz="1800" dirty="0">
              <a:solidFill>
                <a:srgbClr val="00B050"/>
              </a:solidFill>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800" dirty="0" err="1">
                <a:solidFill>
                  <a:srgbClr val="FF0000"/>
                </a:solidFill>
                <a:latin typeface="Calibri" pitchFamily="34" charset="0"/>
                <a:ea typeface="Cambria" pitchFamily="18" charset="0"/>
                <a:cs typeface="Calibri" pitchFamily="34" charset="0"/>
                <a:sym typeface="Wingdings" pitchFamily="2" charset="2"/>
              </a:rPr>
              <a:t>Eq</a:t>
            </a:r>
            <a:r>
              <a:rPr lang="en-US" sz="1800" dirty="0">
                <a:solidFill>
                  <a:srgbClr val="FF0000"/>
                </a:solidFill>
                <a:latin typeface="Calibri" pitchFamily="34" charset="0"/>
                <a:ea typeface="Cambria" pitchFamily="18" charset="0"/>
                <a:cs typeface="Calibri" pitchFamily="34" charset="0"/>
                <a:sym typeface="Wingdings" pitchFamily="2" charset="2"/>
              </a:rPr>
              <a:t>[4.20] is a second-order reaction </a:t>
            </a:r>
            <a:r>
              <a:rPr lang="en-US" sz="1800" dirty="0">
                <a:latin typeface="Calibri" pitchFamily="34" charset="0"/>
                <a:ea typeface="Cambria" pitchFamily="18" charset="0"/>
                <a:cs typeface="Calibri" pitchFamily="34" charset="0"/>
                <a:sym typeface="Wingdings" pitchFamily="2" charset="2"/>
              </a:rPr>
              <a:t>with </a:t>
            </a:r>
            <a:r>
              <a:rPr lang="en-US" sz="1800" dirty="0" err="1">
                <a:latin typeface="Calibri" pitchFamily="34" charset="0"/>
                <a:ea typeface="Cambria" pitchFamily="18" charset="0"/>
                <a:cs typeface="Calibri" pitchFamily="34" charset="0"/>
                <a:sym typeface="Wingdings" pitchFamily="2" charset="2"/>
              </a:rPr>
              <a:t>k</a:t>
            </a:r>
            <a:r>
              <a:rPr lang="en-US" sz="1800" baseline="-25000" dirty="0" err="1">
                <a:latin typeface="Calibri" pitchFamily="34" charset="0"/>
                <a:ea typeface="Cambria" pitchFamily="18" charset="0"/>
                <a:cs typeface="Calibri" pitchFamily="34" charset="0"/>
                <a:sym typeface="Wingdings" pitchFamily="2" charset="2"/>
              </a:rPr>
              <a:t>cat</a:t>
            </a:r>
            <a:r>
              <a:rPr lang="en-US" sz="1800" dirty="0">
                <a:latin typeface="Calibri" pitchFamily="34" charset="0"/>
                <a:ea typeface="Cambria" pitchFamily="18" charset="0"/>
                <a:cs typeface="Calibri" pitchFamily="34" charset="0"/>
                <a:sym typeface="Wingdings" pitchFamily="2" charset="2"/>
              </a:rPr>
              <a:t>/K</a:t>
            </a:r>
            <a:r>
              <a:rPr lang="en-US" sz="1800" baseline="-25000" dirty="0">
                <a:latin typeface="Calibri" pitchFamily="34" charset="0"/>
                <a:ea typeface="Cambria" pitchFamily="18" charset="0"/>
                <a:cs typeface="Calibri" pitchFamily="34" charset="0"/>
                <a:sym typeface="Wingdings" pitchFamily="2" charset="2"/>
              </a:rPr>
              <a:t>M</a:t>
            </a:r>
            <a:r>
              <a:rPr lang="en-US" sz="1800" dirty="0">
                <a:latin typeface="Calibri" pitchFamily="34" charset="0"/>
                <a:ea typeface="Cambria" pitchFamily="18" charset="0"/>
                <a:cs typeface="Calibri" pitchFamily="34" charset="0"/>
                <a:sym typeface="Wingdings" pitchFamily="2" charset="2"/>
              </a:rPr>
              <a:t> quotient being the second-order rate constant with units of M</a:t>
            </a:r>
            <a:r>
              <a:rPr lang="en-US" sz="1800" baseline="30000" dirty="0">
                <a:latin typeface="Calibri" pitchFamily="34" charset="0"/>
                <a:ea typeface="Cambria" pitchFamily="18" charset="0"/>
                <a:cs typeface="Calibri" pitchFamily="34" charset="0"/>
                <a:sym typeface="Wingdings" pitchFamily="2" charset="2"/>
              </a:rPr>
              <a:t>-1</a:t>
            </a:r>
            <a:r>
              <a:rPr lang="en-US" sz="1800" dirty="0">
                <a:latin typeface="Calibri" pitchFamily="34" charset="0"/>
                <a:ea typeface="Cambria" pitchFamily="18" charset="0"/>
                <a:cs typeface="Calibri" pitchFamily="34" charset="0"/>
                <a:sym typeface="Wingdings" pitchFamily="2" charset="2"/>
              </a:rPr>
              <a:t>s</a:t>
            </a:r>
            <a:r>
              <a:rPr lang="en-US" sz="1800" baseline="30000" dirty="0">
                <a:latin typeface="Calibri" pitchFamily="34" charset="0"/>
                <a:ea typeface="Cambria" pitchFamily="18" charset="0"/>
                <a:cs typeface="Calibri" pitchFamily="34" charset="0"/>
                <a:sym typeface="Wingdings" pitchFamily="2" charset="2"/>
              </a:rPr>
              <a:t>-1</a:t>
            </a:r>
          </a:p>
          <a:p>
            <a:pPr marL="169863" indent="-169863" eaLnBrk="0" hangingPunct="0">
              <a:spcAft>
                <a:spcPts val="0"/>
              </a:spcAft>
              <a:buFontTx/>
              <a:buChar char="-"/>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800" dirty="0">
                <a:solidFill>
                  <a:srgbClr val="FF0000"/>
                </a:solidFill>
                <a:latin typeface="Calibri" pitchFamily="34" charset="0"/>
                <a:ea typeface="Cambria" pitchFamily="18" charset="0"/>
                <a:cs typeface="Calibri" pitchFamily="34" charset="0"/>
                <a:sym typeface="Wingdings" pitchFamily="2" charset="2"/>
              </a:rPr>
              <a:t>The </a:t>
            </a:r>
            <a:r>
              <a:rPr lang="en-US" sz="1800" dirty="0" err="1">
                <a:solidFill>
                  <a:srgbClr val="FF0000"/>
                </a:solidFill>
                <a:latin typeface="Calibri" pitchFamily="34" charset="0"/>
                <a:ea typeface="Cambria" pitchFamily="18" charset="0"/>
                <a:cs typeface="Calibri" pitchFamily="34" charset="0"/>
                <a:sym typeface="Wingdings" pitchFamily="2" charset="2"/>
              </a:rPr>
              <a:t>k</a:t>
            </a:r>
            <a:r>
              <a:rPr lang="en-US" sz="1800" baseline="-25000" dirty="0" err="1">
                <a:solidFill>
                  <a:srgbClr val="FF0000"/>
                </a:solidFill>
                <a:latin typeface="Calibri" pitchFamily="34" charset="0"/>
                <a:ea typeface="Cambria" pitchFamily="18" charset="0"/>
                <a:cs typeface="Calibri" pitchFamily="34" charset="0"/>
                <a:sym typeface="Wingdings" pitchFamily="2" charset="2"/>
              </a:rPr>
              <a:t>cat</a:t>
            </a:r>
            <a:r>
              <a:rPr lang="en-US" sz="1800" dirty="0">
                <a:solidFill>
                  <a:srgbClr val="FF0000"/>
                </a:solidFill>
                <a:latin typeface="Calibri" pitchFamily="34" charset="0"/>
                <a:ea typeface="Cambria" pitchFamily="18" charset="0"/>
                <a:cs typeface="Calibri" pitchFamily="34" charset="0"/>
                <a:sym typeface="Wingdings" pitchFamily="2" charset="2"/>
              </a:rPr>
              <a:t>/K</a:t>
            </a:r>
            <a:r>
              <a:rPr lang="en-US" sz="1800" baseline="-25000" dirty="0">
                <a:solidFill>
                  <a:srgbClr val="FF0000"/>
                </a:solidFill>
                <a:latin typeface="Calibri" pitchFamily="34" charset="0"/>
                <a:ea typeface="Cambria" pitchFamily="18" charset="0"/>
                <a:cs typeface="Calibri" pitchFamily="34" charset="0"/>
                <a:sym typeface="Wingdings" pitchFamily="2" charset="2"/>
              </a:rPr>
              <a:t>M</a:t>
            </a:r>
            <a:r>
              <a:rPr lang="en-US" sz="1800" dirty="0">
                <a:solidFill>
                  <a:srgbClr val="FF0000"/>
                </a:solidFill>
                <a:latin typeface="Calibri" pitchFamily="34" charset="0"/>
                <a:ea typeface="Cambria" pitchFamily="18" charset="0"/>
                <a:cs typeface="Calibri" pitchFamily="34" charset="0"/>
                <a:sym typeface="Wingdings" pitchFamily="2" charset="2"/>
              </a:rPr>
              <a:t> parameter is an indicator of the overall catalytic </a:t>
            </a:r>
            <a:r>
              <a:rPr lang="en-US" sz="1800" dirty="0" smtClean="0">
                <a:solidFill>
                  <a:srgbClr val="FF0000"/>
                </a:solidFill>
                <a:latin typeface="Calibri" pitchFamily="34" charset="0"/>
                <a:ea typeface="Cambria" pitchFamily="18" charset="0"/>
                <a:cs typeface="Calibri" pitchFamily="34" charset="0"/>
                <a:sym typeface="Wingdings" pitchFamily="2" charset="2"/>
              </a:rPr>
              <a:t>efficiency</a:t>
            </a:r>
            <a:r>
              <a:rPr lang="en-US" sz="1800" dirty="0" smtClean="0">
                <a:latin typeface="Calibri" pitchFamily="34" charset="0"/>
                <a:ea typeface="Cambria" pitchFamily="18" charset="0"/>
                <a:cs typeface="Calibri" pitchFamily="34" charset="0"/>
                <a:sym typeface="Wingdings" pitchFamily="2" charset="2"/>
              </a:rPr>
              <a:t>—</a:t>
            </a:r>
            <a:r>
              <a:rPr lang="en-US" sz="1800" dirty="0" err="1" smtClean="0">
                <a:latin typeface="Calibri" pitchFamily="34" charset="0"/>
                <a:ea typeface="Cambria" pitchFamily="18" charset="0"/>
                <a:cs typeface="Calibri" pitchFamily="34" charset="0"/>
                <a:sym typeface="Wingdings" pitchFamily="2" charset="2"/>
              </a:rPr>
              <a:t>ie</a:t>
            </a:r>
            <a:r>
              <a:rPr lang="en-US" sz="1800" dirty="0" smtClean="0">
                <a:latin typeface="Calibri" pitchFamily="34" charset="0"/>
                <a:ea typeface="Cambria" pitchFamily="18" charset="0"/>
                <a:cs typeface="Calibri" pitchFamily="34" charset="0"/>
                <a:sym typeface="Wingdings" pitchFamily="2" charset="2"/>
              </a:rPr>
              <a:t> </a:t>
            </a:r>
            <a:r>
              <a:rPr lang="en-US" sz="1800" dirty="0">
                <a:latin typeface="Calibri" pitchFamily="34" charset="0"/>
                <a:ea typeface="Cambria" pitchFamily="18" charset="0"/>
                <a:cs typeface="Calibri" pitchFamily="34" charset="0"/>
                <a:sym typeface="Wingdings" pitchFamily="2" charset="2"/>
              </a:rPr>
              <a:t>how efficiently an enzyme converts a substrate into product</a:t>
            </a:r>
          </a:p>
          <a:p>
            <a:pPr marL="169863" indent="-169863" eaLnBrk="0" hangingPunct="0">
              <a:spcAft>
                <a:spcPts val="0"/>
              </a:spcAft>
              <a:buFontTx/>
              <a:buChar char="-"/>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Given that the catalytic efficiency will eventually reach an upper limit due to the limitation of substrate and product molecules to diffuse in and out of the enzyme active site (particularly within the highly viscous milieu of the living cell), </a:t>
            </a:r>
            <a:r>
              <a:rPr lang="en-US" sz="1800" dirty="0">
                <a:solidFill>
                  <a:srgbClr val="FF0000"/>
                </a:solidFill>
                <a:latin typeface="Calibri" pitchFamily="34" charset="0"/>
                <a:ea typeface="Cambria" pitchFamily="18" charset="0"/>
                <a:cs typeface="Calibri" pitchFamily="34" charset="0"/>
                <a:sym typeface="Wingdings" pitchFamily="2" charset="2"/>
              </a:rPr>
              <a:t>the </a:t>
            </a:r>
            <a:r>
              <a:rPr lang="en-US" sz="1800" dirty="0" err="1">
                <a:solidFill>
                  <a:srgbClr val="FF0000"/>
                </a:solidFill>
                <a:latin typeface="Calibri" pitchFamily="34" charset="0"/>
                <a:ea typeface="Cambria" pitchFamily="18" charset="0"/>
                <a:cs typeface="Calibri" pitchFamily="34" charset="0"/>
                <a:sym typeface="Wingdings" pitchFamily="2" charset="2"/>
              </a:rPr>
              <a:t>k</a:t>
            </a:r>
            <a:r>
              <a:rPr lang="en-US" sz="1800" baseline="-25000" dirty="0" err="1">
                <a:solidFill>
                  <a:srgbClr val="FF0000"/>
                </a:solidFill>
                <a:latin typeface="Calibri" pitchFamily="34" charset="0"/>
                <a:ea typeface="Cambria" pitchFamily="18" charset="0"/>
                <a:cs typeface="Calibri" pitchFamily="34" charset="0"/>
                <a:sym typeface="Wingdings" pitchFamily="2" charset="2"/>
              </a:rPr>
              <a:t>cat</a:t>
            </a:r>
            <a:r>
              <a:rPr lang="en-US" sz="1800" dirty="0">
                <a:solidFill>
                  <a:srgbClr val="FF0000"/>
                </a:solidFill>
                <a:latin typeface="Calibri" pitchFamily="34" charset="0"/>
                <a:ea typeface="Cambria" pitchFamily="18" charset="0"/>
                <a:cs typeface="Calibri" pitchFamily="34" charset="0"/>
                <a:sym typeface="Wingdings" pitchFamily="2" charset="2"/>
              </a:rPr>
              <a:t>/K</a:t>
            </a:r>
            <a:r>
              <a:rPr lang="en-US" sz="1800" baseline="-25000" dirty="0">
                <a:solidFill>
                  <a:srgbClr val="FF0000"/>
                </a:solidFill>
                <a:latin typeface="Calibri" pitchFamily="34" charset="0"/>
                <a:ea typeface="Cambria" pitchFamily="18" charset="0"/>
                <a:cs typeface="Calibri" pitchFamily="34" charset="0"/>
                <a:sym typeface="Wingdings" pitchFamily="2" charset="2"/>
              </a:rPr>
              <a:t>M</a:t>
            </a:r>
            <a:r>
              <a:rPr lang="en-US" sz="1800" dirty="0">
                <a:solidFill>
                  <a:srgbClr val="FF0000"/>
                </a:solidFill>
                <a:latin typeface="Calibri" pitchFamily="34" charset="0"/>
                <a:ea typeface="Cambria" pitchFamily="18" charset="0"/>
                <a:cs typeface="Calibri" pitchFamily="34" charset="0"/>
                <a:sym typeface="Wingdings" pitchFamily="2" charset="2"/>
              </a:rPr>
              <a:t> parameter unsurprisingly displays the diffusion-controlled limit of about 10</a:t>
            </a:r>
            <a:r>
              <a:rPr lang="en-US" sz="1800" baseline="30000" dirty="0">
                <a:solidFill>
                  <a:srgbClr val="FF0000"/>
                </a:solidFill>
                <a:latin typeface="Calibri" pitchFamily="34" charset="0"/>
                <a:ea typeface="Cambria" pitchFamily="18" charset="0"/>
                <a:cs typeface="Calibri" pitchFamily="34" charset="0"/>
                <a:sym typeface="Wingdings" pitchFamily="2" charset="2"/>
              </a:rPr>
              <a:t>9</a:t>
            </a:r>
            <a:r>
              <a:rPr lang="en-US" sz="1800" dirty="0">
                <a:solidFill>
                  <a:srgbClr val="FF0000"/>
                </a:solidFill>
                <a:latin typeface="Calibri" pitchFamily="34" charset="0"/>
                <a:ea typeface="Cambria" pitchFamily="18" charset="0"/>
                <a:cs typeface="Calibri" pitchFamily="34" charset="0"/>
                <a:sym typeface="Wingdings" pitchFamily="2" charset="2"/>
              </a:rPr>
              <a:t> </a:t>
            </a:r>
            <a:r>
              <a:rPr lang="en-US" sz="1800" dirty="0" smtClean="0">
                <a:solidFill>
                  <a:srgbClr val="FF0000"/>
                </a:solidFill>
                <a:latin typeface="Calibri" pitchFamily="34" charset="0"/>
                <a:ea typeface="Cambria" pitchFamily="18" charset="0"/>
                <a:cs typeface="Calibri" pitchFamily="34" charset="0"/>
                <a:sym typeface="Wingdings" pitchFamily="2" charset="2"/>
              </a:rPr>
              <a:t>M</a:t>
            </a:r>
            <a:r>
              <a:rPr lang="en-US" sz="1800" baseline="30000" dirty="0" smtClean="0">
                <a:solidFill>
                  <a:srgbClr val="FF0000"/>
                </a:solidFill>
                <a:latin typeface="Calibri" pitchFamily="34" charset="0"/>
                <a:ea typeface="Cambria" pitchFamily="18" charset="0"/>
                <a:cs typeface="Calibri" pitchFamily="34" charset="0"/>
                <a:sym typeface="Wingdings" pitchFamily="2" charset="2"/>
              </a:rPr>
              <a:t>-1</a:t>
            </a:r>
            <a:r>
              <a:rPr lang="en-US" sz="1800" dirty="0" smtClean="0">
                <a:solidFill>
                  <a:srgbClr val="FF0000"/>
                </a:solidFill>
                <a:latin typeface="Calibri" pitchFamily="34" charset="0"/>
                <a:ea typeface="Cambria" pitchFamily="18" charset="0"/>
                <a:cs typeface="Calibri" pitchFamily="34" charset="0"/>
                <a:sym typeface="Wingdings" pitchFamily="2" charset="2"/>
              </a:rPr>
              <a:t>s</a:t>
            </a:r>
            <a:r>
              <a:rPr lang="en-US" sz="1800" baseline="30000" dirty="0" smtClean="0">
                <a:solidFill>
                  <a:srgbClr val="FF0000"/>
                </a:solidFill>
                <a:latin typeface="Calibri" pitchFamily="34" charset="0"/>
                <a:ea typeface="Cambria" pitchFamily="18" charset="0"/>
                <a:cs typeface="Calibri" pitchFamily="34" charset="0"/>
                <a:sym typeface="Wingdings" pitchFamily="2" charset="2"/>
              </a:rPr>
              <a:t>-1</a:t>
            </a:r>
            <a:r>
              <a:rPr lang="en-US" sz="1800" dirty="0" smtClean="0">
                <a:latin typeface="Calibri" pitchFamily="34" charset="0"/>
                <a:ea typeface="Cambria" pitchFamily="18" charset="0"/>
                <a:cs typeface="Calibri" pitchFamily="34" charset="0"/>
                <a:sym typeface="Wingdings" pitchFamily="2" charset="2"/>
              </a:rPr>
              <a:t>—some enzymes can however operate in excess of this limit via the so-called </a:t>
            </a:r>
            <a:r>
              <a:rPr lang="en-US" sz="1800" dirty="0" smtClean="0">
                <a:solidFill>
                  <a:srgbClr val="00B050"/>
                </a:solidFill>
                <a:latin typeface="Calibri" pitchFamily="34" charset="0"/>
                <a:ea typeface="Cambria" pitchFamily="18" charset="0"/>
                <a:cs typeface="Calibri" pitchFamily="34" charset="0"/>
                <a:sym typeface="Wingdings" pitchFamily="2" charset="2"/>
              </a:rPr>
              <a:t>quantum tunneling</a:t>
            </a:r>
            <a:r>
              <a:rPr lang="en-US" sz="1800" dirty="0" smtClean="0">
                <a:latin typeface="Calibri" pitchFamily="34" charset="0"/>
                <a:ea typeface="Cambria" pitchFamily="18" charset="0"/>
                <a:cs typeface="Calibri" pitchFamily="34" charset="0"/>
                <a:sym typeface="Wingdings" pitchFamily="2" charset="2"/>
              </a:rPr>
              <a:t>!          </a:t>
            </a:r>
            <a:endParaRPr lang="en-US" sz="1800" dirty="0">
              <a:latin typeface="Calibri" pitchFamily="34" charset="0"/>
              <a:ea typeface="Cambria" pitchFamily="18" charset="0"/>
              <a:cs typeface="Calibri"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fade">
                                      <p:cBhvr>
                                        <p:cTn id="19" dur="1000"/>
                                        <p:tgtEl>
                                          <p:spTgt spid="5123">
                                            <p:txEl>
                                              <p:pRg st="3" end="3"/>
                                            </p:txEl>
                                          </p:spTgt>
                                        </p:tgtEl>
                                      </p:cBhvr>
                                    </p:animEffect>
                                    <p:anim calcmode="lin" valueType="num">
                                      <p:cBhvr>
                                        <p:cTn id="20"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fade">
                                      <p:cBhvr>
                                        <p:cTn id="24" dur="1000"/>
                                        <p:tgtEl>
                                          <p:spTgt spid="5123">
                                            <p:txEl>
                                              <p:pRg st="4" end="4"/>
                                            </p:txEl>
                                          </p:spTgt>
                                        </p:tgtEl>
                                      </p:cBhvr>
                                    </p:animEffect>
                                    <p:anim calcmode="lin" valueType="num">
                                      <p:cBhvr>
                                        <p:cTn id="25"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Effect transition="in" filter="fade">
                                      <p:cBhvr>
                                        <p:cTn id="29" dur="1000"/>
                                        <p:tgtEl>
                                          <p:spTgt spid="5123">
                                            <p:txEl>
                                              <p:pRg st="5" end="5"/>
                                            </p:txEl>
                                          </p:spTgt>
                                        </p:tgtEl>
                                      </p:cBhvr>
                                    </p:animEffect>
                                    <p:anim calcmode="lin" valueType="num">
                                      <p:cBhvr>
                                        <p:cTn id="30"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23">
                                            <p:txEl>
                                              <p:pRg st="6" end="6"/>
                                            </p:txEl>
                                          </p:spTgt>
                                        </p:tgtEl>
                                        <p:attrNameLst>
                                          <p:attrName>style.visibility</p:attrName>
                                        </p:attrNameLst>
                                      </p:cBhvr>
                                      <p:to>
                                        <p:strVal val="visible"/>
                                      </p:to>
                                    </p:set>
                                    <p:animEffect transition="in" filter="fade">
                                      <p:cBhvr>
                                        <p:cTn id="34" dur="1000"/>
                                        <p:tgtEl>
                                          <p:spTgt spid="5123">
                                            <p:txEl>
                                              <p:pRg st="6" end="6"/>
                                            </p:txEl>
                                          </p:spTgt>
                                        </p:tgtEl>
                                      </p:cBhvr>
                                    </p:animEffect>
                                    <p:anim calcmode="lin" valueType="num">
                                      <p:cBhvr>
                                        <p:cTn id="35"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23">
                                            <p:txEl>
                                              <p:pRg st="8" end="8"/>
                                            </p:txEl>
                                          </p:spTgt>
                                        </p:tgtEl>
                                        <p:attrNameLst>
                                          <p:attrName>style.visibility</p:attrName>
                                        </p:attrNameLst>
                                      </p:cBhvr>
                                      <p:to>
                                        <p:strVal val="visible"/>
                                      </p:to>
                                    </p:set>
                                    <p:animEffect transition="in" filter="fade">
                                      <p:cBhvr>
                                        <p:cTn id="41" dur="1000"/>
                                        <p:tgtEl>
                                          <p:spTgt spid="5123">
                                            <p:txEl>
                                              <p:pRg st="8" end="8"/>
                                            </p:txEl>
                                          </p:spTgt>
                                        </p:tgtEl>
                                      </p:cBhvr>
                                    </p:animEffect>
                                    <p:anim calcmode="lin" valueType="num">
                                      <p:cBhvr>
                                        <p:cTn id="42"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123">
                                            <p:txEl>
                                              <p:pRg st="9" end="9"/>
                                            </p:txEl>
                                          </p:spTgt>
                                        </p:tgtEl>
                                        <p:attrNameLst>
                                          <p:attrName>style.visibility</p:attrName>
                                        </p:attrNameLst>
                                      </p:cBhvr>
                                      <p:to>
                                        <p:strVal val="visible"/>
                                      </p:to>
                                    </p:set>
                                    <p:animEffect transition="in" filter="fade">
                                      <p:cBhvr>
                                        <p:cTn id="46" dur="1000"/>
                                        <p:tgtEl>
                                          <p:spTgt spid="5123">
                                            <p:txEl>
                                              <p:pRg st="9" end="9"/>
                                            </p:txEl>
                                          </p:spTgt>
                                        </p:tgtEl>
                                      </p:cBhvr>
                                    </p:animEffect>
                                    <p:anim calcmode="lin" valueType="num">
                                      <p:cBhvr>
                                        <p:cTn id="47"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12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123">
                                            <p:txEl>
                                              <p:pRg st="10" end="10"/>
                                            </p:txEl>
                                          </p:spTgt>
                                        </p:tgtEl>
                                        <p:attrNameLst>
                                          <p:attrName>style.visibility</p:attrName>
                                        </p:attrNameLst>
                                      </p:cBhvr>
                                      <p:to>
                                        <p:strVal val="visible"/>
                                      </p:to>
                                    </p:set>
                                    <p:animEffect transition="in" filter="fade">
                                      <p:cBhvr>
                                        <p:cTn id="51" dur="1000"/>
                                        <p:tgtEl>
                                          <p:spTgt spid="5123">
                                            <p:txEl>
                                              <p:pRg st="10" end="10"/>
                                            </p:txEl>
                                          </p:spTgt>
                                        </p:tgtEl>
                                      </p:cBhvr>
                                    </p:animEffect>
                                    <p:anim calcmode="lin" valueType="num">
                                      <p:cBhvr>
                                        <p:cTn id="52"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123">
                                            <p:txEl>
                                              <p:pRg st="12" end="12"/>
                                            </p:txEl>
                                          </p:spTgt>
                                        </p:tgtEl>
                                        <p:attrNameLst>
                                          <p:attrName>style.visibility</p:attrName>
                                        </p:attrNameLst>
                                      </p:cBhvr>
                                      <p:to>
                                        <p:strVal val="visible"/>
                                      </p:to>
                                    </p:set>
                                    <p:animEffect transition="in" filter="fade">
                                      <p:cBhvr>
                                        <p:cTn id="58" dur="1000"/>
                                        <p:tgtEl>
                                          <p:spTgt spid="5123">
                                            <p:txEl>
                                              <p:pRg st="12" end="12"/>
                                            </p:txEl>
                                          </p:spTgt>
                                        </p:tgtEl>
                                      </p:cBhvr>
                                    </p:animEffect>
                                    <p:anim calcmode="lin" valueType="num">
                                      <p:cBhvr>
                                        <p:cTn id="59"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5123">
                                            <p:txEl>
                                              <p:pRg st="14" end="14"/>
                                            </p:txEl>
                                          </p:spTgt>
                                        </p:tgtEl>
                                        <p:attrNameLst>
                                          <p:attrName>style.visibility</p:attrName>
                                        </p:attrNameLst>
                                      </p:cBhvr>
                                      <p:to>
                                        <p:strVal val="visible"/>
                                      </p:to>
                                    </p:set>
                                    <p:animEffect transition="in" filter="fade">
                                      <p:cBhvr>
                                        <p:cTn id="65" dur="1000"/>
                                        <p:tgtEl>
                                          <p:spTgt spid="5123">
                                            <p:txEl>
                                              <p:pRg st="14" end="14"/>
                                            </p:txEl>
                                          </p:spTgt>
                                        </p:tgtEl>
                                      </p:cBhvr>
                                    </p:animEffect>
                                    <p:anim calcmode="lin" valueType="num">
                                      <p:cBhvr>
                                        <p:cTn id="66" dur="1000" fill="hold"/>
                                        <p:tgtEl>
                                          <p:spTgt spid="5123">
                                            <p:txEl>
                                              <p:pRg st="14" end="14"/>
                                            </p:txEl>
                                          </p:spTgt>
                                        </p:tgtEl>
                                        <p:attrNameLst>
                                          <p:attrName>ppt_x</p:attrName>
                                        </p:attrNameLst>
                                      </p:cBhvr>
                                      <p:tavLst>
                                        <p:tav tm="0">
                                          <p:val>
                                            <p:strVal val="#ppt_x"/>
                                          </p:val>
                                        </p:tav>
                                        <p:tav tm="100000">
                                          <p:val>
                                            <p:strVal val="#ppt_x"/>
                                          </p:val>
                                        </p:tav>
                                      </p:tavLst>
                                    </p:anim>
                                    <p:anim calcmode="lin" valueType="num">
                                      <p:cBhvr>
                                        <p:cTn id="67" dur="1000" fill="hold"/>
                                        <p:tgtEl>
                                          <p:spTgt spid="512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123">
                                            <p:txEl>
                                              <p:pRg st="16" end="16"/>
                                            </p:txEl>
                                          </p:spTgt>
                                        </p:tgtEl>
                                        <p:attrNameLst>
                                          <p:attrName>style.visibility</p:attrName>
                                        </p:attrNameLst>
                                      </p:cBhvr>
                                      <p:to>
                                        <p:strVal val="visible"/>
                                      </p:to>
                                    </p:set>
                                    <p:animEffect transition="in" filter="fade">
                                      <p:cBhvr>
                                        <p:cTn id="72" dur="1000"/>
                                        <p:tgtEl>
                                          <p:spTgt spid="5123">
                                            <p:txEl>
                                              <p:pRg st="16" end="16"/>
                                            </p:txEl>
                                          </p:spTgt>
                                        </p:tgtEl>
                                      </p:cBhvr>
                                    </p:animEffect>
                                    <p:anim calcmode="lin" valueType="num">
                                      <p:cBhvr>
                                        <p:cTn id="73" dur="1000" fill="hold"/>
                                        <p:tgtEl>
                                          <p:spTgt spid="5123">
                                            <p:txEl>
                                              <p:pRg st="16" end="16"/>
                                            </p:txEl>
                                          </p:spTgt>
                                        </p:tgtEl>
                                        <p:attrNameLst>
                                          <p:attrName>ppt_x</p:attrName>
                                        </p:attrNameLst>
                                      </p:cBhvr>
                                      <p:tavLst>
                                        <p:tav tm="0">
                                          <p:val>
                                            <p:strVal val="#ppt_x"/>
                                          </p:val>
                                        </p:tav>
                                        <p:tav tm="100000">
                                          <p:val>
                                            <p:strVal val="#ppt_x"/>
                                          </p:val>
                                        </p:tav>
                                      </p:tavLst>
                                    </p:anim>
                                    <p:anim calcmode="lin" valueType="num">
                                      <p:cBhvr>
                                        <p:cTn id="74" dur="1000" fill="hold"/>
                                        <p:tgtEl>
                                          <p:spTgt spid="512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err="1">
                <a:solidFill>
                  <a:srgbClr val="FF6D09"/>
                </a:solidFill>
                <a:latin typeface="Arial" pitchFamily="34" charset="0"/>
              </a:rPr>
              <a:t>Michaelis-Menten</a:t>
            </a:r>
            <a:r>
              <a:rPr lang="en-US" altLang="en-US" sz="2400" b="1" dirty="0">
                <a:solidFill>
                  <a:srgbClr val="FF6D09"/>
                </a:solidFill>
                <a:latin typeface="Arial" pitchFamily="34" charset="0"/>
              </a:rPr>
              <a:t> Kinetics: </a:t>
            </a:r>
            <a:r>
              <a:rPr lang="en-US" altLang="en-US" sz="2400" b="1" dirty="0" smtClean="0">
                <a:solidFill>
                  <a:srgbClr val="FF6D09"/>
                </a:solidFill>
                <a:latin typeface="Arial" pitchFamily="34" charset="0"/>
              </a:rPr>
              <a:t>Comparison of </a:t>
            </a:r>
            <a:r>
              <a:rPr lang="en-US" altLang="en-US" sz="2400" b="1" dirty="0" err="1" smtClean="0">
                <a:solidFill>
                  <a:srgbClr val="FF6D09"/>
                </a:solidFill>
                <a:latin typeface="Arial" pitchFamily="34" charset="0"/>
              </a:rPr>
              <a:t>k</a:t>
            </a:r>
            <a:r>
              <a:rPr lang="en-US" altLang="en-US" sz="2400" b="1" baseline="-25000" dirty="0" err="1" smtClean="0">
                <a:solidFill>
                  <a:srgbClr val="FF6D09"/>
                </a:solidFill>
                <a:latin typeface="Arial" pitchFamily="34" charset="0"/>
              </a:rPr>
              <a:t>cat</a:t>
            </a:r>
            <a:r>
              <a:rPr lang="en-US" altLang="en-US" sz="2400" b="1" dirty="0" smtClean="0">
                <a:solidFill>
                  <a:srgbClr val="FF6D09"/>
                </a:solidFill>
                <a:latin typeface="Arial" pitchFamily="34" charset="0"/>
              </a:rPr>
              <a:t>/K</a:t>
            </a:r>
            <a:r>
              <a:rPr lang="en-US" altLang="en-US" sz="2400" b="1" baseline="30000" dirty="0" smtClean="0">
                <a:solidFill>
                  <a:srgbClr val="FF6D09"/>
                </a:solidFill>
                <a:latin typeface="Arial" pitchFamily="34" charset="0"/>
              </a:rPr>
              <a:t>M</a:t>
            </a:r>
            <a:r>
              <a:rPr lang="en-US" altLang="en-US" sz="2400" b="1" dirty="0" smtClean="0">
                <a:solidFill>
                  <a:srgbClr val="FF6D09"/>
                </a:solidFill>
                <a:latin typeface="Arial" pitchFamily="34" charset="0"/>
              </a:rPr>
              <a:t> </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pic>
        <p:nvPicPr>
          <p:cNvPr id="16387" name="Picture 2" descr="voet4_tab_12_01"/>
          <p:cNvPicPr>
            <a:picLocks noChangeAspect="1" noChangeArrowheads="1"/>
          </p:cNvPicPr>
          <p:nvPr/>
        </p:nvPicPr>
        <p:blipFill>
          <a:blip r:embed="rId3">
            <a:extLst>
              <a:ext uri="{28A0092B-C50C-407E-A947-70E740481C1C}">
                <a14:useLocalDpi xmlns:a14="http://schemas.microsoft.com/office/drawing/2010/main" val="0"/>
              </a:ext>
            </a:extLst>
          </a:blip>
          <a:srcRect t="7385" b="10574"/>
          <a:stretch>
            <a:fillRect/>
          </a:stretch>
        </p:blipFill>
        <p:spPr bwMode="auto">
          <a:xfrm>
            <a:off x="228600" y="685800"/>
            <a:ext cx="87185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7391399" y="762000"/>
            <a:ext cx="1496967" cy="55626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838200" y="2133600"/>
            <a:ext cx="7467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FontTx/>
              <a:buChar char="-"/>
            </a:pPr>
            <a:r>
              <a:rPr lang="en-US" altLang="en-US" sz="2000" dirty="0" smtClean="0">
                <a:latin typeface="Calibri" pitchFamily="34" charset="0"/>
                <a:ea typeface="SimSun"/>
                <a:cs typeface="Calibri" pitchFamily="34" charset="0"/>
              </a:rPr>
              <a:t>What </a:t>
            </a:r>
            <a:r>
              <a:rPr lang="en-US" altLang="en-US" sz="2000" dirty="0">
                <a:latin typeface="Calibri" pitchFamily="34" charset="0"/>
                <a:ea typeface="SimSun"/>
                <a:cs typeface="Calibri" pitchFamily="34" charset="0"/>
              </a:rPr>
              <a:t>are the differences between initial velocity, and maximum velocity for an enzymatic reaction?</a:t>
            </a:r>
          </a:p>
          <a:p>
            <a:pPr>
              <a:buFontTx/>
              <a:buChar char="-"/>
            </a:pPr>
            <a:endParaRPr lang="en-US" altLang="en-US" sz="2000" dirty="0">
              <a:latin typeface="Calibri" pitchFamily="34" charset="0"/>
              <a:ea typeface="SimSun"/>
              <a:cs typeface="Calibri" pitchFamily="34" charset="0"/>
            </a:endParaRPr>
          </a:p>
          <a:p>
            <a:pPr>
              <a:buFontTx/>
              <a:buChar char="-"/>
            </a:pPr>
            <a:r>
              <a:rPr lang="en-US" altLang="en-US" sz="2000" dirty="0">
                <a:latin typeface="Calibri" pitchFamily="34" charset="0"/>
                <a:ea typeface="SimSun"/>
                <a:cs typeface="Calibri" pitchFamily="34" charset="0"/>
              </a:rPr>
              <a:t>Derive the </a:t>
            </a:r>
            <a:r>
              <a:rPr lang="en-US" altLang="en-US" sz="2000" dirty="0" err="1">
                <a:latin typeface="Calibri" pitchFamily="34" charset="0"/>
                <a:ea typeface="SimSun"/>
                <a:cs typeface="Calibri" pitchFamily="34" charset="0"/>
              </a:rPr>
              <a:t>Michaelis</a:t>
            </a:r>
            <a:r>
              <a:rPr lang="en-US" altLang="en-US" sz="2000" dirty="0">
                <a:latin typeface="Calibri" pitchFamily="34" charset="0"/>
                <a:ea typeface="SimSun"/>
                <a:cs typeface="Calibri" pitchFamily="34" charset="0"/>
              </a:rPr>
              <a:t>–</a:t>
            </a:r>
            <a:r>
              <a:rPr lang="en-US" altLang="en-US" sz="2000" dirty="0" err="1">
                <a:latin typeface="Calibri" pitchFamily="34" charset="0"/>
                <a:ea typeface="SimSun"/>
                <a:cs typeface="Calibri" pitchFamily="34" charset="0"/>
              </a:rPr>
              <a:t>Menten</a:t>
            </a:r>
            <a:r>
              <a:rPr lang="en-US" altLang="en-US" sz="2000" dirty="0">
                <a:latin typeface="Calibri" pitchFamily="34" charset="0"/>
                <a:ea typeface="SimSun"/>
                <a:cs typeface="Calibri" pitchFamily="34" charset="0"/>
              </a:rPr>
              <a:t> equation. Show the workout and reasoning behind each assumption.</a:t>
            </a:r>
          </a:p>
          <a:p>
            <a:pPr>
              <a:buFontTx/>
              <a:buChar char="-"/>
            </a:pPr>
            <a:endParaRPr lang="en-US" altLang="en-US" sz="2000" dirty="0">
              <a:latin typeface="Calibri" pitchFamily="34" charset="0"/>
              <a:ea typeface="SimSun"/>
              <a:cs typeface="Calibri" pitchFamily="34" charset="0"/>
            </a:endParaRPr>
          </a:p>
          <a:p>
            <a:pPr>
              <a:buFontTx/>
              <a:buChar char="-"/>
            </a:pPr>
            <a:r>
              <a:rPr lang="en-US" altLang="en-US" sz="2000" dirty="0">
                <a:solidFill>
                  <a:srgbClr val="000000"/>
                </a:solidFill>
                <a:latin typeface="Calibri" pitchFamily="34" charset="0"/>
                <a:ea typeface="SimSun"/>
                <a:cs typeface="Calibri" pitchFamily="34" charset="0"/>
              </a:rPr>
              <a:t>What do the values of </a:t>
            </a:r>
            <a:r>
              <a:rPr lang="en-US" altLang="en-US" sz="2000" i="1" dirty="0">
                <a:solidFill>
                  <a:srgbClr val="000000"/>
                </a:solidFill>
                <a:latin typeface="Calibri" pitchFamily="34" charset="0"/>
                <a:ea typeface="SimSun"/>
                <a:cs typeface="Calibri" pitchFamily="34" charset="0"/>
              </a:rPr>
              <a:t>K</a:t>
            </a:r>
            <a:r>
              <a:rPr lang="en-US" altLang="en-US" sz="2000" i="1" baseline="-25000" dirty="0">
                <a:solidFill>
                  <a:srgbClr val="000000"/>
                </a:solidFill>
                <a:latin typeface="Calibri" pitchFamily="34" charset="0"/>
                <a:ea typeface="SimSun"/>
                <a:cs typeface="Calibri" pitchFamily="34" charset="0"/>
              </a:rPr>
              <a:t>M</a:t>
            </a:r>
            <a:r>
              <a:rPr lang="en-US" altLang="en-US" sz="2000" dirty="0">
                <a:solidFill>
                  <a:srgbClr val="000000"/>
                </a:solidFill>
                <a:latin typeface="Calibri" pitchFamily="34" charset="0"/>
                <a:ea typeface="SimSun"/>
                <a:cs typeface="Calibri" pitchFamily="34" charset="0"/>
              </a:rPr>
              <a:t> and </a:t>
            </a:r>
            <a:r>
              <a:rPr lang="en-US" altLang="en-US" sz="2000" i="1" dirty="0" err="1">
                <a:solidFill>
                  <a:srgbClr val="000000"/>
                </a:solidFill>
                <a:latin typeface="Calibri" pitchFamily="34" charset="0"/>
                <a:ea typeface="SimSun"/>
                <a:cs typeface="Calibri" pitchFamily="34" charset="0"/>
              </a:rPr>
              <a:t>k</a:t>
            </a:r>
            <a:r>
              <a:rPr lang="en-US" altLang="en-US" sz="2000" baseline="-25000" dirty="0" err="1">
                <a:solidFill>
                  <a:srgbClr val="000000"/>
                </a:solidFill>
                <a:latin typeface="Calibri" pitchFamily="34" charset="0"/>
                <a:ea typeface="SimSun"/>
                <a:cs typeface="Calibri" pitchFamily="34" charset="0"/>
              </a:rPr>
              <a:t>cat</a:t>
            </a:r>
            <a:r>
              <a:rPr lang="en-US" altLang="en-US" sz="2000" dirty="0">
                <a:solidFill>
                  <a:srgbClr val="000000"/>
                </a:solidFill>
                <a:latin typeface="Calibri" pitchFamily="34" charset="0"/>
                <a:ea typeface="SimSun"/>
                <a:cs typeface="Calibri" pitchFamily="34" charset="0"/>
              </a:rPr>
              <a:t>/</a:t>
            </a:r>
            <a:r>
              <a:rPr lang="en-US" altLang="en-US" sz="2000" i="1" dirty="0">
                <a:solidFill>
                  <a:srgbClr val="000000"/>
                </a:solidFill>
                <a:latin typeface="Calibri" pitchFamily="34" charset="0"/>
                <a:ea typeface="SimSun"/>
                <a:cs typeface="Calibri" pitchFamily="34" charset="0"/>
              </a:rPr>
              <a:t>K</a:t>
            </a:r>
            <a:r>
              <a:rPr lang="en-US" altLang="en-US" sz="2000" i="1" baseline="-25000" dirty="0">
                <a:solidFill>
                  <a:srgbClr val="000000"/>
                </a:solidFill>
                <a:latin typeface="Calibri" pitchFamily="34" charset="0"/>
                <a:ea typeface="SimSun"/>
                <a:cs typeface="Calibri" pitchFamily="34" charset="0"/>
              </a:rPr>
              <a:t>M</a:t>
            </a:r>
            <a:r>
              <a:rPr lang="en-US" altLang="en-US" sz="2000" dirty="0">
                <a:solidFill>
                  <a:srgbClr val="000000"/>
                </a:solidFill>
                <a:latin typeface="Calibri" pitchFamily="34" charset="0"/>
                <a:ea typeface="SimSun"/>
                <a:cs typeface="Calibri" pitchFamily="34" charset="0"/>
              </a:rPr>
              <a:t> reveal about an enzyme?</a:t>
            </a:r>
          </a:p>
          <a:p>
            <a:pPr>
              <a:buFontTx/>
              <a:buChar char="-"/>
            </a:pPr>
            <a:endParaRPr lang="en-US" altLang="en-US" sz="2000" dirty="0">
              <a:solidFill>
                <a:srgbClr val="000000"/>
              </a:solidFill>
              <a:latin typeface="Calibri" pitchFamily="34" charset="0"/>
              <a:ea typeface="SimSun"/>
              <a:cs typeface="Calibri" pitchFamily="34" charset="0"/>
            </a:endParaRPr>
          </a:p>
          <a:p>
            <a:pPr>
              <a:buFontTx/>
              <a:buChar char="-"/>
            </a:pPr>
            <a:r>
              <a:rPr lang="en-US" altLang="en-US" sz="2000" dirty="0">
                <a:solidFill>
                  <a:srgbClr val="000000"/>
                </a:solidFill>
                <a:latin typeface="Calibri" pitchFamily="34" charset="0"/>
                <a:ea typeface="SimSun"/>
                <a:cs typeface="Calibri" pitchFamily="34" charset="0"/>
              </a:rPr>
              <a:t>Why an enzyme cannot have a </a:t>
            </a:r>
            <a:r>
              <a:rPr lang="en-US" altLang="en-US" sz="2000" i="1" dirty="0" err="1">
                <a:solidFill>
                  <a:srgbClr val="000000"/>
                </a:solidFill>
                <a:latin typeface="Calibri" pitchFamily="34" charset="0"/>
                <a:ea typeface="SimSun"/>
                <a:cs typeface="Calibri" pitchFamily="34" charset="0"/>
              </a:rPr>
              <a:t>k</a:t>
            </a:r>
            <a:r>
              <a:rPr lang="en-US" altLang="en-US" sz="2000" baseline="-25000" dirty="0" err="1">
                <a:solidFill>
                  <a:srgbClr val="000000"/>
                </a:solidFill>
                <a:latin typeface="Calibri" pitchFamily="34" charset="0"/>
                <a:ea typeface="SimSun"/>
                <a:cs typeface="Calibri" pitchFamily="34" charset="0"/>
              </a:rPr>
              <a:t>cat</a:t>
            </a:r>
            <a:r>
              <a:rPr lang="en-US" altLang="en-US" sz="2000" dirty="0">
                <a:solidFill>
                  <a:srgbClr val="000000"/>
                </a:solidFill>
                <a:latin typeface="Calibri" pitchFamily="34" charset="0"/>
                <a:ea typeface="SimSun"/>
                <a:cs typeface="Calibri" pitchFamily="34" charset="0"/>
              </a:rPr>
              <a:t>/</a:t>
            </a:r>
            <a:r>
              <a:rPr lang="en-US" altLang="en-US" sz="2000" i="1" dirty="0">
                <a:solidFill>
                  <a:srgbClr val="000000"/>
                </a:solidFill>
                <a:latin typeface="Calibri" pitchFamily="34" charset="0"/>
                <a:ea typeface="SimSun"/>
                <a:cs typeface="Calibri" pitchFamily="34" charset="0"/>
              </a:rPr>
              <a:t>K</a:t>
            </a:r>
            <a:r>
              <a:rPr lang="en-US" altLang="en-US" sz="2000" i="1" baseline="-25000" dirty="0">
                <a:solidFill>
                  <a:srgbClr val="000000"/>
                </a:solidFill>
                <a:latin typeface="Calibri" pitchFamily="34" charset="0"/>
                <a:ea typeface="SimSun"/>
                <a:cs typeface="Calibri" pitchFamily="34" charset="0"/>
              </a:rPr>
              <a:t>M</a:t>
            </a:r>
            <a:r>
              <a:rPr lang="en-US" altLang="en-US" sz="2000" i="1" baseline="30000" dirty="0">
                <a:solidFill>
                  <a:srgbClr val="000000"/>
                </a:solidFill>
                <a:latin typeface="Calibri" pitchFamily="34" charset="0"/>
                <a:ea typeface="SimSun"/>
                <a:cs typeface="Calibri" pitchFamily="34" charset="0"/>
              </a:rPr>
              <a:t> </a:t>
            </a:r>
            <a:r>
              <a:rPr lang="en-US" altLang="en-US" sz="2000" dirty="0">
                <a:solidFill>
                  <a:srgbClr val="000000"/>
                </a:solidFill>
                <a:latin typeface="Calibri" pitchFamily="34" charset="0"/>
                <a:ea typeface="SimSun"/>
                <a:cs typeface="Calibri" pitchFamily="34" charset="0"/>
              </a:rPr>
              <a:t>value greater than 10</a:t>
            </a:r>
            <a:r>
              <a:rPr lang="en-US" altLang="en-US" sz="2000" baseline="30000" dirty="0">
                <a:solidFill>
                  <a:srgbClr val="000000"/>
                </a:solidFill>
                <a:latin typeface="Calibri" pitchFamily="34" charset="0"/>
                <a:ea typeface="SimSun"/>
                <a:cs typeface="Calibri" pitchFamily="34" charset="0"/>
              </a:rPr>
              <a:t>9</a:t>
            </a:r>
            <a:r>
              <a:rPr lang="en-US" altLang="en-US" sz="2000" dirty="0">
                <a:solidFill>
                  <a:srgbClr val="000000"/>
                </a:solidFill>
                <a:latin typeface="Calibri" pitchFamily="34" charset="0"/>
                <a:ea typeface="SimSun"/>
                <a:cs typeface="Calibri" pitchFamily="34" charset="0"/>
              </a:rPr>
              <a:t> M</a:t>
            </a:r>
            <a:r>
              <a:rPr lang="en-US" altLang="en-US" sz="2000" baseline="30000" dirty="0">
                <a:solidFill>
                  <a:srgbClr val="000000"/>
                </a:solidFill>
                <a:latin typeface="Calibri" pitchFamily="34" charset="0"/>
                <a:ea typeface="SimSun"/>
                <a:cs typeface="Calibri" pitchFamily="34" charset="0"/>
              </a:rPr>
              <a:t>–1</a:t>
            </a:r>
            <a:r>
              <a:rPr lang="en-US" altLang="en-US" sz="2000" dirty="0">
                <a:solidFill>
                  <a:srgbClr val="000000"/>
                </a:solidFill>
                <a:latin typeface="Calibri" pitchFamily="34" charset="0"/>
                <a:ea typeface="SimSun"/>
                <a:cs typeface="Calibri" pitchFamily="34" charset="0"/>
              </a:rPr>
              <a:t>s</a:t>
            </a:r>
            <a:r>
              <a:rPr lang="en-US" altLang="en-US" sz="2000" baseline="30000" dirty="0">
                <a:solidFill>
                  <a:srgbClr val="000000"/>
                </a:solidFill>
                <a:latin typeface="Calibri" pitchFamily="34" charset="0"/>
                <a:ea typeface="SimSun"/>
                <a:cs typeface="Calibri" pitchFamily="34" charset="0"/>
              </a:rPr>
              <a:t>–1</a:t>
            </a:r>
            <a:r>
              <a:rPr lang="en-US" altLang="en-US" sz="2000" dirty="0">
                <a:solidFill>
                  <a:srgbClr val="000000"/>
                </a:solidFill>
                <a:latin typeface="Calibri" pitchFamily="34" charset="0"/>
                <a:ea typeface="SimSun"/>
                <a:cs typeface="Calibri" pitchFamily="34" charset="0"/>
              </a:rPr>
              <a:t>?</a:t>
            </a:r>
          </a:p>
          <a:p>
            <a:pPr>
              <a:buFontTx/>
              <a:buChar char="-"/>
            </a:pPr>
            <a:endParaRPr lang="en-US" altLang="en-US" sz="2000" dirty="0">
              <a:solidFill>
                <a:srgbClr val="000000"/>
              </a:solidFill>
              <a:latin typeface="Calibri" pitchFamily="34" charset="0"/>
              <a:ea typeface="SimSun"/>
              <a:cs typeface="Calibri" pitchFamily="34" charset="0"/>
            </a:endParaRPr>
          </a:p>
          <a:p>
            <a:pPr>
              <a:buFontTx/>
              <a:buChar char="-"/>
            </a:pPr>
            <a:r>
              <a:rPr lang="en-US" altLang="en-US" sz="2000" dirty="0">
                <a:solidFill>
                  <a:srgbClr val="000000"/>
                </a:solidFill>
                <a:latin typeface="Calibri" pitchFamily="34" charset="0"/>
                <a:ea typeface="SimSun"/>
                <a:cs typeface="Calibri" pitchFamily="34" charset="0"/>
              </a:rPr>
              <a:t>Write the </a:t>
            </a:r>
            <a:r>
              <a:rPr lang="en-US" altLang="en-US" sz="2000" dirty="0" err="1">
                <a:solidFill>
                  <a:srgbClr val="000000"/>
                </a:solidFill>
                <a:latin typeface="Calibri" pitchFamily="34" charset="0"/>
                <a:ea typeface="SimSun"/>
                <a:cs typeface="Calibri" pitchFamily="34" charset="0"/>
              </a:rPr>
              <a:t>Lineweaver</a:t>
            </a:r>
            <a:r>
              <a:rPr lang="en-US" altLang="en-US" sz="2000" dirty="0">
                <a:solidFill>
                  <a:srgbClr val="000000"/>
                </a:solidFill>
                <a:latin typeface="Calibri" pitchFamily="34" charset="0"/>
                <a:ea typeface="SimSun"/>
                <a:cs typeface="Calibri" pitchFamily="34" charset="0"/>
              </a:rPr>
              <a:t>–Burk equation and describe the features of a </a:t>
            </a:r>
            <a:r>
              <a:rPr lang="en-US" altLang="en-US" sz="2000" dirty="0" err="1">
                <a:solidFill>
                  <a:srgbClr val="000000"/>
                </a:solidFill>
                <a:latin typeface="Calibri" pitchFamily="34" charset="0"/>
                <a:ea typeface="SimSun"/>
                <a:cs typeface="Calibri" pitchFamily="34" charset="0"/>
              </a:rPr>
              <a:t>Lineweaver</a:t>
            </a:r>
            <a:r>
              <a:rPr lang="en-US" altLang="en-US" sz="2000" dirty="0">
                <a:solidFill>
                  <a:srgbClr val="000000"/>
                </a:solidFill>
                <a:latin typeface="Calibri" pitchFamily="34" charset="0"/>
                <a:ea typeface="SimSun"/>
                <a:cs typeface="Calibri" pitchFamily="34" charset="0"/>
              </a:rPr>
              <a:t>–Burk plot</a:t>
            </a:r>
          </a:p>
        </p:txBody>
      </p:sp>
      <p:sp>
        <p:nvSpPr>
          <p:cNvPr id="5" name="Rectangle 4"/>
          <p:cNvSpPr>
            <a:spLocks noGrp="1" noChangeArrowheads="1"/>
          </p:cNvSpPr>
          <p:nvPr/>
        </p:nvSpPr>
        <p:spPr bwMode="auto">
          <a:xfrm>
            <a:off x="3124200" y="241300"/>
            <a:ext cx="22860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Exercise </a:t>
            </a:r>
            <a:r>
              <a:rPr lang="en-US" altLang="en-US" sz="2400" b="1" dirty="0" smtClean="0">
                <a:solidFill>
                  <a:srgbClr val="FF6D09"/>
                </a:solidFill>
                <a:latin typeface="Arial" pitchFamily="34" charset="0"/>
              </a:rPr>
              <a:t>2.6b</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a:extLst>
              <a:ext uri="{28A0092B-C50C-407E-A947-70E740481C1C}">
                <a14:useLocalDpi xmlns:a14="http://schemas.microsoft.com/office/drawing/2010/main" val="0"/>
              </a:ext>
            </a:extLst>
          </a:blip>
          <a:srcRect l="1662" t="3252" r="1837" b="3381"/>
          <a:stretch>
            <a:fillRect/>
          </a:stretch>
        </p:blipFill>
        <p:spPr bwMode="auto">
          <a:xfrm>
            <a:off x="882650" y="2144713"/>
            <a:ext cx="7804150"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nvSpPr>
        <p:spPr bwMode="auto">
          <a:xfrm>
            <a:off x="1371600" y="1066800"/>
            <a:ext cx="617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3000" b="1" dirty="0">
                <a:solidFill>
                  <a:srgbClr val="FF6D09"/>
                </a:solidFill>
                <a:latin typeface="Calibri" pitchFamily="34" charset="0"/>
                <a:ea typeface="Cambria" pitchFamily="18" charset="0"/>
                <a:cs typeface="Calibri" pitchFamily="34" charset="0"/>
              </a:rPr>
              <a:t>§</a:t>
            </a:r>
            <a:r>
              <a:rPr lang="en-US" altLang="en-US" sz="3000" b="1" dirty="0" smtClean="0">
                <a:solidFill>
                  <a:srgbClr val="FF6D09"/>
                </a:solidFill>
                <a:latin typeface="Arial" pitchFamily="34" charset="0"/>
                <a:cs typeface="Arial" pitchFamily="34" charset="0"/>
              </a:rPr>
              <a:t>2.6c </a:t>
            </a:r>
            <a:r>
              <a:rPr lang="en-US" altLang="en-US" sz="3000" b="1" dirty="0" smtClean="0">
                <a:solidFill>
                  <a:srgbClr val="FF6600"/>
                </a:solidFill>
                <a:latin typeface="Arial" pitchFamily="34" charset="0"/>
              </a:rPr>
              <a:t>Enzyme-Inhibition Kinetics</a:t>
            </a:r>
            <a:endParaRPr lang="en-US" altLang="en-US" sz="3000" b="1" dirty="0">
              <a:solidFill>
                <a:srgbClr val="FF6600"/>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3124200" y="76200"/>
            <a:ext cx="22860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Synopsis </a:t>
            </a:r>
            <a:r>
              <a:rPr lang="en-US" altLang="en-US" sz="2400" b="1" dirty="0" smtClean="0">
                <a:solidFill>
                  <a:srgbClr val="FF6D09"/>
                </a:solidFill>
                <a:latin typeface="Arial" pitchFamily="34" charset="0"/>
              </a:rPr>
              <a:t>2.6c</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p:txBody>
      </p:sp>
      <p:pic>
        <p:nvPicPr>
          <p:cNvPr id="19458"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0292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152400" y="457200"/>
            <a:ext cx="89916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eaLnBrk="0" hangingPunct="0">
              <a:defRPr sz="2400">
                <a:solidFill>
                  <a:schemeClr val="tx1"/>
                </a:solidFill>
                <a:latin typeface="Times" pitchFamily="18" charset="0"/>
              </a:defRPr>
            </a:lvl1pPr>
            <a:lvl2pPr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FontTx/>
              <a:buChar char="-"/>
            </a:pPr>
            <a:r>
              <a:rPr lang="en-US" altLang="en-US" sz="1700" dirty="0" smtClean="0">
                <a:solidFill>
                  <a:srgbClr val="FF0000"/>
                </a:solidFill>
                <a:latin typeface="Calibri" pitchFamily="34" charset="0"/>
                <a:ea typeface="SimSun"/>
                <a:cs typeface="Cordia New"/>
              </a:rPr>
              <a:t>Enzyme inhibition </a:t>
            </a:r>
            <a:r>
              <a:rPr lang="en-US" altLang="en-US" sz="1700" dirty="0" smtClean="0">
                <a:latin typeface="Calibri" pitchFamily="34" charset="0"/>
                <a:ea typeface="SimSun"/>
                <a:cs typeface="Cordia New"/>
              </a:rPr>
              <a:t>is central to understanding the action of drugs on enzymes</a:t>
            </a:r>
          </a:p>
          <a:p>
            <a:pPr marL="0" indent="0"/>
            <a:endParaRPr lang="en-US" altLang="en-US" sz="1700" dirty="0" smtClean="0">
              <a:latin typeface="Calibri" pitchFamily="34" charset="0"/>
              <a:ea typeface="SimSun"/>
              <a:cs typeface="Cordia New"/>
            </a:endParaRPr>
          </a:p>
          <a:p>
            <a:pPr>
              <a:buFontTx/>
              <a:buChar char="-"/>
            </a:pPr>
            <a:r>
              <a:rPr lang="en-US" altLang="en-US" sz="1700" dirty="0" smtClean="0">
                <a:solidFill>
                  <a:srgbClr val="FF0000"/>
                </a:solidFill>
                <a:latin typeface="Calibri" pitchFamily="34" charset="0"/>
                <a:ea typeface="SimSun"/>
                <a:cs typeface="Cordia New"/>
              </a:rPr>
              <a:t>Enzyme inhibitors (</a:t>
            </a:r>
            <a:r>
              <a:rPr lang="en-US" altLang="en-US" sz="1700" dirty="0" err="1" smtClean="0">
                <a:solidFill>
                  <a:srgbClr val="FF0000"/>
                </a:solidFill>
                <a:latin typeface="Calibri" pitchFamily="34" charset="0"/>
                <a:ea typeface="SimSun"/>
                <a:cs typeface="Cordia New"/>
              </a:rPr>
              <a:t>eg</a:t>
            </a:r>
            <a:r>
              <a:rPr lang="en-US" altLang="en-US" sz="1700" dirty="0" smtClean="0">
                <a:solidFill>
                  <a:srgbClr val="FF0000"/>
                </a:solidFill>
                <a:latin typeface="Calibri" pitchFamily="34" charset="0"/>
                <a:ea typeface="SimSun"/>
                <a:cs typeface="Cordia New"/>
              </a:rPr>
              <a:t> drugs) </a:t>
            </a:r>
            <a:r>
              <a:rPr lang="en-US" altLang="en-US" sz="1700" dirty="0">
                <a:latin typeface="Calibri" pitchFamily="34" charset="0"/>
                <a:ea typeface="SimSun"/>
                <a:cs typeface="Cordia New"/>
              </a:rPr>
              <a:t>interact reversibly or irreversibly with an enzyme to alter its </a:t>
            </a:r>
            <a:r>
              <a:rPr lang="en-US" altLang="en-US" sz="1700" i="1" dirty="0">
                <a:solidFill>
                  <a:srgbClr val="00B050"/>
                </a:solidFill>
                <a:latin typeface="Calibri" pitchFamily="34" charset="0"/>
                <a:ea typeface="SimSun"/>
                <a:cs typeface="Cordia New"/>
              </a:rPr>
              <a:t>K</a:t>
            </a:r>
            <a:r>
              <a:rPr lang="en-US" altLang="en-US" sz="1700" baseline="-25000" dirty="0">
                <a:solidFill>
                  <a:srgbClr val="00B050"/>
                </a:solidFill>
                <a:latin typeface="Calibri" pitchFamily="34" charset="0"/>
                <a:ea typeface="SimSun"/>
                <a:cs typeface="Cordia New"/>
              </a:rPr>
              <a:t>M</a:t>
            </a:r>
            <a:r>
              <a:rPr lang="en-US" altLang="en-US" sz="1700" dirty="0">
                <a:solidFill>
                  <a:srgbClr val="00B050"/>
                </a:solidFill>
                <a:latin typeface="Calibri" pitchFamily="34" charset="0"/>
                <a:ea typeface="SimSun"/>
                <a:cs typeface="Cordia New"/>
              </a:rPr>
              <a:t> </a:t>
            </a:r>
            <a:r>
              <a:rPr lang="en-US" altLang="en-US" sz="1700" dirty="0">
                <a:latin typeface="Calibri" pitchFamily="34" charset="0"/>
                <a:ea typeface="SimSun"/>
                <a:cs typeface="Cordia New"/>
              </a:rPr>
              <a:t>and/or </a:t>
            </a:r>
            <a:r>
              <a:rPr lang="en-US" altLang="en-US" sz="1700" i="1" dirty="0" err="1">
                <a:solidFill>
                  <a:srgbClr val="00B050"/>
                </a:solidFill>
                <a:latin typeface="Calibri" pitchFamily="34" charset="0"/>
                <a:ea typeface="SimSun"/>
                <a:cs typeface="Cordia New"/>
              </a:rPr>
              <a:t>V</a:t>
            </a:r>
            <a:r>
              <a:rPr lang="en-US" altLang="en-US" sz="1700" baseline="-25000" dirty="0" err="1">
                <a:solidFill>
                  <a:srgbClr val="00B050"/>
                </a:solidFill>
                <a:latin typeface="Calibri" pitchFamily="34" charset="0"/>
                <a:ea typeface="SimSun"/>
                <a:cs typeface="Cordia New"/>
              </a:rPr>
              <a:t>max</a:t>
            </a:r>
            <a:r>
              <a:rPr lang="en-US" altLang="en-US" sz="1700" dirty="0">
                <a:latin typeface="Calibri" pitchFamily="34" charset="0"/>
                <a:ea typeface="SimSun"/>
                <a:cs typeface="Cordia New"/>
              </a:rPr>
              <a:t> </a:t>
            </a:r>
            <a:r>
              <a:rPr lang="en-US" altLang="en-US" sz="1700" dirty="0" smtClean="0">
                <a:latin typeface="Calibri" pitchFamily="34" charset="0"/>
                <a:ea typeface="SimSun"/>
                <a:cs typeface="Cordia New"/>
              </a:rPr>
              <a:t>values—such inhibitors can be classified into three types: </a:t>
            </a:r>
            <a:r>
              <a:rPr lang="en-US" altLang="en-US" sz="1700" dirty="0" smtClean="0">
                <a:solidFill>
                  <a:srgbClr val="00B050"/>
                </a:solidFill>
                <a:latin typeface="Calibri" pitchFamily="34" charset="0"/>
                <a:ea typeface="SimSun"/>
                <a:cs typeface="Cordia New"/>
              </a:rPr>
              <a:t>competitive</a:t>
            </a:r>
            <a:r>
              <a:rPr lang="en-US" altLang="en-US" sz="1700" dirty="0" smtClean="0">
                <a:latin typeface="Calibri" pitchFamily="34" charset="0"/>
                <a:ea typeface="SimSun"/>
                <a:cs typeface="Cordia New"/>
              </a:rPr>
              <a:t>, </a:t>
            </a:r>
            <a:r>
              <a:rPr lang="en-US" altLang="en-US" sz="1700" dirty="0" smtClean="0">
                <a:solidFill>
                  <a:srgbClr val="00B050"/>
                </a:solidFill>
                <a:latin typeface="Calibri" pitchFamily="34" charset="0"/>
                <a:ea typeface="SimSun"/>
                <a:cs typeface="Cordia New"/>
              </a:rPr>
              <a:t>uncompetitive</a:t>
            </a:r>
            <a:r>
              <a:rPr lang="en-US" altLang="en-US" sz="1700" dirty="0" smtClean="0">
                <a:latin typeface="Calibri" pitchFamily="34" charset="0"/>
                <a:ea typeface="SimSun"/>
                <a:cs typeface="Cordia New"/>
              </a:rPr>
              <a:t> and </a:t>
            </a:r>
            <a:r>
              <a:rPr lang="en-US" altLang="en-US" sz="1700" dirty="0" smtClean="0">
                <a:solidFill>
                  <a:srgbClr val="00B050"/>
                </a:solidFill>
                <a:latin typeface="Calibri" pitchFamily="34" charset="0"/>
                <a:ea typeface="SimSun"/>
                <a:cs typeface="Cordia New"/>
              </a:rPr>
              <a:t>mixed (or noncompetitive)</a:t>
            </a:r>
            <a:endParaRPr lang="en-US" altLang="en-US" sz="1700" dirty="0">
              <a:solidFill>
                <a:srgbClr val="00B050"/>
              </a:solidFill>
              <a:latin typeface="Calibri" pitchFamily="34" charset="0"/>
              <a:ea typeface="SimSun"/>
              <a:cs typeface="Cordia New"/>
            </a:endParaRPr>
          </a:p>
          <a:p>
            <a:pPr>
              <a:buFontTx/>
              <a:buChar char="-"/>
            </a:pPr>
            <a:endParaRPr lang="en-US" altLang="en-US" sz="1700" dirty="0">
              <a:latin typeface="Calibri" pitchFamily="34" charset="0"/>
              <a:ea typeface="SimSun"/>
              <a:cs typeface="Cordia New"/>
            </a:endParaRPr>
          </a:p>
          <a:p>
            <a:pPr>
              <a:buFontTx/>
              <a:buChar char="-"/>
            </a:pPr>
            <a:r>
              <a:rPr lang="en-US" altLang="en-US" sz="1700" dirty="0">
                <a:latin typeface="Calibri" pitchFamily="34" charset="0"/>
                <a:ea typeface="SimSun"/>
                <a:cs typeface="Cordia New"/>
              </a:rPr>
              <a:t>A </a:t>
            </a:r>
            <a:r>
              <a:rPr lang="en-US" altLang="en-US" sz="1700" dirty="0">
                <a:solidFill>
                  <a:srgbClr val="FF0000"/>
                </a:solidFill>
                <a:latin typeface="Calibri" pitchFamily="34" charset="0"/>
                <a:ea typeface="SimSun"/>
                <a:cs typeface="Cordia New"/>
              </a:rPr>
              <a:t>competitive </a:t>
            </a:r>
            <a:r>
              <a:rPr lang="en-US" altLang="en-US" sz="1700" dirty="0" smtClean="0">
                <a:solidFill>
                  <a:srgbClr val="FF0000"/>
                </a:solidFill>
                <a:latin typeface="Calibri" pitchFamily="34" charset="0"/>
                <a:ea typeface="SimSun"/>
                <a:cs typeface="Cordia New"/>
              </a:rPr>
              <a:t>inhibitor </a:t>
            </a:r>
            <a:r>
              <a:rPr lang="en-US" altLang="en-US" sz="1700" dirty="0" smtClean="0">
                <a:latin typeface="Calibri" pitchFamily="34" charset="0"/>
                <a:ea typeface="SimSun"/>
                <a:cs typeface="Cordia New"/>
              </a:rPr>
              <a:t>competes with the substrate (S) for binding to the free enzyme (E)—it increases the </a:t>
            </a:r>
            <a:r>
              <a:rPr lang="en-US" altLang="en-US" sz="1700" i="1" dirty="0" smtClean="0">
                <a:solidFill>
                  <a:srgbClr val="00B050"/>
                </a:solidFill>
                <a:latin typeface="Calibri" pitchFamily="34" charset="0"/>
                <a:ea typeface="SimSun"/>
                <a:cs typeface="Cordia New"/>
              </a:rPr>
              <a:t>K</a:t>
            </a:r>
            <a:r>
              <a:rPr lang="en-US" altLang="en-US" sz="1700" baseline="-25000" dirty="0" smtClean="0">
                <a:solidFill>
                  <a:srgbClr val="00B050"/>
                </a:solidFill>
                <a:latin typeface="Calibri" pitchFamily="34" charset="0"/>
                <a:ea typeface="SimSun"/>
                <a:cs typeface="Cordia New"/>
              </a:rPr>
              <a:t>M</a:t>
            </a:r>
            <a:r>
              <a:rPr lang="en-US" altLang="en-US" sz="1700" dirty="0" smtClean="0">
                <a:latin typeface="Calibri" pitchFamily="34" charset="0"/>
                <a:ea typeface="SimSun"/>
                <a:cs typeface="Cordia New"/>
              </a:rPr>
              <a:t> but has no effect on the </a:t>
            </a:r>
            <a:r>
              <a:rPr lang="en-US" altLang="en-US" sz="1700" dirty="0" err="1" smtClean="0">
                <a:solidFill>
                  <a:srgbClr val="00B050"/>
                </a:solidFill>
                <a:latin typeface="Calibri" pitchFamily="34" charset="0"/>
                <a:ea typeface="SimSun"/>
                <a:cs typeface="Cordia New"/>
              </a:rPr>
              <a:t>V</a:t>
            </a:r>
            <a:r>
              <a:rPr lang="en-US" altLang="en-US" sz="1700" baseline="-25000" dirty="0" err="1" smtClean="0">
                <a:solidFill>
                  <a:srgbClr val="00B050"/>
                </a:solidFill>
                <a:latin typeface="Calibri" pitchFamily="34" charset="0"/>
                <a:ea typeface="SimSun"/>
                <a:cs typeface="Cordia New"/>
              </a:rPr>
              <a:t>max</a:t>
            </a:r>
            <a:r>
              <a:rPr lang="en-US" altLang="en-US" sz="1700" dirty="0" smtClean="0">
                <a:latin typeface="Calibri" pitchFamily="34" charset="0"/>
                <a:ea typeface="SimSun"/>
                <a:cs typeface="Cordia New"/>
              </a:rPr>
              <a:t>  </a:t>
            </a:r>
            <a:endParaRPr lang="en-US" altLang="en-US" sz="1700" dirty="0">
              <a:latin typeface="Calibri" pitchFamily="34" charset="0"/>
              <a:ea typeface="SimSun"/>
              <a:cs typeface="Cordia New"/>
            </a:endParaRPr>
          </a:p>
          <a:p>
            <a:pPr>
              <a:buFontTx/>
              <a:buChar char="-"/>
            </a:pPr>
            <a:endParaRPr lang="en-US" altLang="en-US" sz="1700" dirty="0">
              <a:latin typeface="Calibri" pitchFamily="34" charset="0"/>
              <a:ea typeface="SimSun"/>
              <a:cs typeface="Cordia New"/>
            </a:endParaRPr>
          </a:p>
          <a:p>
            <a:pPr>
              <a:buFontTx/>
              <a:buChar char="-"/>
            </a:pPr>
            <a:r>
              <a:rPr lang="en-US" altLang="en-US" sz="1700" dirty="0">
                <a:latin typeface="Calibri" pitchFamily="34" charset="0"/>
                <a:ea typeface="SimSun"/>
                <a:cs typeface="Cordia New"/>
              </a:rPr>
              <a:t>An </a:t>
            </a:r>
            <a:r>
              <a:rPr lang="en-US" altLang="en-US" sz="1700" dirty="0">
                <a:solidFill>
                  <a:srgbClr val="FF0000"/>
                </a:solidFill>
                <a:latin typeface="Calibri" pitchFamily="34" charset="0"/>
                <a:ea typeface="SimSun"/>
                <a:cs typeface="Cordia New"/>
              </a:rPr>
              <a:t>uncompetitive </a:t>
            </a:r>
            <a:r>
              <a:rPr lang="en-US" altLang="en-US" sz="1700" dirty="0" smtClean="0">
                <a:solidFill>
                  <a:srgbClr val="FF0000"/>
                </a:solidFill>
                <a:latin typeface="Calibri" pitchFamily="34" charset="0"/>
                <a:ea typeface="SimSun"/>
                <a:cs typeface="Cordia New"/>
              </a:rPr>
              <a:t>inhibitor </a:t>
            </a:r>
            <a:r>
              <a:rPr lang="en-US" altLang="en-US" sz="1700" dirty="0" smtClean="0">
                <a:latin typeface="Calibri" pitchFamily="34" charset="0"/>
                <a:ea typeface="SimSun"/>
                <a:cs typeface="Cordia New"/>
              </a:rPr>
              <a:t>binds only to enzyme-substrate (ES) complex and does NOT compete </a:t>
            </a:r>
            <a:r>
              <a:rPr lang="en-US" altLang="en-US" sz="1700" dirty="0">
                <a:latin typeface="Calibri" pitchFamily="34" charset="0"/>
                <a:ea typeface="SimSun"/>
                <a:cs typeface="Cordia New"/>
              </a:rPr>
              <a:t>with the substrate (S) for binding to the </a:t>
            </a:r>
            <a:r>
              <a:rPr lang="en-US" altLang="en-US" sz="1700" dirty="0" smtClean="0">
                <a:latin typeface="Calibri" pitchFamily="34" charset="0"/>
                <a:ea typeface="SimSun"/>
                <a:cs typeface="Cordia New"/>
              </a:rPr>
              <a:t>free enzyme </a:t>
            </a:r>
            <a:r>
              <a:rPr lang="en-US" altLang="en-US" sz="1700" dirty="0">
                <a:latin typeface="Calibri" pitchFamily="34" charset="0"/>
                <a:ea typeface="SimSun"/>
                <a:cs typeface="Cordia New"/>
              </a:rPr>
              <a:t>(E</a:t>
            </a:r>
            <a:r>
              <a:rPr lang="en-US" altLang="en-US" sz="1700" dirty="0" smtClean="0">
                <a:latin typeface="Calibri" pitchFamily="34" charset="0"/>
                <a:ea typeface="SimSun"/>
                <a:cs typeface="Cordia New"/>
              </a:rPr>
              <a:t>)—it decreases </a:t>
            </a:r>
            <a:r>
              <a:rPr lang="en-US" altLang="en-US" sz="1700" dirty="0">
                <a:latin typeface="Calibri" pitchFamily="34" charset="0"/>
                <a:ea typeface="SimSun"/>
                <a:cs typeface="Cordia New"/>
              </a:rPr>
              <a:t>both </a:t>
            </a:r>
            <a:r>
              <a:rPr lang="en-US" altLang="en-US" sz="1700" dirty="0" smtClean="0">
                <a:latin typeface="Calibri" pitchFamily="34" charset="0"/>
                <a:ea typeface="SimSun"/>
                <a:cs typeface="Cordia New"/>
              </a:rPr>
              <a:t>the </a:t>
            </a:r>
            <a:r>
              <a:rPr lang="en-US" altLang="en-US" sz="1700" i="1" dirty="0">
                <a:solidFill>
                  <a:srgbClr val="00B050"/>
                </a:solidFill>
                <a:latin typeface="Calibri" pitchFamily="34" charset="0"/>
                <a:ea typeface="SimSun"/>
                <a:cs typeface="Cordia New"/>
              </a:rPr>
              <a:t>K</a:t>
            </a:r>
            <a:r>
              <a:rPr lang="en-US" altLang="en-US" sz="1700" baseline="-25000" dirty="0">
                <a:solidFill>
                  <a:srgbClr val="00B050"/>
                </a:solidFill>
                <a:latin typeface="Calibri" pitchFamily="34" charset="0"/>
                <a:ea typeface="SimSun"/>
                <a:cs typeface="Cordia New"/>
              </a:rPr>
              <a:t>M</a:t>
            </a:r>
            <a:r>
              <a:rPr lang="en-US" altLang="en-US" sz="1700" dirty="0">
                <a:solidFill>
                  <a:srgbClr val="00B050"/>
                </a:solidFill>
                <a:latin typeface="Calibri" pitchFamily="34" charset="0"/>
                <a:ea typeface="SimSun"/>
                <a:cs typeface="Cordia New"/>
              </a:rPr>
              <a:t> </a:t>
            </a:r>
            <a:r>
              <a:rPr lang="en-US" altLang="en-US" sz="1700" dirty="0" smtClean="0">
                <a:latin typeface="Calibri" pitchFamily="34" charset="0"/>
                <a:ea typeface="SimSun"/>
                <a:cs typeface="Cordia New"/>
              </a:rPr>
              <a:t>and </a:t>
            </a:r>
            <a:r>
              <a:rPr lang="en-US" altLang="en-US" sz="1700" i="1" dirty="0" err="1" smtClean="0">
                <a:solidFill>
                  <a:srgbClr val="00B050"/>
                </a:solidFill>
                <a:latin typeface="Calibri" pitchFamily="34" charset="0"/>
                <a:ea typeface="SimSun"/>
                <a:cs typeface="Cordia New"/>
              </a:rPr>
              <a:t>V</a:t>
            </a:r>
            <a:r>
              <a:rPr lang="en-US" altLang="en-US" sz="1700" baseline="-25000" dirty="0" err="1" smtClean="0">
                <a:solidFill>
                  <a:srgbClr val="00B050"/>
                </a:solidFill>
                <a:latin typeface="Calibri" pitchFamily="34" charset="0"/>
                <a:ea typeface="SimSun"/>
                <a:cs typeface="Cordia New"/>
              </a:rPr>
              <a:t>max</a:t>
            </a:r>
            <a:endParaRPr lang="en-US" altLang="en-US" sz="1700" dirty="0">
              <a:latin typeface="Calibri" pitchFamily="34" charset="0"/>
              <a:ea typeface="SimSun"/>
              <a:cs typeface="Cordia New"/>
            </a:endParaRPr>
          </a:p>
          <a:p>
            <a:pPr>
              <a:buFontTx/>
              <a:buChar char="-"/>
            </a:pPr>
            <a:endParaRPr lang="en-US" altLang="en-US" sz="1700" dirty="0">
              <a:latin typeface="Calibri" pitchFamily="34" charset="0"/>
              <a:ea typeface="SimSun"/>
              <a:cs typeface="Cordia New"/>
            </a:endParaRPr>
          </a:p>
          <a:p>
            <a:pPr>
              <a:buFontTx/>
              <a:buChar char="-"/>
            </a:pPr>
            <a:r>
              <a:rPr lang="en-US" altLang="en-US" sz="1700" dirty="0">
                <a:latin typeface="Calibri" pitchFamily="34" charset="0"/>
                <a:ea typeface="SimSun"/>
                <a:cs typeface="Cordia New"/>
              </a:rPr>
              <a:t>A </a:t>
            </a:r>
            <a:r>
              <a:rPr lang="en-US" altLang="en-US" sz="1700" dirty="0">
                <a:solidFill>
                  <a:srgbClr val="FF0000"/>
                </a:solidFill>
                <a:latin typeface="Calibri" pitchFamily="34" charset="0"/>
                <a:ea typeface="SimSun"/>
                <a:cs typeface="Cordia New"/>
              </a:rPr>
              <a:t>mixed </a:t>
            </a:r>
            <a:r>
              <a:rPr lang="en-US" altLang="en-US" sz="1700" dirty="0" smtClean="0">
                <a:solidFill>
                  <a:srgbClr val="FF0000"/>
                </a:solidFill>
                <a:latin typeface="Calibri" pitchFamily="34" charset="0"/>
                <a:ea typeface="SimSun"/>
                <a:cs typeface="Cordia New"/>
              </a:rPr>
              <a:t>inhibitor </a:t>
            </a:r>
            <a:r>
              <a:rPr lang="en-US" altLang="en-US" sz="1700" dirty="0" smtClean="0">
                <a:latin typeface="Calibri" pitchFamily="34" charset="0"/>
                <a:ea typeface="SimSun"/>
                <a:cs typeface="Cordia New"/>
              </a:rPr>
              <a:t>competes </a:t>
            </a:r>
            <a:r>
              <a:rPr lang="en-US" altLang="en-US" sz="1700" dirty="0">
                <a:latin typeface="Calibri" pitchFamily="34" charset="0"/>
                <a:ea typeface="SimSun"/>
                <a:cs typeface="Cordia New"/>
              </a:rPr>
              <a:t>with the substrate (S) for binding to </a:t>
            </a:r>
            <a:r>
              <a:rPr lang="en-US" altLang="en-US" sz="1700" dirty="0" smtClean="0">
                <a:latin typeface="Calibri" pitchFamily="34" charset="0"/>
                <a:ea typeface="SimSun"/>
                <a:cs typeface="Cordia New"/>
              </a:rPr>
              <a:t>the free </a:t>
            </a:r>
            <a:r>
              <a:rPr lang="en-US" altLang="en-US" sz="1700" dirty="0">
                <a:latin typeface="Calibri" pitchFamily="34" charset="0"/>
                <a:ea typeface="SimSun"/>
                <a:cs typeface="Cordia New"/>
              </a:rPr>
              <a:t>enzyme (</a:t>
            </a:r>
            <a:r>
              <a:rPr lang="en-US" altLang="en-US" sz="1700" dirty="0" smtClean="0">
                <a:latin typeface="Calibri" pitchFamily="34" charset="0"/>
                <a:ea typeface="SimSun"/>
                <a:cs typeface="Cordia New"/>
              </a:rPr>
              <a:t>E) but </a:t>
            </a:r>
            <a:r>
              <a:rPr lang="en-US" altLang="en-US" sz="1700" dirty="0" err="1" smtClean="0">
                <a:latin typeface="Calibri" pitchFamily="34" charset="0"/>
                <a:ea typeface="SimSun"/>
                <a:cs typeface="Cordia New"/>
              </a:rPr>
              <a:t>uncompetitively</a:t>
            </a:r>
            <a:r>
              <a:rPr lang="en-US" altLang="en-US" sz="1700" dirty="0" smtClean="0">
                <a:latin typeface="Calibri" pitchFamily="34" charset="0"/>
                <a:ea typeface="SimSun"/>
                <a:cs typeface="Cordia New"/>
              </a:rPr>
              <a:t> binds to the enzyme-substrate (ES) complex—it decreases the </a:t>
            </a:r>
            <a:r>
              <a:rPr lang="en-US" altLang="en-US" sz="1700" i="1" dirty="0" err="1" smtClean="0">
                <a:solidFill>
                  <a:srgbClr val="00B050"/>
                </a:solidFill>
                <a:latin typeface="Calibri" pitchFamily="34" charset="0"/>
                <a:ea typeface="SimSun"/>
                <a:cs typeface="Cordia New"/>
              </a:rPr>
              <a:t>V</a:t>
            </a:r>
            <a:r>
              <a:rPr lang="en-US" altLang="en-US" sz="1700" baseline="-25000" dirty="0" err="1" smtClean="0">
                <a:solidFill>
                  <a:srgbClr val="00B050"/>
                </a:solidFill>
                <a:latin typeface="Calibri" pitchFamily="34" charset="0"/>
                <a:ea typeface="SimSun"/>
                <a:cs typeface="Cordia New"/>
              </a:rPr>
              <a:t>max</a:t>
            </a:r>
            <a:r>
              <a:rPr lang="en-US" altLang="en-US" sz="1700" dirty="0" smtClean="0">
                <a:latin typeface="Calibri" pitchFamily="34" charset="0"/>
                <a:ea typeface="SimSun"/>
                <a:cs typeface="Cordia New"/>
              </a:rPr>
              <a:t> but </a:t>
            </a:r>
            <a:r>
              <a:rPr lang="en-US" altLang="en-US" sz="1700" i="1" dirty="0">
                <a:solidFill>
                  <a:srgbClr val="00B050"/>
                </a:solidFill>
                <a:latin typeface="Calibri" pitchFamily="34" charset="0"/>
                <a:ea typeface="SimSun"/>
                <a:cs typeface="Cordia New"/>
              </a:rPr>
              <a:t>K</a:t>
            </a:r>
            <a:r>
              <a:rPr lang="en-US" altLang="en-US" sz="1700" baseline="-25000" dirty="0">
                <a:solidFill>
                  <a:srgbClr val="00B050"/>
                </a:solidFill>
                <a:latin typeface="Calibri" pitchFamily="34" charset="0"/>
                <a:ea typeface="SimSun"/>
                <a:cs typeface="Cordia New"/>
              </a:rPr>
              <a:t>M</a:t>
            </a:r>
            <a:r>
              <a:rPr lang="en-US" altLang="en-US" sz="1700" dirty="0">
                <a:latin typeface="Calibri" pitchFamily="34" charset="0"/>
                <a:ea typeface="SimSun"/>
                <a:cs typeface="Cordia New"/>
              </a:rPr>
              <a:t> may increase or </a:t>
            </a:r>
            <a:r>
              <a:rPr lang="en-US" altLang="en-US" sz="1700" dirty="0" smtClean="0">
                <a:latin typeface="Calibri" pitchFamily="34" charset="0"/>
                <a:ea typeface="SimSun"/>
                <a:cs typeface="Cordia New"/>
              </a:rPr>
              <a:t>decrease</a:t>
            </a:r>
          </a:p>
          <a:p>
            <a:pPr>
              <a:buFontTx/>
              <a:buChar char="-"/>
            </a:pPr>
            <a:endParaRPr lang="en-US" altLang="en-US" sz="1700" dirty="0">
              <a:latin typeface="Calibri" pitchFamily="34" charset="0"/>
              <a:ea typeface="SimSun"/>
              <a:cs typeface="Cordia New"/>
            </a:endParaRPr>
          </a:p>
          <a:p>
            <a:pPr>
              <a:buFontTx/>
              <a:buChar char="-"/>
            </a:pPr>
            <a:r>
              <a:rPr lang="en-US" altLang="en-US" sz="1700" dirty="0">
                <a:latin typeface="Calibri" pitchFamily="34" charset="0"/>
                <a:ea typeface="SimSun"/>
                <a:cs typeface="Cordia New"/>
              </a:rPr>
              <a:t>A </a:t>
            </a:r>
            <a:r>
              <a:rPr lang="en-US" altLang="en-US" sz="1700" dirty="0" smtClean="0">
                <a:solidFill>
                  <a:srgbClr val="FF0000"/>
                </a:solidFill>
                <a:latin typeface="Calibri" pitchFamily="34" charset="0"/>
                <a:ea typeface="SimSun"/>
                <a:cs typeface="Cordia New"/>
              </a:rPr>
              <a:t>noncompetitive </a:t>
            </a:r>
            <a:r>
              <a:rPr lang="en-US" altLang="en-US" sz="1700" dirty="0">
                <a:solidFill>
                  <a:srgbClr val="FF0000"/>
                </a:solidFill>
                <a:latin typeface="Calibri" pitchFamily="34" charset="0"/>
                <a:ea typeface="SimSun"/>
                <a:cs typeface="Cordia New"/>
              </a:rPr>
              <a:t>inhibitor </a:t>
            </a:r>
            <a:r>
              <a:rPr lang="en-US" altLang="en-US" sz="1700" dirty="0" smtClean="0">
                <a:latin typeface="Calibri" pitchFamily="34" charset="0"/>
                <a:ea typeface="SimSun"/>
                <a:cs typeface="Cordia New"/>
              </a:rPr>
              <a:t>is a mixed inhibitor that indiscriminately or noncompetitively binds to both the free enzyme (E) and the enzyme-substrate (ES) complex with an equal affinity—it decreases </a:t>
            </a:r>
            <a:r>
              <a:rPr lang="en-US" altLang="en-US" sz="1700" dirty="0">
                <a:latin typeface="Calibri" pitchFamily="34" charset="0"/>
                <a:ea typeface="SimSun"/>
                <a:cs typeface="Cordia New"/>
              </a:rPr>
              <a:t>the </a:t>
            </a:r>
            <a:r>
              <a:rPr lang="en-US" altLang="en-US" sz="1700" i="1" dirty="0" err="1" smtClean="0">
                <a:solidFill>
                  <a:srgbClr val="00B050"/>
                </a:solidFill>
                <a:latin typeface="Calibri" pitchFamily="34" charset="0"/>
                <a:ea typeface="SimSun"/>
                <a:cs typeface="Cordia New"/>
              </a:rPr>
              <a:t>V</a:t>
            </a:r>
            <a:r>
              <a:rPr lang="en-US" altLang="en-US" sz="1700" baseline="-25000" dirty="0" err="1" smtClean="0">
                <a:solidFill>
                  <a:srgbClr val="00B050"/>
                </a:solidFill>
                <a:latin typeface="Calibri" pitchFamily="34" charset="0"/>
                <a:ea typeface="SimSun"/>
                <a:cs typeface="Cordia New"/>
              </a:rPr>
              <a:t>max</a:t>
            </a:r>
            <a:r>
              <a:rPr lang="en-US" altLang="en-US" sz="1700" dirty="0">
                <a:latin typeface="Calibri" pitchFamily="34" charset="0"/>
                <a:ea typeface="SimSun"/>
                <a:cs typeface="Cordia New"/>
              </a:rPr>
              <a:t> </a:t>
            </a:r>
            <a:r>
              <a:rPr lang="en-US" altLang="en-US" sz="1700" dirty="0" smtClean="0">
                <a:latin typeface="Calibri" pitchFamily="34" charset="0"/>
                <a:ea typeface="SimSun"/>
                <a:cs typeface="Cordia New"/>
              </a:rPr>
              <a:t>but has no effect on </a:t>
            </a:r>
            <a:r>
              <a:rPr lang="en-US" altLang="en-US" sz="1700" i="1" dirty="0">
                <a:solidFill>
                  <a:srgbClr val="00B050"/>
                </a:solidFill>
                <a:latin typeface="Calibri" pitchFamily="34" charset="0"/>
                <a:ea typeface="SimSun"/>
                <a:cs typeface="Cordia New"/>
              </a:rPr>
              <a:t>K</a:t>
            </a:r>
            <a:r>
              <a:rPr lang="en-US" altLang="en-US" sz="1700" baseline="-25000" dirty="0">
                <a:solidFill>
                  <a:srgbClr val="00B050"/>
                </a:solidFill>
                <a:latin typeface="Calibri" pitchFamily="34" charset="0"/>
                <a:ea typeface="SimSun"/>
                <a:cs typeface="Cordia New"/>
              </a:rPr>
              <a:t>M</a:t>
            </a:r>
            <a:r>
              <a:rPr lang="en-US" altLang="en-US" sz="1700" dirty="0">
                <a:latin typeface="Calibri" pitchFamily="34" charset="0"/>
                <a:ea typeface="SimSun"/>
                <a:cs typeface="Cordia New"/>
              </a:rPr>
              <a:t> </a:t>
            </a:r>
          </a:p>
          <a:p>
            <a:pPr>
              <a:buFontTx/>
              <a:buChar char="-"/>
            </a:pPr>
            <a:endParaRPr lang="en-US" altLang="en-US" sz="1700" dirty="0">
              <a:latin typeface="Calibri" pitchFamily="34" charset="0"/>
              <a:ea typeface="SimSun"/>
              <a:cs typeface="Cordia New"/>
            </a:endParaRPr>
          </a:p>
          <a:p>
            <a:pPr>
              <a:buFontTx/>
              <a:buChar char="-"/>
            </a:pPr>
            <a:r>
              <a:rPr lang="en-US" altLang="en-US" sz="1700" dirty="0">
                <a:solidFill>
                  <a:schemeClr val="tx2"/>
                </a:solidFill>
                <a:latin typeface="Calibri" pitchFamily="34" charset="0"/>
                <a:ea typeface="SimSun"/>
                <a:cs typeface="Cordia New"/>
              </a:rPr>
              <a:t>In short, enzyme inhibition can be divided into </a:t>
            </a:r>
            <a:r>
              <a:rPr lang="en-US" altLang="en-US" sz="1700" dirty="0" smtClean="0">
                <a:solidFill>
                  <a:schemeClr val="tx2"/>
                </a:solidFill>
                <a:latin typeface="Calibri" pitchFamily="34" charset="0"/>
                <a:ea typeface="SimSun"/>
                <a:cs typeface="Cordia New"/>
              </a:rPr>
              <a:t>THREE </a:t>
            </a:r>
            <a:r>
              <a:rPr lang="en-US" altLang="en-US" sz="1700" dirty="0">
                <a:solidFill>
                  <a:schemeClr val="tx2"/>
                </a:solidFill>
                <a:latin typeface="Calibri" pitchFamily="34" charset="0"/>
                <a:ea typeface="SimSun"/>
                <a:cs typeface="Cordia New"/>
              </a:rPr>
              <a:t>categories:</a:t>
            </a:r>
          </a:p>
          <a:p>
            <a:pPr lvl="1"/>
            <a:r>
              <a:rPr lang="en-US" altLang="en-US" sz="1700" dirty="0">
                <a:solidFill>
                  <a:srgbClr val="00B050"/>
                </a:solidFill>
                <a:latin typeface="Calibri" pitchFamily="34" charset="0"/>
                <a:ea typeface="SimSun"/>
                <a:cs typeface="Cordia New"/>
              </a:rPr>
              <a:t>	(1) Competitive Inhibition</a:t>
            </a:r>
          </a:p>
          <a:p>
            <a:pPr lvl="1"/>
            <a:r>
              <a:rPr lang="en-US" altLang="en-US" sz="1700" dirty="0">
                <a:solidFill>
                  <a:srgbClr val="00B050"/>
                </a:solidFill>
                <a:latin typeface="Calibri" pitchFamily="34" charset="0"/>
                <a:ea typeface="SimSun"/>
                <a:cs typeface="Cordia New"/>
              </a:rPr>
              <a:t>	(2) Uncompetitive Inhibition</a:t>
            </a:r>
          </a:p>
          <a:p>
            <a:pPr lvl="1"/>
            <a:r>
              <a:rPr lang="en-US" altLang="en-US" sz="1700" dirty="0">
                <a:solidFill>
                  <a:srgbClr val="00B050"/>
                </a:solidFill>
                <a:latin typeface="Calibri" pitchFamily="34" charset="0"/>
                <a:ea typeface="SimSun"/>
                <a:cs typeface="Cordia New"/>
              </a:rPr>
              <a:t>	(3) </a:t>
            </a:r>
            <a:r>
              <a:rPr lang="en-US" altLang="en-US" sz="1700" dirty="0" smtClean="0">
                <a:solidFill>
                  <a:srgbClr val="00B050"/>
                </a:solidFill>
                <a:latin typeface="Calibri" pitchFamily="34" charset="0"/>
                <a:ea typeface="SimSun"/>
                <a:cs typeface="Cordia New"/>
              </a:rPr>
              <a:t>Mixed Inhibition</a:t>
            </a:r>
            <a:endParaRPr lang="en-US" altLang="en-US" sz="1700" dirty="0">
              <a:solidFill>
                <a:srgbClr val="00B050"/>
              </a:solidFill>
              <a:latin typeface="Calibri" pitchFamily="34" charset="0"/>
              <a:ea typeface="SimSun"/>
              <a:cs typeface="Cordia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xEl>
                                              <p:pRg st="2" end="2"/>
                                            </p:txEl>
                                          </p:spTgt>
                                        </p:tgtEl>
                                        <p:attrNameLst>
                                          <p:attrName>style.visibility</p:attrName>
                                        </p:attrNameLst>
                                      </p:cBhvr>
                                      <p:to>
                                        <p:strVal val="visible"/>
                                      </p:to>
                                    </p:set>
                                    <p:animEffect transition="in" filter="fade">
                                      <p:cBhvr>
                                        <p:cTn id="14" dur="1000"/>
                                        <p:tgtEl>
                                          <p:spTgt spid="19459">
                                            <p:txEl>
                                              <p:pRg st="2" end="2"/>
                                            </p:txEl>
                                          </p:spTgt>
                                        </p:tgtEl>
                                      </p:cBhvr>
                                    </p:animEffect>
                                    <p:anim calcmode="lin" valueType="num">
                                      <p:cBhvr>
                                        <p:cTn id="15"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animEffect transition="in" filter="fade">
                                      <p:cBhvr>
                                        <p:cTn id="21" dur="1000"/>
                                        <p:tgtEl>
                                          <p:spTgt spid="19459">
                                            <p:txEl>
                                              <p:pRg st="4" end="4"/>
                                            </p:txEl>
                                          </p:spTgt>
                                        </p:tgtEl>
                                      </p:cBhvr>
                                    </p:animEffect>
                                    <p:anim calcmode="lin" valueType="num">
                                      <p:cBhvr>
                                        <p:cTn id="2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459">
                                            <p:txEl>
                                              <p:pRg st="6" end="6"/>
                                            </p:txEl>
                                          </p:spTgt>
                                        </p:tgtEl>
                                        <p:attrNameLst>
                                          <p:attrName>style.visibility</p:attrName>
                                        </p:attrNameLst>
                                      </p:cBhvr>
                                      <p:to>
                                        <p:strVal val="visible"/>
                                      </p:to>
                                    </p:set>
                                    <p:animEffect transition="in" filter="fade">
                                      <p:cBhvr>
                                        <p:cTn id="28" dur="1000"/>
                                        <p:tgtEl>
                                          <p:spTgt spid="19459">
                                            <p:txEl>
                                              <p:pRg st="6" end="6"/>
                                            </p:txEl>
                                          </p:spTgt>
                                        </p:tgtEl>
                                      </p:cBhvr>
                                    </p:animEffect>
                                    <p:anim calcmode="lin" valueType="num">
                                      <p:cBhvr>
                                        <p:cTn id="29" dur="10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94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animEffect transition="in" filter="fade">
                                      <p:cBhvr>
                                        <p:cTn id="35" dur="1000"/>
                                        <p:tgtEl>
                                          <p:spTgt spid="19459">
                                            <p:txEl>
                                              <p:pRg st="8" end="8"/>
                                            </p:txEl>
                                          </p:spTgt>
                                        </p:tgtEl>
                                      </p:cBhvr>
                                    </p:animEffect>
                                    <p:anim calcmode="lin" valueType="num">
                                      <p:cBhvr>
                                        <p:cTn id="36" dur="10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945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459">
                                            <p:txEl>
                                              <p:pRg st="10" end="10"/>
                                            </p:txEl>
                                          </p:spTgt>
                                        </p:tgtEl>
                                        <p:attrNameLst>
                                          <p:attrName>style.visibility</p:attrName>
                                        </p:attrNameLst>
                                      </p:cBhvr>
                                      <p:to>
                                        <p:strVal val="visible"/>
                                      </p:to>
                                    </p:set>
                                    <p:animEffect transition="in" filter="fade">
                                      <p:cBhvr>
                                        <p:cTn id="42" dur="1000"/>
                                        <p:tgtEl>
                                          <p:spTgt spid="19459">
                                            <p:txEl>
                                              <p:pRg st="10" end="10"/>
                                            </p:txEl>
                                          </p:spTgt>
                                        </p:tgtEl>
                                      </p:cBhvr>
                                    </p:animEffect>
                                    <p:anim calcmode="lin" valueType="num">
                                      <p:cBhvr>
                                        <p:cTn id="43" dur="1000" fill="hold"/>
                                        <p:tgtEl>
                                          <p:spTgt spid="1945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945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459">
                                            <p:txEl>
                                              <p:pRg st="12" end="12"/>
                                            </p:txEl>
                                          </p:spTgt>
                                        </p:tgtEl>
                                        <p:attrNameLst>
                                          <p:attrName>style.visibility</p:attrName>
                                        </p:attrNameLst>
                                      </p:cBhvr>
                                      <p:to>
                                        <p:strVal val="visible"/>
                                      </p:to>
                                    </p:set>
                                    <p:animEffect transition="in" filter="fade">
                                      <p:cBhvr>
                                        <p:cTn id="49" dur="1000"/>
                                        <p:tgtEl>
                                          <p:spTgt spid="19459">
                                            <p:txEl>
                                              <p:pRg st="12" end="12"/>
                                            </p:txEl>
                                          </p:spTgt>
                                        </p:tgtEl>
                                      </p:cBhvr>
                                    </p:animEffect>
                                    <p:anim calcmode="lin" valueType="num">
                                      <p:cBhvr>
                                        <p:cTn id="50" dur="1000" fill="hold"/>
                                        <p:tgtEl>
                                          <p:spTgt spid="19459">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19459">
                                            <p:txEl>
                                              <p:pRg st="12" end="1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459">
                                            <p:txEl>
                                              <p:pRg st="13" end="13"/>
                                            </p:txEl>
                                          </p:spTgt>
                                        </p:tgtEl>
                                        <p:attrNameLst>
                                          <p:attrName>style.visibility</p:attrName>
                                        </p:attrNameLst>
                                      </p:cBhvr>
                                      <p:to>
                                        <p:strVal val="visible"/>
                                      </p:to>
                                    </p:set>
                                    <p:animEffect transition="in" filter="fade">
                                      <p:cBhvr>
                                        <p:cTn id="54" dur="1000"/>
                                        <p:tgtEl>
                                          <p:spTgt spid="19459">
                                            <p:txEl>
                                              <p:pRg st="13" end="13"/>
                                            </p:txEl>
                                          </p:spTgt>
                                        </p:tgtEl>
                                      </p:cBhvr>
                                    </p:animEffect>
                                    <p:anim calcmode="lin" valueType="num">
                                      <p:cBhvr>
                                        <p:cTn id="55" dur="1000" fill="hold"/>
                                        <p:tgtEl>
                                          <p:spTgt spid="19459">
                                            <p:txEl>
                                              <p:pRg st="13" end="13"/>
                                            </p:txEl>
                                          </p:spTgt>
                                        </p:tgtEl>
                                        <p:attrNameLst>
                                          <p:attrName>ppt_x</p:attrName>
                                        </p:attrNameLst>
                                      </p:cBhvr>
                                      <p:tavLst>
                                        <p:tav tm="0">
                                          <p:val>
                                            <p:strVal val="#ppt_x"/>
                                          </p:val>
                                        </p:tav>
                                        <p:tav tm="100000">
                                          <p:val>
                                            <p:strVal val="#ppt_x"/>
                                          </p:val>
                                        </p:tav>
                                      </p:tavLst>
                                    </p:anim>
                                    <p:anim calcmode="lin" valueType="num">
                                      <p:cBhvr>
                                        <p:cTn id="56" dur="1000" fill="hold"/>
                                        <p:tgtEl>
                                          <p:spTgt spid="19459">
                                            <p:txEl>
                                              <p:pRg st="13" end="13"/>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9459">
                                            <p:txEl>
                                              <p:pRg st="14" end="14"/>
                                            </p:txEl>
                                          </p:spTgt>
                                        </p:tgtEl>
                                        <p:attrNameLst>
                                          <p:attrName>style.visibility</p:attrName>
                                        </p:attrNameLst>
                                      </p:cBhvr>
                                      <p:to>
                                        <p:strVal val="visible"/>
                                      </p:to>
                                    </p:set>
                                    <p:animEffect transition="in" filter="fade">
                                      <p:cBhvr>
                                        <p:cTn id="59" dur="1000"/>
                                        <p:tgtEl>
                                          <p:spTgt spid="19459">
                                            <p:txEl>
                                              <p:pRg st="14" end="14"/>
                                            </p:txEl>
                                          </p:spTgt>
                                        </p:tgtEl>
                                      </p:cBhvr>
                                    </p:animEffect>
                                    <p:anim calcmode="lin" valueType="num">
                                      <p:cBhvr>
                                        <p:cTn id="60" dur="1000" fill="hold"/>
                                        <p:tgtEl>
                                          <p:spTgt spid="19459">
                                            <p:txEl>
                                              <p:pRg st="14" end="14"/>
                                            </p:txEl>
                                          </p:spTgt>
                                        </p:tgtEl>
                                        <p:attrNameLst>
                                          <p:attrName>ppt_x</p:attrName>
                                        </p:attrNameLst>
                                      </p:cBhvr>
                                      <p:tavLst>
                                        <p:tav tm="0">
                                          <p:val>
                                            <p:strVal val="#ppt_x"/>
                                          </p:val>
                                        </p:tav>
                                        <p:tav tm="100000">
                                          <p:val>
                                            <p:strVal val="#ppt_x"/>
                                          </p:val>
                                        </p:tav>
                                      </p:tavLst>
                                    </p:anim>
                                    <p:anim calcmode="lin" valueType="num">
                                      <p:cBhvr>
                                        <p:cTn id="61" dur="1000" fill="hold"/>
                                        <p:tgtEl>
                                          <p:spTgt spid="19459">
                                            <p:txEl>
                                              <p:pRg st="14" end="14"/>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9459">
                                            <p:txEl>
                                              <p:pRg st="15" end="15"/>
                                            </p:txEl>
                                          </p:spTgt>
                                        </p:tgtEl>
                                        <p:attrNameLst>
                                          <p:attrName>style.visibility</p:attrName>
                                        </p:attrNameLst>
                                      </p:cBhvr>
                                      <p:to>
                                        <p:strVal val="visible"/>
                                      </p:to>
                                    </p:set>
                                    <p:animEffect transition="in" filter="fade">
                                      <p:cBhvr>
                                        <p:cTn id="64" dur="1000"/>
                                        <p:tgtEl>
                                          <p:spTgt spid="19459">
                                            <p:txEl>
                                              <p:pRg st="15" end="15"/>
                                            </p:txEl>
                                          </p:spTgt>
                                        </p:tgtEl>
                                      </p:cBhvr>
                                    </p:animEffect>
                                    <p:anim calcmode="lin" valueType="num">
                                      <p:cBhvr>
                                        <p:cTn id="65" dur="1000" fill="hold"/>
                                        <p:tgtEl>
                                          <p:spTgt spid="19459">
                                            <p:txEl>
                                              <p:pRg st="15" end="15"/>
                                            </p:txEl>
                                          </p:spTgt>
                                        </p:tgtEl>
                                        <p:attrNameLst>
                                          <p:attrName>ppt_x</p:attrName>
                                        </p:attrNameLst>
                                      </p:cBhvr>
                                      <p:tavLst>
                                        <p:tav tm="0">
                                          <p:val>
                                            <p:strVal val="#ppt_x"/>
                                          </p:val>
                                        </p:tav>
                                        <p:tav tm="100000">
                                          <p:val>
                                            <p:strVal val="#ppt_x"/>
                                          </p:val>
                                        </p:tav>
                                      </p:tavLst>
                                    </p:anim>
                                    <p:anim calcmode="lin" valueType="num">
                                      <p:cBhvr>
                                        <p:cTn id="66" dur="1000" fill="hold"/>
                                        <p:tgtEl>
                                          <p:spTgt spid="1945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voet4_figun_12_p371"/>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8106"/>
          <a:stretch/>
        </p:blipFill>
        <p:spPr bwMode="auto">
          <a:xfrm>
            <a:off x="1524000" y="533400"/>
            <a:ext cx="5943600" cy="270847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(1) Competitive Inhibition: General Model</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5123" name="Rectangle 3"/>
          <p:cNvSpPr>
            <a:spLocks noChangeArrowheads="1"/>
          </p:cNvSpPr>
          <p:nvPr/>
        </p:nvSpPr>
        <p:spPr bwMode="auto">
          <a:xfrm>
            <a:off x="190500" y="3489325"/>
            <a:ext cx="85169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In competitive inhibition, </a:t>
            </a:r>
            <a:r>
              <a:rPr lang="en-US" sz="1600" dirty="0">
                <a:solidFill>
                  <a:srgbClr val="FF0000"/>
                </a:solidFill>
                <a:latin typeface="Calibri" pitchFamily="34" charset="0"/>
                <a:ea typeface="Cambria" pitchFamily="18" charset="0"/>
                <a:cs typeface="Calibri" pitchFamily="34" charset="0"/>
                <a:sym typeface="Wingdings" pitchFamily="2" charset="2"/>
              </a:rPr>
              <a:t>an inhibitor usually resembles the </a:t>
            </a:r>
            <a:r>
              <a:rPr lang="en-US" sz="1600" dirty="0" smtClean="0">
                <a:solidFill>
                  <a:srgbClr val="FF0000"/>
                </a:solidFill>
                <a:latin typeface="Calibri" pitchFamily="34" charset="0"/>
                <a:ea typeface="Cambria" pitchFamily="18" charset="0"/>
                <a:cs typeface="Calibri" pitchFamily="34" charset="0"/>
                <a:sym typeface="Wingdings" pitchFamily="2" charset="2"/>
              </a:rPr>
              <a:t>substrate</a:t>
            </a:r>
            <a:r>
              <a:rPr lang="en-US" sz="1600" dirty="0" smtClean="0">
                <a:latin typeface="Calibri" pitchFamily="34" charset="0"/>
                <a:ea typeface="Cambria" pitchFamily="18" charset="0"/>
                <a:cs typeface="Calibri" pitchFamily="34" charset="0"/>
                <a:sym typeface="Wingdings" pitchFamily="2" charset="2"/>
              </a:rPr>
              <a:t>—it </a:t>
            </a:r>
            <a:r>
              <a:rPr lang="en-US" sz="1600" dirty="0">
                <a:latin typeface="Calibri" pitchFamily="34" charset="0"/>
                <a:ea typeface="Cambria" pitchFamily="18" charset="0"/>
                <a:cs typeface="Calibri" pitchFamily="34" charset="0"/>
                <a:sym typeface="Wingdings" pitchFamily="2" charset="2"/>
              </a:rPr>
              <a:t>is a chemical analogue of the </a:t>
            </a:r>
            <a:r>
              <a:rPr lang="en-US" sz="1600" dirty="0" smtClean="0">
                <a:latin typeface="Calibri" pitchFamily="34" charset="0"/>
                <a:ea typeface="Cambria" pitchFamily="18" charset="0"/>
                <a:cs typeface="Calibri" pitchFamily="34" charset="0"/>
                <a:sym typeface="Wingdings" pitchFamily="2" charset="2"/>
              </a:rPr>
              <a:t>substrate and </a:t>
            </a:r>
            <a:r>
              <a:rPr lang="en-US" sz="1600" dirty="0" smtClean="0">
                <a:solidFill>
                  <a:srgbClr val="FF0000"/>
                </a:solidFill>
                <a:latin typeface="Calibri" pitchFamily="34" charset="0"/>
                <a:ea typeface="Cambria" pitchFamily="18" charset="0"/>
                <a:cs typeface="Calibri" pitchFamily="34" charset="0"/>
                <a:sym typeface="Wingdings" pitchFamily="2" charset="2"/>
              </a:rPr>
              <a:t>exerts its action by binding to the active site</a:t>
            </a:r>
            <a:r>
              <a:rPr lang="en-US" sz="1600" dirty="0" smtClean="0">
                <a:latin typeface="Calibri" pitchFamily="34" charset="0"/>
                <a:ea typeface="Cambria" pitchFamily="18" charset="0"/>
                <a:cs typeface="Calibri" pitchFamily="34" charset="0"/>
                <a:sym typeface="Wingdings" pitchFamily="2" charset="2"/>
              </a:rPr>
              <a:t>!</a:t>
            </a: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Thus, a </a:t>
            </a:r>
            <a:r>
              <a:rPr lang="en-US" sz="1600" dirty="0">
                <a:solidFill>
                  <a:srgbClr val="FF0000"/>
                </a:solidFill>
                <a:latin typeface="Calibri" pitchFamily="34" charset="0"/>
                <a:ea typeface="Cambria" pitchFamily="18" charset="0"/>
                <a:cs typeface="Calibri" pitchFamily="34" charset="0"/>
                <a:sym typeface="Wingdings" pitchFamily="2" charset="2"/>
              </a:rPr>
              <a:t>competitive</a:t>
            </a:r>
            <a:r>
              <a:rPr lang="en-US" sz="1600" dirty="0">
                <a:latin typeface="Calibri" pitchFamily="34" charset="0"/>
                <a:ea typeface="Cambria" pitchFamily="18" charset="0"/>
                <a:cs typeface="Calibri" pitchFamily="34" charset="0"/>
                <a:sym typeface="Wingdings" pitchFamily="2" charset="2"/>
              </a:rPr>
              <a:t> </a:t>
            </a:r>
            <a:r>
              <a:rPr lang="en-US" sz="1600" dirty="0">
                <a:solidFill>
                  <a:srgbClr val="FF0000"/>
                </a:solidFill>
                <a:latin typeface="Calibri" pitchFamily="34" charset="0"/>
                <a:ea typeface="Cambria" pitchFamily="18" charset="0"/>
                <a:cs typeface="Calibri" pitchFamily="34" charset="0"/>
                <a:sym typeface="Wingdings" pitchFamily="2" charset="2"/>
              </a:rPr>
              <a:t>inhibitor (I)</a:t>
            </a:r>
            <a:r>
              <a:rPr lang="en-US" sz="1600" dirty="0">
                <a:latin typeface="Calibri" pitchFamily="34" charset="0"/>
                <a:ea typeface="Cambria" pitchFamily="18" charset="0"/>
                <a:cs typeface="Calibri" pitchFamily="34" charset="0"/>
                <a:sym typeface="Wingdings" pitchFamily="2" charset="2"/>
              </a:rPr>
              <a:t> directly competes with the </a:t>
            </a:r>
            <a:r>
              <a:rPr lang="en-US" sz="1600" dirty="0">
                <a:solidFill>
                  <a:srgbClr val="FF0000"/>
                </a:solidFill>
                <a:latin typeface="Calibri" pitchFamily="34" charset="0"/>
                <a:ea typeface="Cambria" pitchFamily="18" charset="0"/>
                <a:cs typeface="Calibri" pitchFamily="34" charset="0"/>
                <a:sym typeface="Wingdings" pitchFamily="2" charset="2"/>
              </a:rPr>
              <a:t>substrate (S) </a:t>
            </a:r>
            <a:r>
              <a:rPr lang="en-US" sz="1600" dirty="0">
                <a:latin typeface="Calibri" pitchFamily="34" charset="0"/>
                <a:ea typeface="Cambria" pitchFamily="18" charset="0"/>
                <a:cs typeface="Calibri" pitchFamily="34" charset="0"/>
                <a:sym typeface="Wingdings" pitchFamily="2" charset="2"/>
              </a:rPr>
              <a:t>for the active site of the </a:t>
            </a:r>
            <a:r>
              <a:rPr lang="en-US" sz="1600" dirty="0" smtClean="0">
                <a:solidFill>
                  <a:srgbClr val="FF0000"/>
                </a:solidFill>
                <a:latin typeface="Calibri" pitchFamily="34" charset="0"/>
                <a:ea typeface="Cambria" pitchFamily="18" charset="0"/>
                <a:cs typeface="Calibri" pitchFamily="34" charset="0"/>
                <a:sym typeface="Wingdings" pitchFamily="2" charset="2"/>
              </a:rPr>
              <a:t>free enzyme </a:t>
            </a:r>
            <a:r>
              <a:rPr lang="en-US" sz="1600" dirty="0">
                <a:solidFill>
                  <a:srgbClr val="FF0000"/>
                </a:solidFill>
                <a:latin typeface="Calibri" pitchFamily="34" charset="0"/>
                <a:ea typeface="Cambria" pitchFamily="18" charset="0"/>
                <a:cs typeface="Calibri" pitchFamily="34" charset="0"/>
                <a:sym typeface="Wingdings" pitchFamily="2" charset="2"/>
              </a:rPr>
              <a:t>(E)</a:t>
            </a:r>
            <a:r>
              <a:rPr lang="en-US" sz="1600" dirty="0">
                <a:latin typeface="Calibri" pitchFamily="34" charset="0"/>
                <a:ea typeface="Cambria" pitchFamily="18" charset="0"/>
                <a:cs typeface="Calibri" pitchFamily="34" charset="0"/>
                <a:sym typeface="Wingdings" pitchFamily="2" charset="2"/>
              </a:rPr>
              <a:t>—but cannot be converted to a </a:t>
            </a:r>
            <a:r>
              <a:rPr lang="en-US" sz="1600" dirty="0">
                <a:solidFill>
                  <a:srgbClr val="FF0000"/>
                </a:solidFill>
                <a:latin typeface="Calibri" pitchFamily="34" charset="0"/>
                <a:ea typeface="Cambria" pitchFamily="18" charset="0"/>
                <a:cs typeface="Calibri" pitchFamily="34" charset="0"/>
                <a:sym typeface="Wingdings" pitchFamily="2" charset="2"/>
              </a:rPr>
              <a:t>product (P)</a:t>
            </a:r>
            <a:r>
              <a:rPr lang="en-US" sz="1600" dirty="0">
                <a:latin typeface="Calibri" pitchFamily="34" charset="0"/>
                <a:ea typeface="Cambria" pitchFamily="18" charset="0"/>
                <a:cs typeface="Calibri" pitchFamily="34" charset="0"/>
                <a:sym typeface="Wingdings" pitchFamily="2" charset="2"/>
              </a:rPr>
              <a:t>—thereby essentially acting as a ligand to </a:t>
            </a:r>
            <a:r>
              <a:rPr lang="en-US" sz="1600" dirty="0" err="1">
                <a:latin typeface="Calibri" pitchFamily="34" charset="0"/>
                <a:ea typeface="Cambria" pitchFamily="18" charset="0"/>
                <a:cs typeface="Calibri" pitchFamily="34" charset="0"/>
                <a:sym typeface="Wingdings" pitchFamily="2" charset="2"/>
              </a:rPr>
              <a:t>sterically</a:t>
            </a:r>
            <a:r>
              <a:rPr lang="en-US" sz="1600" dirty="0">
                <a:latin typeface="Calibri" pitchFamily="34" charset="0"/>
                <a:ea typeface="Cambria" pitchFamily="18" charset="0"/>
                <a:cs typeface="Calibri" pitchFamily="34" charset="0"/>
                <a:sym typeface="Wingdings" pitchFamily="2" charset="2"/>
              </a:rPr>
              <a:t> block substrate binding</a:t>
            </a: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In the generalized model shown, </a:t>
            </a:r>
            <a:r>
              <a:rPr lang="en-US" sz="1600" dirty="0">
                <a:solidFill>
                  <a:srgbClr val="FF0000"/>
                </a:solidFill>
                <a:latin typeface="Calibri" pitchFamily="34" charset="0"/>
                <a:ea typeface="Cambria" pitchFamily="18" charset="0"/>
                <a:cs typeface="Calibri" pitchFamily="34" charset="0"/>
                <a:sym typeface="Wingdings" pitchFamily="2" charset="2"/>
              </a:rPr>
              <a:t>EI is the catalytically-inactive enzyme-inhibitor </a:t>
            </a:r>
            <a:r>
              <a:rPr lang="en-US" sz="1600" dirty="0" smtClean="0">
                <a:solidFill>
                  <a:srgbClr val="FF0000"/>
                </a:solidFill>
                <a:latin typeface="Calibri" pitchFamily="34" charset="0"/>
                <a:ea typeface="Cambria" pitchFamily="18" charset="0"/>
                <a:cs typeface="Calibri" pitchFamily="34" charset="0"/>
                <a:sym typeface="Wingdings" pitchFamily="2" charset="2"/>
              </a:rPr>
              <a:t>complex</a:t>
            </a:r>
            <a:r>
              <a:rPr lang="en-US" sz="1600" dirty="0" smtClean="0">
                <a:latin typeface="Calibri" pitchFamily="34" charset="0"/>
                <a:ea typeface="Cambria" pitchFamily="18" charset="0"/>
                <a:cs typeface="Calibri" pitchFamily="34" charset="0"/>
                <a:sym typeface="Wingdings" pitchFamily="2" charset="2"/>
              </a:rPr>
              <a:t>—the </a:t>
            </a:r>
            <a:r>
              <a:rPr lang="en-US" sz="1600" dirty="0">
                <a:solidFill>
                  <a:srgbClr val="FF0000"/>
                </a:solidFill>
                <a:latin typeface="Calibri" pitchFamily="34" charset="0"/>
                <a:ea typeface="Cambria" pitchFamily="18" charset="0"/>
                <a:cs typeface="Calibri" pitchFamily="34" charset="0"/>
                <a:sym typeface="Wingdings" pitchFamily="2" charset="2"/>
              </a:rPr>
              <a:t>equilibrium dissociation constant (K</a:t>
            </a:r>
            <a:r>
              <a:rPr lang="en-US" sz="1600" baseline="-25000" dirty="0">
                <a:solidFill>
                  <a:srgbClr val="FF0000"/>
                </a:solidFill>
                <a:latin typeface="Calibri" pitchFamily="34" charset="0"/>
                <a:ea typeface="Cambria" pitchFamily="18" charset="0"/>
                <a:cs typeface="Calibri" pitchFamily="34" charset="0"/>
                <a:sym typeface="Wingdings" pitchFamily="2" charset="2"/>
              </a:rPr>
              <a:t>I</a:t>
            </a:r>
            <a:r>
              <a:rPr lang="en-US" sz="1600" dirty="0">
                <a:solidFill>
                  <a:srgbClr val="FF0000"/>
                </a:solidFill>
                <a:latin typeface="Calibri" pitchFamily="34" charset="0"/>
                <a:ea typeface="Cambria" pitchFamily="18" charset="0"/>
                <a:cs typeface="Calibri" pitchFamily="34" charset="0"/>
                <a:sym typeface="Wingdings" pitchFamily="2" charset="2"/>
              </a:rPr>
              <a:t>) </a:t>
            </a:r>
            <a:r>
              <a:rPr lang="en-US" sz="1600" dirty="0">
                <a:latin typeface="Calibri" pitchFamily="34" charset="0"/>
                <a:ea typeface="Cambria" pitchFamily="18" charset="0"/>
                <a:cs typeface="Calibri" pitchFamily="34" charset="0"/>
                <a:sym typeface="Wingdings" pitchFamily="2" charset="2"/>
              </a:rPr>
              <a:t>associated with the formation of EI is given by:</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I</a:t>
            </a:r>
            <a:r>
              <a:rPr lang="en-US" sz="1600" dirty="0">
                <a:solidFill>
                  <a:srgbClr val="00B050"/>
                </a:solidFill>
                <a:latin typeface="Calibri" pitchFamily="34" charset="0"/>
                <a:ea typeface="Cambria" pitchFamily="18" charset="0"/>
                <a:cs typeface="Calibri" pitchFamily="34" charset="0"/>
                <a:sym typeface="Wingdings" pitchFamily="2" charset="2"/>
              </a:rPr>
              <a:t> = [E][I]/[EI]			[1.1]</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where	 [E] = Concentration (M) of freely available enzyme @ equilibrium</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[I] = Concentration (M) of freely available inhibitor @ equilibrium </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[EI] = Concentration (M) of enzyme-inhibitor complex @ equilibrium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fade">
                                      <p:cBhvr>
                                        <p:cTn id="14" dur="1000"/>
                                        <p:tgtEl>
                                          <p:spTgt spid="5123">
                                            <p:txEl>
                                              <p:pRg st="2" end="2"/>
                                            </p:txEl>
                                          </p:spTgt>
                                        </p:tgtEl>
                                      </p:cBhvr>
                                    </p:animEffect>
                                    <p:anim calcmode="lin" valueType="num">
                                      <p:cBhvr>
                                        <p:cTn id="15"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fade">
                                      <p:cBhvr>
                                        <p:cTn id="21" dur="1000"/>
                                        <p:tgtEl>
                                          <p:spTgt spid="5123">
                                            <p:txEl>
                                              <p:pRg st="4" end="4"/>
                                            </p:txEl>
                                          </p:spTgt>
                                        </p:tgtEl>
                                      </p:cBhvr>
                                    </p:animEffect>
                                    <p:anim calcmode="lin" valueType="num">
                                      <p:cBhvr>
                                        <p:cTn id="22"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123">
                                            <p:txEl>
                                              <p:pRg st="5" end="5"/>
                                            </p:txEl>
                                          </p:spTgt>
                                        </p:tgtEl>
                                        <p:attrNameLst>
                                          <p:attrName>style.visibility</p:attrName>
                                        </p:attrNameLst>
                                      </p:cBhvr>
                                      <p:to>
                                        <p:strVal val="visible"/>
                                      </p:to>
                                    </p:set>
                                    <p:animEffect transition="in" filter="fade">
                                      <p:cBhvr>
                                        <p:cTn id="26" dur="1000"/>
                                        <p:tgtEl>
                                          <p:spTgt spid="5123">
                                            <p:txEl>
                                              <p:pRg st="5" end="5"/>
                                            </p:txEl>
                                          </p:spTgt>
                                        </p:tgtEl>
                                      </p:cBhvr>
                                    </p:animEffect>
                                    <p:anim calcmode="lin" valueType="num">
                                      <p:cBhvr>
                                        <p:cTn id="27"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Effect transition="in" filter="fade">
                                      <p:cBhvr>
                                        <p:cTn id="31" dur="1000"/>
                                        <p:tgtEl>
                                          <p:spTgt spid="5123">
                                            <p:txEl>
                                              <p:pRg st="6" end="6"/>
                                            </p:txEl>
                                          </p:spTgt>
                                        </p:tgtEl>
                                      </p:cBhvr>
                                    </p:animEffect>
                                    <p:anim calcmode="lin" valueType="num">
                                      <p:cBhvr>
                                        <p:cTn id="32"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3">
                                            <p:txEl>
                                              <p:pRg st="7" end="7"/>
                                            </p:txEl>
                                          </p:spTgt>
                                        </p:tgtEl>
                                        <p:attrNameLst>
                                          <p:attrName>style.visibility</p:attrName>
                                        </p:attrNameLst>
                                      </p:cBhvr>
                                      <p:to>
                                        <p:strVal val="visible"/>
                                      </p:to>
                                    </p:set>
                                    <p:animEffect transition="in" filter="fade">
                                      <p:cBhvr>
                                        <p:cTn id="36" dur="1000"/>
                                        <p:tgtEl>
                                          <p:spTgt spid="5123">
                                            <p:txEl>
                                              <p:pRg st="7" end="7"/>
                                            </p:txEl>
                                          </p:spTgt>
                                        </p:tgtEl>
                                      </p:cBhvr>
                                    </p:animEffect>
                                    <p:anim calcmode="lin" valueType="num">
                                      <p:cBhvr>
                                        <p:cTn id="3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123">
                                            <p:txEl>
                                              <p:pRg st="8" end="8"/>
                                            </p:txEl>
                                          </p:spTgt>
                                        </p:tgtEl>
                                        <p:attrNameLst>
                                          <p:attrName>style.visibility</p:attrName>
                                        </p:attrNameLst>
                                      </p:cBhvr>
                                      <p:to>
                                        <p:strVal val="visible"/>
                                      </p:to>
                                    </p:set>
                                    <p:animEffect transition="in" filter="fade">
                                      <p:cBhvr>
                                        <p:cTn id="41" dur="1000"/>
                                        <p:tgtEl>
                                          <p:spTgt spid="5123">
                                            <p:txEl>
                                              <p:pRg st="8" end="8"/>
                                            </p:txEl>
                                          </p:spTgt>
                                        </p:tgtEl>
                                      </p:cBhvr>
                                    </p:animEffect>
                                    <p:anim calcmode="lin" valueType="num">
                                      <p:cBhvr>
                                        <p:cTn id="42"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(1) Competitive Inhibition: Michaelis-Menten Plot</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5123" name="Rectangle 3"/>
          <p:cNvSpPr>
            <a:spLocks noChangeArrowheads="1"/>
          </p:cNvSpPr>
          <p:nvPr/>
        </p:nvSpPr>
        <p:spPr bwMode="auto">
          <a:xfrm>
            <a:off x="381000" y="4473575"/>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Since a competitive inhibitor reduces the concentration of available enzyme for substrate binding, </a:t>
            </a:r>
            <a:r>
              <a:rPr lang="en-US" sz="1600" dirty="0">
                <a:solidFill>
                  <a:srgbClr val="FF0000"/>
                </a:solidFill>
                <a:latin typeface="Calibri" pitchFamily="34" charset="0"/>
                <a:ea typeface="Cambria" pitchFamily="18" charset="0"/>
                <a:cs typeface="Calibri" pitchFamily="34" charset="0"/>
                <a:sym typeface="Wingdings" pitchFamily="2" charset="2"/>
              </a:rPr>
              <a:t>K</a:t>
            </a:r>
            <a:r>
              <a:rPr lang="en-US" sz="1600" baseline="-25000" dirty="0">
                <a:solidFill>
                  <a:srgbClr val="FF0000"/>
                </a:solidFill>
                <a:latin typeface="Calibri" pitchFamily="34" charset="0"/>
                <a:ea typeface="Cambria" pitchFamily="18" charset="0"/>
                <a:cs typeface="Calibri" pitchFamily="34" charset="0"/>
                <a:sym typeface="Wingdings" pitchFamily="2" charset="2"/>
              </a:rPr>
              <a:t>M</a:t>
            </a:r>
            <a:r>
              <a:rPr lang="en-US" sz="1600" dirty="0">
                <a:solidFill>
                  <a:srgbClr val="FF0000"/>
                </a:solidFill>
                <a:latin typeface="Calibri" pitchFamily="34" charset="0"/>
                <a:ea typeface="Cambria" pitchFamily="18" charset="0"/>
                <a:cs typeface="Calibri" pitchFamily="34" charset="0"/>
                <a:sym typeface="Wingdings" pitchFamily="2" charset="2"/>
              </a:rPr>
              <a:t> is INCREASED by </a:t>
            </a:r>
            <a:r>
              <a:rPr lang="en-US" sz="1600" dirty="0" smtClean="0">
                <a:solidFill>
                  <a:srgbClr val="FF0000"/>
                </a:solidFill>
                <a:latin typeface="Calibri" pitchFamily="34" charset="0"/>
                <a:ea typeface="Cambria" pitchFamily="18" charset="0"/>
                <a:cs typeface="Calibri" pitchFamily="34" charset="0"/>
                <a:sym typeface="Wingdings" pitchFamily="2" charset="2"/>
              </a:rPr>
              <a:t>a </a:t>
            </a:r>
            <a:r>
              <a:rPr lang="en-US" sz="1600" dirty="0">
                <a:solidFill>
                  <a:srgbClr val="FF0000"/>
                </a:solidFill>
                <a:latin typeface="Calibri" pitchFamily="34" charset="0"/>
                <a:ea typeface="Cambria" pitchFamily="18" charset="0"/>
                <a:cs typeface="Calibri" pitchFamily="34" charset="0"/>
                <a:sym typeface="Wingdings" pitchFamily="2" charset="2"/>
              </a:rPr>
              <a:t>factor </a:t>
            </a:r>
            <a:r>
              <a:rPr lang="en-US" sz="1600" dirty="0">
                <a:solidFill>
                  <a:srgbClr val="FF0000"/>
                </a:solidFill>
                <a:latin typeface="Calibri" pitchFamily="34" charset="0"/>
                <a:ea typeface="Cambria" pitchFamily="18" charset="0"/>
                <a:cs typeface="Calibri" pitchFamily="34" charset="0"/>
                <a:sym typeface="Symbol"/>
              </a:rPr>
              <a:t> </a:t>
            </a:r>
            <a:r>
              <a:rPr lang="en-US" sz="1600" dirty="0" smtClean="0">
                <a:solidFill>
                  <a:srgbClr val="FF0000"/>
                </a:solidFill>
                <a:latin typeface="Calibri" pitchFamily="34" charset="0"/>
                <a:ea typeface="Cambria" pitchFamily="18" charset="0"/>
                <a:cs typeface="Calibri" pitchFamily="34" charset="0"/>
                <a:sym typeface="Symbol"/>
              </a:rPr>
              <a:t>(&gt;= 1) but </a:t>
            </a:r>
            <a:r>
              <a:rPr lang="en-US" sz="1600" dirty="0" err="1">
                <a:solidFill>
                  <a:srgbClr val="FF0000"/>
                </a:solidFill>
                <a:latin typeface="Calibri" pitchFamily="34" charset="0"/>
                <a:ea typeface="Cambria" pitchFamily="18" charset="0"/>
                <a:cs typeface="Calibri" pitchFamily="34" charset="0"/>
                <a:sym typeface="Wingdings" pitchFamily="2" charset="2"/>
              </a:rPr>
              <a:t>V</a:t>
            </a:r>
            <a:r>
              <a:rPr lang="en-US" sz="1600" baseline="-25000" dirty="0" err="1">
                <a:solidFill>
                  <a:srgbClr val="FF0000"/>
                </a:solidFill>
                <a:latin typeface="Calibri" pitchFamily="34" charset="0"/>
                <a:ea typeface="Cambria" pitchFamily="18" charset="0"/>
                <a:cs typeface="Calibri" pitchFamily="34" charset="0"/>
                <a:sym typeface="Wingdings" pitchFamily="2" charset="2"/>
              </a:rPr>
              <a:t>max</a:t>
            </a:r>
            <a:r>
              <a:rPr lang="en-US" sz="1600" dirty="0">
                <a:solidFill>
                  <a:srgbClr val="FF0000"/>
                </a:solidFill>
                <a:latin typeface="Calibri" pitchFamily="34" charset="0"/>
                <a:ea typeface="Cambria" pitchFamily="18" charset="0"/>
                <a:cs typeface="Calibri" pitchFamily="34" charset="0"/>
                <a:sym typeface="Wingdings" pitchFamily="2" charset="2"/>
              </a:rPr>
              <a:t> is unaffected</a:t>
            </a:r>
            <a:r>
              <a:rPr lang="en-US" sz="1600" dirty="0">
                <a:solidFill>
                  <a:srgbClr val="FF0000"/>
                </a:solidFill>
                <a:latin typeface="Calibri" pitchFamily="34" charset="0"/>
                <a:ea typeface="Cambria" pitchFamily="18" charset="0"/>
                <a:cs typeface="Calibri" pitchFamily="34" charset="0"/>
                <a:sym typeface="Symbol"/>
              </a:rPr>
              <a:t> </a:t>
            </a:r>
            <a:r>
              <a:rPr lang="en-US" sz="1600" dirty="0">
                <a:solidFill>
                  <a:srgbClr val="FF0000"/>
                </a:solidFill>
                <a:latin typeface="Calibri" pitchFamily="34" charset="0"/>
                <a:ea typeface="Cambria" pitchFamily="18" charset="0"/>
                <a:cs typeface="Calibri" pitchFamily="34" charset="0"/>
                <a:sym typeface="Wingdings" pitchFamily="2" charset="2"/>
              </a:rPr>
              <a:t>in the </a:t>
            </a:r>
            <a:r>
              <a:rPr lang="en-US" sz="1600" dirty="0" err="1">
                <a:solidFill>
                  <a:srgbClr val="FF0000"/>
                </a:solidFill>
                <a:latin typeface="Calibri" pitchFamily="34" charset="0"/>
                <a:ea typeface="Cambria" pitchFamily="18" charset="0"/>
                <a:cs typeface="Calibri" pitchFamily="34" charset="0"/>
                <a:sym typeface="Wingdings" pitchFamily="2" charset="2"/>
              </a:rPr>
              <a:t>Michaelis-Menten</a:t>
            </a:r>
            <a:r>
              <a:rPr lang="en-US" sz="1600" dirty="0">
                <a:solidFill>
                  <a:srgbClr val="FF0000"/>
                </a:solidFill>
                <a:latin typeface="Calibri" pitchFamily="34" charset="0"/>
                <a:ea typeface="Cambria" pitchFamily="18" charset="0"/>
                <a:cs typeface="Calibri" pitchFamily="34" charset="0"/>
                <a:sym typeface="Wingdings" pitchFamily="2" charset="2"/>
              </a:rPr>
              <a:t> equation</a:t>
            </a:r>
            <a:r>
              <a:rPr lang="en-US" sz="1600" dirty="0">
                <a:latin typeface="Calibri" pitchFamily="34" charset="0"/>
                <a:ea typeface="Cambria" pitchFamily="18" charset="0"/>
                <a:cs typeface="Calibri" pitchFamily="34" charset="0"/>
                <a:sym typeface="Wingdings" pitchFamily="2" charset="2"/>
              </a:rPr>
              <a:t>:</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smtClean="0">
                <a:latin typeface="Calibri" pitchFamily="34" charset="0"/>
                <a:ea typeface="Cambria" pitchFamily="18" charset="0"/>
                <a:cs typeface="Calibri" pitchFamily="34" charset="0"/>
                <a:sym typeface="Wingdings" pitchFamily="2" charset="2"/>
              </a:rPr>
              <a:t>  </a:t>
            </a:r>
            <a:r>
              <a:rPr lang="en-US" sz="1600" dirty="0" smtClean="0">
                <a:solidFill>
                  <a:srgbClr val="00B050"/>
                </a:solidFill>
                <a:latin typeface="Calibri" pitchFamily="34" charset="0"/>
                <a:ea typeface="Cambria" pitchFamily="18" charset="0"/>
                <a:cs typeface="Calibri" pitchFamily="34" charset="0"/>
                <a:sym typeface="Wingdings" pitchFamily="2" charset="2"/>
              </a:rPr>
              <a:t>v </a:t>
            </a:r>
            <a:r>
              <a:rPr lang="en-US" sz="1600" dirty="0">
                <a:solidFill>
                  <a:srgbClr val="00B050"/>
                </a:solidFill>
                <a:latin typeface="Calibri" pitchFamily="34" charset="0"/>
                <a:ea typeface="Cambria" pitchFamily="18" charset="0"/>
                <a:cs typeface="Calibri" pitchFamily="34" charset="0"/>
                <a:sym typeface="Wingdings" pitchFamily="2" charset="2"/>
              </a:rPr>
              <a:t>= {</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[S]}/{</a:t>
            </a:r>
            <a:r>
              <a:rPr lang="en-US" sz="1600" dirty="0">
                <a:solidFill>
                  <a:srgbClr val="00B050"/>
                </a:solidFill>
                <a:latin typeface="Calibri" pitchFamily="34" charset="0"/>
                <a:ea typeface="Cambria" pitchFamily="18" charset="0"/>
                <a:cs typeface="Calibri" pitchFamily="34" charset="0"/>
                <a:sym typeface="Symbol"/>
              </a:rPr>
              <a:t></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 [S]}		[1.2]</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where	 </a:t>
            </a:r>
            <a:r>
              <a:rPr lang="en-US" sz="1600" dirty="0">
                <a:solidFill>
                  <a:srgbClr val="00B050"/>
                </a:solidFill>
                <a:latin typeface="Calibri" pitchFamily="34" charset="0"/>
                <a:ea typeface="Cambria" pitchFamily="18" charset="0"/>
                <a:cs typeface="Calibri" pitchFamily="34" charset="0"/>
                <a:sym typeface="Symbol"/>
              </a:rPr>
              <a:t> = 1 + </a:t>
            </a:r>
            <a:r>
              <a:rPr lang="en-US" sz="1600" dirty="0" smtClean="0">
                <a:solidFill>
                  <a:srgbClr val="00B050"/>
                </a:solidFill>
                <a:latin typeface="Calibri" pitchFamily="34" charset="0"/>
                <a:ea typeface="Cambria" pitchFamily="18" charset="0"/>
                <a:cs typeface="Calibri" pitchFamily="34" charset="0"/>
                <a:sym typeface="Symbol"/>
              </a:rPr>
              <a:t>{[EI]/[E]} = </a:t>
            </a:r>
            <a:r>
              <a:rPr lang="en-US" sz="1600" dirty="0">
                <a:solidFill>
                  <a:srgbClr val="00B050"/>
                </a:solidFill>
                <a:latin typeface="Calibri" pitchFamily="34" charset="0"/>
                <a:ea typeface="Cambria" pitchFamily="18" charset="0"/>
                <a:cs typeface="Calibri" pitchFamily="34" charset="0"/>
                <a:sym typeface="Symbol"/>
              </a:rPr>
              <a:t>1 + {[I]/K</a:t>
            </a:r>
            <a:r>
              <a:rPr lang="en-US" sz="1600" baseline="-25000" dirty="0">
                <a:solidFill>
                  <a:srgbClr val="00B050"/>
                </a:solidFill>
                <a:latin typeface="Calibri" pitchFamily="34" charset="0"/>
                <a:ea typeface="Cambria" pitchFamily="18" charset="0"/>
                <a:cs typeface="Calibri" pitchFamily="34" charset="0"/>
                <a:sym typeface="Symbol"/>
              </a:rPr>
              <a:t>I</a:t>
            </a:r>
            <a:r>
              <a:rPr lang="en-US" sz="1600" dirty="0">
                <a:solidFill>
                  <a:srgbClr val="00B050"/>
                </a:solidFill>
                <a:latin typeface="Calibri" pitchFamily="34" charset="0"/>
                <a:ea typeface="Cambria" pitchFamily="18" charset="0"/>
                <a:cs typeface="Calibri" pitchFamily="34" charset="0"/>
                <a:sym typeface="Symbol"/>
              </a:rPr>
              <a:t>}  </a:t>
            </a:r>
          </a:p>
          <a:p>
            <a:pPr eaLnBrk="0" hangingPunct="0">
              <a:spcAft>
                <a:spcPts val="0"/>
              </a:spcAft>
              <a:defRPr/>
            </a:pPr>
            <a:r>
              <a:rPr lang="en-US" sz="1600" dirty="0">
                <a:latin typeface="Calibri" pitchFamily="34" charset="0"/>
                <a:ea typeface="Cambria" pitchFamily="18" charset="0"/>
                <a:cs typeface="Calibri" pitchFamily="34" charset="0"/>
                <a:sym typeface="Symbol"/>
              </a:rPr>
              <a:t>	[I] = Total concentration of inhibitor added </a:t>
            </a:r>
          </a:p>
          <a:p>
            <a:pPr eaLnBrk="0" hangingPunct="0">
              <a:spcAft>
                <a:spcPts val="0"/>
              </a:spcAft>
              <a:defRPr/>
            </a:pPr>
            <a:endParaRPr lang="en-US" sz="1600" dirty="0">
              <a:latin typeface="Calibri" pitchFamily="34" charset="0"/>
              <a:ea typeface="Cambria" pitchFamily="18" charset="0"/>
              <a:cs typeface="Calibri" pitchFamily="34" charset="0"/>
              <a:sym typeface="Symbol"/>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Symbol"/>
              </a:rPr>
              <a:t>Simply put, </a:t>
            </a:r>
            <a:r>
              <a:rPr lang="en-US" sz="1600" dirty="0" err="1">
                <a:latin typeface="Calibri" pitchFamily="34" charset="0"/>
                <a:ea typeface="Cambria" pitchFamily="18" charset="0"/>
                <a:cs typeface="Calibri" pitchFamily="34" charset="0"/>
                <a:sym typeface="Symbol"/>
              </a:rPr>
              <a:t>Eq</a:t>
            </a:r>
            <a:r>
              <a:rPr lang="en-US" sz="1600" dirty="0">
                <a:latin typeface="Calibri" pitchFamily="34" charset="0"/>
                <a:ea typeface="Cambria" pitchFamily="18" charset="0"/>
                <a:cs typeface="Calibri" pitchFamily="34" charset="0"/>
                <a:sym typeface="Symbol"/>
              </a:rPr>
              <a:t>[1.2] tells us that the presence of I makes [S] appear to be less than it really is—accordingly, increasing [S] by a factor of  or more will override the effect of competitive inhibitor:</a:t>
            </a:r>
          </a:p>
          <a:p>
            <a:pPr eaLnBrk="0" hangingPunct="0">
              <a:spcAft>
                <a:spcPts val="0"/>
              </a:spcAft>
              <a:defRPr/>
            </a:pPr>
            <a:r>
              <a:rPr lang="en-US" sz="1600" dirty="0">
                <a:latin typeface="Calibri" pitchFamily="34" charset="0"/>
                <a:ea typeface="Cambria" pitchFamily="18" charset="0"/>
                <a:cs typeface="Calibri" pitchFamily="34" charset="0"/>
                <a:sym typeface="Symbol"/>
              </a:rPr>
              <a:t>	</a:t>
            </a:r>
            <a:r>
              <a:rPr lang="en-US" sz="1600" dirty="0">
                <a:solidFill>
                  <a:srgbClr val="FF0000"/>
                </a:solidFill>
                <a:latin typeface="Calibri" pitchFamily="34" charset="0"/>
                <a:ea typeface="Cambria" pitchFamily="18" charset="0"/>
                <a:cs typeface="Calibri" pitchFamily="34" charset="0"/>
                <a:sym typeface="Symbol"/>
              </a:rPr>
              <a:t>when [S] </a:t>
            </a:r>
            <a:r>
              <a:rPr lang="en-US" sz="1600" dirty="0" smtClean="0">
                <a:solidFill>
                  <a:srgbClr val="FF0000"/>
                </a:solidFill>
                <a:latin typeface="Calibri" pitchFamily="34" charset="0"/>
                <a:ea typeface="Cambria" pitchFamily="18" charset="0"/>
                <a:cs typeface="Calibri" pitchFamily="34" charset="0"/>
                <a:sym typeface="Symbol" panose="05050102010706020507" pitchFamily="18" charset="2"/>
              </a:rPr>
              <a:t></a:t>
            </a:r>
            <a:r>
              <a:rPr lang="en-US" sz="1600" dirty="0" smtClean="0">
                <a:solidFill>
                  <a:srgbClr val="FF0000"/>
                </a:solidFill>
                <a:latin typeface="Calibri" pitchFamily="34" charset="0"/>
                <a:ea typeface="Cambria" pitchFamily="18" charset="0"/>
                <a:cs typeface="Calibri" pitchFamily="34" charset="0"/>
                <a:sym typeface="Wingdings" pitchFamily="2" charset="2"/>
              </a:rPr>
              <a:t> </a:t>
            </a:r>
            <a:r>
              <a:rPr lang="en-US" sz="1600" dirty="0">
                <a:solidFill>
                  <a:srgbClr val="FF0000"/>
                </a:solidFill>
                <a:latin typeface="Calibri" pitchFamily="34" charset="0"/>
                <a:ea typeface="Cambria" pitchFamily="18" charset="0"/>
                <a:cs typeface="Calibri" pitchFamily="34" charset="0"/>
                <a:sym typeface="Symbol"/>
              </a:rPr>
              <a:t>, v </a:t>
            </a:r>
            <a:r>
              <a:rPr lang="en-US" sz="1600" dirty="0">
                <a:solidFill>
                  <a:srgbClr val="FF0000"/>
                </a:solidFill>
                <a:latin typeface="Calibri" pitchFamily="34" charset="0"/>
                <a:ea typeface="Cambria" pitchFamily="18" charset="0"/>
                <a:cs typeface="Calibri" pitchFamily="34" charset="0"/>
                <a:sym typeface="Symbol" panose="05050102010706020507" pitchFamily="18" charset="2"/>
              </a:rPr>
              <a:t></a:t>
            </a:r>
            <a:r>
              <a:rPr lang="en-US" sz="1600" dirty="0" smtClean="0">
                <a:solidFill>
                  <a:srgbClr val="FF0000"/>
                </a:solidFill>
                <a:latin typeface="Calibri" pitchFamily="34" charset="0"/>
                <a:ea typeface="Cambria" pitchFamily="18" charset="0"/>
                <a:cs typeface="Calibri" pitchFamily="34" charset="0"/>
                <a:sym typeface="Wingdings" pitchFamily="2" charset="2"/>
              </a:rPr>
              <a:t> </a:t>
            </a:r>
            <a:r>
              <a:rPr lang="en-US" sz="1600" dirty="0" err="1">
                <a:solidFill>
                  <a:srgbClr val="FF0000"/>
                </a:solidFill>
                <a:latin typeface="Calibri" pitchFamily="34" charset="0"/>
                <a:ea typeface="Cambria" pitchFamily="18" charset="0"/>
                <a:cs typeface="Calibri" pitchFamily="34" charset="0"/>
                <a:sym typeface="Wingdings" pitchFamily="2" charset="2"/>
              </a:rPr>
              <a:t>V</a:t>
            </a:r>
            <a:r>
              <a:rPr lang="en-US" sz="1600" baseline="-25000" dirty="0" err="1">
                <a:solidFill>
                  <a:srgbClr val="FF0000"/>
                </a:solidFill>
                <a:latin typeface="Calibri" pitchFamily="34" charset="0"/>
                <a:ea typeface="Cambria" pitchFamily="18" charset="0"/>
                <a:cs typeface="Calibri" pitchFamily="34" charset="0"/>
                <a:sym typeface="Wingdings" pitchFamily="2" charset="2"/>
              </a:rPr>
              <a:t>max</a:t>
            </a:r>
            <a:r>
              <a:rPr lang="en-US" sz="1600" dirty="0">
                <a:solidFill>
                  <a:srgbClr val="FF0000"/>
                </a:solidFill>
                <a:latin typeface="Calibri" pitchFamily="34" charset="0"/>
                <a:ea typeface="Cambria" pitchFamily="18" charset="0"/>
                <a:cs typeface="Calibri" pitchFamily="34" charset="0"/>
                <a:sym typeface="Wingdings" pitchFamily="2" charset="2"/>
              </a:rPr>
              <a:t>   </a:t>
            </a:r>
          </a:p>
        </p:txBody>
      </p:sp>
      <p:grpSp>
        <p:nvGrpSpPr>
          <p:cNvPr id="21508" name="Group 2"/>
          <p:cNvGrpSpPr>
            <a:grpSpLocks/>
          </p:cNvGrpSpPr>
          <p:nvPr/>
        </p:nvGrpSpPr>
        <p:grpSpPr bwMode="auto">
          <a:xfrm>
            <a:off x="776288" y="506413"/>
            <a:ext cx="7758112" cy="3760787"/>
            <a:chOff x="776336" y="505752"/>
            <a:chExt cx="7758064" cy="3761448"/>
          </a:xfrm>
        </p:grpSpPr>
        <p:pic>
          <p:nvPicPr>
            <p:cNvPr id="21511" name="Picture 1"/>
            <p:cNvPicPr preferRelativeResize="0">
              <a:picLocks/>
            </p:cNvPicPr>
            <p:nvPr/>
          </p:nvPicPr>
          <p:blipFill>
            <a:blip r:embed="rId3">
              <a:extLst>
                <a:ext uri="{28A0092B-C50C-407E-A947-70E740481C1C}">
                  <a14:useLocalDpi xmlns:a14="http://schemas.microsoft.com/office/drawing/2010/main" val="0"/>
                </a:ext>
              </a:extLst>
            </a:blip>
            <a:srcRect l="14778" t="1833" r="5952" b="12270"/>
            <a:stretch>
              <a:fillRect/>
            </a:stretch>
          </p:blipFill>
          <p:spPr bwMode="auto">
            <a:xfrm>
              <a:off x="1022968" y="505752"/>
              <a:ext cx="640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Oval 6"/>
            <p:cNvSpPr>
              <a:spLocks noChangeArrowheads="1"/>
            </p:cNvSpPr>
            <p:nvPr/>
          </p:nvSpPr>
          <p:spPr bwMode="auto">
            <a:xfrm>
              <a:off x="2286000" y="2342644"/>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1513" name="TextBox 8"/>
            <p:cNvSpPr txBox="1">
              <a:spLocks noChangeArrowheads="1"/>
            </p:cNvSpPr>
            <p:nvPr/>
          </p:nvSpPr>
          <p:spPr bwMode="auto">
            <a:xfrm>
              <a:off x="776336" y="633876"/>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Narrow" pitchFamily="34" charset="0"/>
                  <a:cs typeface="Calibri" pitchFamily="34" charset="0"/>
                </a:rPr>
                <a:t>v</a:t>
              </a:r>
              <a:endParaRPr lang="en-US" altLang="en-US" sz="1800" b="1" baseline="-25000">
                <a:latin typeface="Arial Narrow" pitchFamily="34" charset="0"/>
                <a:cs typeface="Calibri" pitchFamily="34" charset="0"/>
              </a:endParaRPr>
            </a:p>
          </p:txBody>
        </p:sp>
        <p:sp>
          <p:nvSpPr>
            <p:cNvPr id="21514" name="TextBox 9"/>
            <p:cNvSpPr txBox="1">
              <a:spLocks noChangeArrowheads="1"/>
            </p:cNvSpPr>
            <p:nvPr/>
          </p:nvSpPr>
          <p:spPr bwMode="auto">
            <a:xfrm>
              <a:off x="7332690" y="3897868"/>
              <a:ext cx="436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Narrow" pitchFamily="34" charset="0"/>
                  <a:cs typeface="Calibri" pitchFamily="34" charset="0"/>
                </a:rPr>
                <a:t>[S]</a:t>
              </a:r>
              <a:endParaRPr lang="en-US" altLang="en-US" sz="1800" b="1" baseline="-25000">
                <a:latin typeface="Arial Narrow" pitchFamily="34" charset="0"/>
                <a:cs typeface="Calibri" pitchFamily="34" charset="0"/>
              </a:endParaRPr>
            </a:p>
          </p:txBody>
        </p:sp>
        <p:sp>
          <p:nvSpPr>
            <p:cNvPr id="21515" name="Oval 10"/>
            <p:cNvSpPr>
              <a:spLocks noChangeArrowheads="1"/>
            </p:cNvSpPr>
            <p:nvPr/>
          </p:nvSpPr>
          <p:spPr bwMode="auto">
            <a:xfrm>
              <a:off x="3537568" y="2334552"/>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1516" name="TextBox 12"/>
            <p:cNvSpPr txBox="1">
              <a:spLocks noChangeArrowheads="1"/>
            </p:cNvSpPr>
            <p:nvPr/>
          </p:nvSpPr>
          <p:spPr bwMode="auto">
            <a:xfrm>
              <a:off x="7323812" y="1005398"/>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dirty="0">
                  <a:solidFill>
                    <a:schemeClr val="accent2"/>
                  </a:solidFill>
                  <a:latin typeface="Arial Narrow" pitchFamily="34" charset="0"/>
                  <a:cs typeface="Calibri" pitchFamily="34" charset="0"/>
                </a:rPr>
                <a:t>No Inhibition</a:t>
              </a:r>
              <a:endParaRPr lang="en-US" altLang="en-US" sz="1600" b="1" baseline="-25000" dirty="0">
                <a:solidFill>
                  <a:schemeClr val="accent2"/>
                </a:solidFill>
                <a:latin typeface="Arial Narrow" pitchFamily="34" charset="0"/>
                <a:cs typeface="Calibri" pitchFamily="34" charset="0"/>
              </a:endParaRPr>
            </a:p>
          </p:txBody>
        </p:sp>
        <p:sp>
          <p:nvSpPr>
            <p:cNvPr id="21517" name="TextBox 13"/>
            <p:cNvSpPr txBox="1">
              <a:spLocks noChangeArrowheads="1"/>
            </p:cNvSpPr>
            <p:nvPr/>
          </p:nvSpPr>
          <p:spPr bwMode="auto">
            <a:xfrm>
              <a:off x="7315400" y="1420152"/>
              <a:ext cx="11913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dirty="0">
                  <a:solidFill>
                    <a:srgbClr val="C00000"/>
                  </a:solidFill>
                  <a:latin typeface="Arial Narrow" pitchFamily="34" charset="0"/>
                  <a:cs typeface="Calibri" pitchFamily="34" charset="0"/>
                </a:rPr>
                <a:t>Competitive </a:t>
              </a:r>
            </a:p>
            <a:p>
              <a:r>
                <a:rPr lang="en-US" altLang="en-US" sz="1600" b="1" dirty="0">
                  <a:solidFill>
                    <a:srgbClr val="C00000"/>
                  </a:solidFill>
                  <a:latin typeface="Arial Narrow" pitchFamily="34" charset="0"/>
                  <a:cs typeface="Calibri" pitchFamily="34" charset="0"/>
                </a:rPr>
                <a:t>Inhibition</a:t>
              </a:r>
              <a:endParaRPr lang="en-US" altLang="en-US" sz="1600" b="1" baseline="-25000" dirty="0">
                <a:solidFill>
                  <a:srgbClr val="C00000"/>
                </a:solidFill>
                <a:latin typeface="Arial Narrow" pitchFamily="34" charset="0"/>
                <a:cs typeface="Calibri" pitchFamily="34" charset="0"/>
              </a:endParaRPr>
            </a:p>
          </p:txBody>
        </p:sp>
      </p:grpSp>
      <p:sp>
        <p:nvSpPr>
          <p:cNvPr id="21509" name="TextBox 17"/>
          <p:cNvSpPr txBox="1">
            <a:spLocks noChangeArrowheads="1"/>
          </p:cNvSpPr>
          <p:nvPr/>
        </p:nvSpPr>
        <p:spPr bwMode="auto">
          <a:xfrm>
            <a:off x="3440113" y="4089400"/>
            <a:ext cx="12842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dirty="0">
                <a:solidFill>
                  <a:srgbClr val="C00000"/>
                </a:solidFill>
                <a:latin typeface="Arial Narrow" pitchFamily="34" charset="0"/>
                <a:cs typeface="Calibri" pitchFamily="34" charset="0"/>
              </a:rPr>
              <a:t>K</a:t>
            </a:r>
            <a:r>
              <a:rPr lang="en-US" altLang="en-US" sz="1600" b="1" baseline="-25000" dirty="0">
                <a:solidFill>
                  <a:srgbClr val="C00000"/>
                </a:solidFill>
                <a:latin typeface="Arial Narrow" pitchFamily="34" charset="0"/>
                <a:cs typeface="Calibri" pitchFamily="34" charset="0"/>
              </a:rPr>
              <a:t>M</a:t>
            </a:r>
            <a:r>
              <a:rPr lang="en-US" altLang="en-US" sz="1600" b="1" dirty="0">
                <a:solidFill>
                  <a:srgbClr val="C00000"/>
                </a:solidFill>
                <a:latin typeface="Arial Narrow" pitchFamily="34" charset="0"/>
                <a:cs typeface="Calibri" pitchFamily="34" charset="0"/>
              </a:rPr>
              <a:t> increased!</a:t>
            </a:r>
          </a:p>
        </p:txBody>
      </p:sp>
      <p:sp>
        <p:nvSpPr>
          <p:cNvPr id="21510" name="TextBox 18"/>
          <p:cNvSpPr txBox="1">
            <a:spLocks noChangeArrowheads="1"/>
          </p:cNvSpPr>
          <p:nvPr/>
        </p:nvSpPr>
        <p:spPr bwMode="auto">
          <a:xfrm>
            <a:off x="5318125" y="549275"/>
            <a:ext cx="1471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dirty="0" err="1">
                <a:solidFill>
                  <a:srgbClr val="C00000"/>
                </a:solidFill>
                <a:latin typeface="Arial Narrow" pitchFamily="34" charset="0"/>
                <a:cs typeface="Calibri" pitchFamily="34" charset="0"/>
              </a:rPr>
              <a:t>V</a:t>
            </a:r>
            <a:r>
              <a:rPr lang="en-US" altLang="en-US" sz="1600" b="1" baseline="-25000" dirty="0" err="1">
                <a:solidFill>
                  <a:srgbClr val="C00000"/>
                </a:solidFill>
                <a:latin typeface="Arial Narrow" pitchFamily="34" charset="0"/>
                <a:cs typeface="Calibri" pitchFamily="34" charset="0"/>
              </a:rPr>
              <a:t>max</a:t>
            </a:r>
            <a:r>
              <a:rPr lang="en-US" altLang="en-US" sz="1600" b="1" dirty="0">
                <a:solidFill>
                  <a:srgbClr val="C00000"/>
                </a:solidFill>
                <a:latin typeface="Arial Narrow" pitchFamily="34" charset="0"/>
                <a:cs typeface="Calibri" pitchFamily="34" charset="0"/>
              </a:rPr>
              <a:t> unaffected!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anim calcmode="lin" valueType="num">
                                      <p:cBhvr>
                                        <p:cTn id="1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1000"/>
                                        <p:tgtEl>
                                          <p:spTgt spid="5123">
                                            <p:txEl>
                                              <p:pRg st="3" end="3"/>
                                            </p:txEl>
                                          </p:spTgt>
                                        </p:tgtEl>
                                      </p:cBhvr>
                                    </p:animEffect>
                                    <p:anim calcmode="lin" valueType="num">
                                      <p:cBhvr>
                                        <p:cTn id="2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1509"/>
                                        </p:tgtEl>
                                        <p:attrNameLst>
                                          <p:attrName>style.visibility</p:attrName>
                                        </p:attrNameLst>
                                      </p:cBhvr>
                                      <p:to>
                                        <p:strVal val="visible"/>
                                      </p:to>
                                    </p:set>
                                    <p:animEffect transition="in" filter="fade">
                                      <p:cBhvr>
                                        <p:cTn id="27" dur="1000"/>
                                        <p:tgtEl>
                                          <p:spTgt spid="21509"/>
                                        </p:tgtEl>
                                      </p:cBhvr>
                                    </p:animEffect>
                                    <p:anim calcmode="lin" valueType="num">
                                      <p:cBhvr>
                                        <p:cTn id="28" dur="1000" fill="hold"/>
                                        <p:tgtEl>
                                          <p:spTgt spid="21509"/>
                                        </p:tgtEl>
                                        <p:attrNameLst>
                                          <p:attrName>ppt_x</p:attrName>
                                        </p:attrNameLst>
                                      </p:cBhvr>
                                      <p:tavLst>
                                        <p:tav tm="0">
                                          <p:val>
                                            <p:strVal val="#ppt_x"/>
                                          </p:val>
                                        </p:tav>
                                        <p:tav tm="100000">
                                          <p:val>
                                            <p:strVal val="#ppt_x"/>
                                          </p:val>
                                        </p:tav>
                                      </p:tavLst>
                                    </p:anim>
                                    <p:anim calcmode="lin" valueType="num">
                                      <p:cBhvr>
                                        <p:cTn id="29" dur="1000" fill="hold"/>
                                        <p:tgtEl>
                                          <p:spTgt spid="2150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1510"/>
                                        </p:tgtEl>
                                        <p:attrNameLst>
                                          <p:attrName>style.visibility</p:attrName>
                                        </p:attrNameLst>
                                      </p:cBhvr>
                                      <p:to>
                                        <p:strVal val="visible"/>
                                      </p:to>
                                    </p:set>
                                    <p:animEffect transition="in" filter="fade">
                                      <p:cBhvr>
                                        <p:cTn id="32" dur="1000"/>
                                        <p:tgtEl>
                                          <p:spTgt spid="21510"/>
                                        </p:tgtEl>
                                      </p:cBhvr>
                                    </p:animEffect>
                                    <p:anim calcmode="lin" valueType="num">
                                      <p:cBhvr>
                                        <p:cTn id="33" dur="1000" fill="hold"/>
                                        <p:tgtEl>
                                          <p:spTgt spid="21510"/>
                                        </p:tgtEl>
                                        <p:attrNameLst>
                                          <p:attrName>ppt_x</p:attrName>
                                        </p:attrNameLst>
                                      </p:cBhvr>
                                      <p:tavLst>
                                        <p:tav tm="0">
                                          <p:val>
                                            <p:strVal val="#ppt_x"/>
                                          </p:val>
                                        </p:tav>
                                        <p:tav tm="100000">
                                          <p:val>
                                            <p:strVal val="#ppt_x"/>
                                          </p:val>
                                        </p:tav>
                                      </p:tavLst>
                                    </p:anim>
                                    <p:anim calcmode="lin" valueType="num">
                                      <p:cBhvr>
                                        <p:cTn id="34"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123">
                                            <p:txEl>
                                              <p:pRg st="5" end="5"/>
                                            </p:txEl>
                                          </p:spTgt>
                                        </p:tgtEl>
                                        <p:attrNameLst>
                                          <p:attrName>style.visibility</p:attrName>
                                        </p:attrNameLst>
                                      </p:cBhvr>
                                      <p:to>
                                        <p:strVal val="visible"/>
                                      </p:to>
                                    </p:set>
                                    <p:animEffect transition="in" filter="fade">
                                      <p:cBhvr>
                                        <p:cTn id="39" dur="1000"/>
                                        <p:tgtEl>
                                          <p:spTgt spid="5123">
                                            <p:txEl>
                                              <p:pRg st="5" end="5"/>
                                            </p:txEl>
                                          </p:spTgt>
                                        </p:tgtEl>
                                      </p:cBhvr>
                                    </p:animEffect>
                                    <p:anim calcmode="lin" valueType="num">
                                      <p:cBhvr>
                                        <p:cTn id="40"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123">
                                            <p:txEl>
                                              <p:pRg st="6" end="6"/>
                                            </p:txEl>
                                          </p:spTgt>
                                        </p:tgtEl>
                                        <p:attrNameLst>
                                          <p:attrName>style.visibility</p:attrName>
                                        </p:attrNameLst>
                                      </p:cBhvr>
                                      <p:to>
                                        <p:strVal val="visible"/>
                                      </p:to>
                                    </p:set>
                                    <p:animEffect transition="in" filter="fade">
                                      <p:cBhvr>
                                        <p:cTn id="44" dur="1000"/>
                                        <p:tgtEl>
                                          <p:spTgt spid="5123">
                                            <p:txEl>
                                              <p:pRg st="6" end="6"/>
                                            </p:txEl>
                                          </p:spTgt>
                                        </p:tgtEl>
                                      </p:cBhvr>
                                    </p:animEffect>
                                    <p:anim calcmode="lin" valueType="num">
                                      <p:cBhvr>
                                        <p:cTn id="45"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(1) Competitive Inhibition: Lineweaver-Burk Plot</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5123" name="Rectangle 3"/>
          <p:cNvSpPr>
            <a:spLocks noChangeArrowheads="1"/>
          </p:cNvSpPr>
          <p:nvPr/>
        </p:nvSpPr>
        <p:spPr bwMode="auto">
          <a:xfrm>
            <a:off x="76200" y="533400"/>
            <a:ext cx="457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For </a:t>
            </a:r>
            <a:r>
              <a:rPr lang="en-US" sz="1600" dirty="0">
                <a:latin typeface="Calibri" pitchFamily="34" charset="0"/>
                <a:ea typeface="Cambria" pitchFamily="18" charset="0"/>
                <a:cs typeface="Calibri" pitchFamily="34" charset="0"/>
                <a:sym typeface="Symbol"/>
              </a:rPr>
              <a:t>competitive inhibition, </a:t>
            </a:r>
            <a:r>
              <a:rPr lang="en-US" sz="1600" dirty="0">
                <a:solidFill>
                  <a:srgbClr val="FF0000"/>
                </a:solidFill>
                <a:latin typeface="Calibri" pitchFamily="34" charset="0"/>
                <a:ea typeface="Cambria" pitchFamily="18" charset="0"/>
                <a:cs typeface="Calibri" pitchFamily="34" charset="0"/>
                <a:sym typeface="Wingdings" pitchFamily="2" charset="2"/>
              </a:rPr>
              <a:t>the </a:t>
            </a:r>
            <a:r>
              <a:rPr lang="en-US" sz="1600" dirty="0" err="1">
                <a:solidFill>
                  <a:srgbClr val="FF0000"/>
                </a:solidFill>
                <a:latin typeface="Calibri" pitchFamily="34" charset="0"/>
                <a:ea typeface="Cambria" pitchFamily="18" charset="0"/>
                <a:cs typeface="Calibri" pitchFamily="34" charset="0"/>
                <a:sym typeface="Wingdings" pitchFamily="2" charset="2"/>
              </a:rPr>
              <a:t>Lineweaver</a:t>
            </a:r>
            <a:r>
              <a:rPr lang="en-US" sz="1600" dirty="0">
                <a:solidFill>
                  <a:srgbClr val="FF0000"/>
                </a:solidFill>
                <a:latin typeface="Calibri" pitchFamily="34" charset="0"/>
                <a:ea typeface="Cambria" pitchFamily="18" charset="0"/>
                <a:cs typeface="Calibri" pitchFamily="34" charset="0"/>
                <a:sym typeface="Wingdings" pitchFamily="2" charset="2"/>
              </a:rPr>
              <a:t>-Burk equation adopts the form</a:t>
            </a:r>
            <a:r>
              <a:rPr lang="en-US" sz="1600" dirty="0">
                <a:latin typeface="Calibri" pitchFamily="34" charset="0"/>
                <a:ea typeface="Cambria" pitchFamily="18" charset="0"/>
                <a:cs typeface="Calibri" pitchFamily="34" charset="0"/>
                <a:sym typeface="Wingdings" pitchFamily="2" charset="2"/>
              </a:rPr>
              <a:t>:</a:t>
            </a:r>
            <a:r>
              <a:rPr lang="en-US" sz="1600" b="1" dirty="0">
                <a:latin typeface="Calibri" pitchFamily="34" charset="0"/>
                <a:ea typeface="Cambria" pitchFamily="18" charset="0"/>
                <a:cs typeface="Calibri" pitchFamily="34" charset="0"/>
                <a:sym typeface="Wingdings" pitchFamily="2" charset="2"/>
              </a:rPr>
              <a:t> </a:t>
            </a:r>
            <a:endParaRPr lang="en-US" sz="1600" dirty="0">
              <a:latin typeface="Calibri" pitchFamily="34" charset="0"/>
              <a:ea typeface="Cambria" pitchFamily="18" charset="0"/>
              <a:cs typeface="Calibri" pitchFamily="34" charset="0"/>
              <a:sym typeface="Wingdings" pitchFamily="2" charset="2"/>
            </a:endParaRP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1/v = (</a:t>
            </a:r>
            <a:r>
              <a:rPr lang="en-US" sz="1600" dirty="0">
                <a:solidFill>
                  <a:srgbClr val="7030A0"/>
                </a:solidFill>
                <a:latin typeface="Calibri" pitchFamily="34" charset="0"/>
                <a:ea typeface="Cambria" pitchFamily="18" charset="0"/>
                <a:cs typeface="Calibri" pitchFamily="34" charset="0"/>
                <a:sym typeface="Symbol"/>
              </a:rPr>
              <a:t></a:t>
            </a:r>
            <a:r>
              <a:rPr lang="en-US" sz="1600" dirty="0">
                <a:solidFill>
                  <a:srgbClr val="7030A0"/>
                </a:solidFill>
                <a:latin typeface="Calibri" pitchFamily="34" charset="0"/>
                <a:ea typeface="Cambria" pitchFamily="18" charset="0"/>
                <a:cs typeface="Calibri" pitchFamily="34" charset="0"/>
                <a:sym typeface="Wingdings" pitchFamily="2" charset="2"/>
              </a:rPr>
              <a:t>K</a:t>
            </a:r>
            <a:r>
              <a:rPr lang="en-US" sz="1600" baseline="-25000" dirty="0">
                <a:solidFill>
                  <a:srgbClr val="7030A0"/>
                </a:solidFill>
                <a:latin typeface="Calibri" pitchFamily="34" charset="0"/>
                <a:ea typeface="Cambria" pitchFamily="18" charset="0"/>
                <a:cs typeface="Calibri" pitchFamily="34" charset="0"/>
                <a:sym typeface="Wingdings" pitchFamily="2" charset="2"/>
              </a:rPr>
              <a:t>M</a:t>
            </a:r>
            <a:r>
              <a:rPr lang="en-US" sz="1600" dirty="0">
                <a:solidFill>
                  <a:srgbClr val="7030A0"/>
                </a:solidFill>
                <a:latin typeface="Calibri" pitchFamily="34" charset="0"/>
                <a:ea typeface="Cambria" pitchFamily="18" charset="0"/>
                <a:cs typeface="Calibri" pitchFamily="34" charset="0"/>
                <a:sym typeface="Wingdings" pitchFamily="2" charset="2"/>
              </a:rPr>
              <a:t>/</a:t>
            </a:r>
            <a:r>
              <a:rPr lang="en-US" sz="1600" dirty="0" err="1">
                <a:solidFill>
                  <a:srgbClr val="7030A0"/>
                </a:solidFill>
                <a:latin typeface="Calibri" pitchFamily="34" charset="0"/>
                <a:ea typeface="Cambria" pitchFamily="18" charset="0"/>
                <a:cs typeface="Calibri" pitchFamily="34" charset="0"/>
                <a:sym typeface="Wingdings" pitchFamily="2" charset="2"/>
              </a:rPr>
              <a:t>V</a:t>
            </a:r>
            <a:r>
              <a:rPr lang="en-US" sz="1600" baseline="-25000" dirty="0" err="1">
                <a:solidFill>
                  <a:srgbClr val="7030A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).(1/[S]) + (</a:t>
            </a:r>
            <a:r>
              <a:rPr lang="en-US" sz="1600" dirty="0">
                <a:solidFill>
                  <a:srgbClr val="7030A0"/>
                </a:solidFill>
                <a:latin typeface="Calibri" pitchFamily="34" charset="0"/>
                <a:ea typeface="Cambria" pitchFamily="18" charset="0"/>
                <a:cs typeface="Calibri" pitchFamily="34" charset="0"/>
                <a:sym typeface="Wingdings" pitchFamily="2" charset="2"/>
              </a:rPr>
              <a:t>1/</a:t>
            </a:r>
            <a:r>
              <a:rPr lang="en-US" sz="1600" dirty="0" err="1">
                <a:solidFill>
                  <a:srgbClr val="7030A0"/>
                </a:solidFill>
                <a:latin typeface="Calibri" pitchFamily="34" charset="0"/>
                <a:ea typeface="Cambria" pitchFamily="18" charset="0"/>
                <a:cs typeface="Calibri" pitchFamily="34" charset="0"/>
                <a:sym typeface="Wingdings" pitchFamily="2" charset="2"/>
              </a:rPr>
              <a:t>V</a:t>
            </a:r>
            <a:r>
              <a:rPr lang="en-US" sz="1600" baseline="-25000" dirty="0" err="1">
                <a:solidFill>
                  <a:srgbClr val="7030A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	[1.3]</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Thus, </a:t>
            </a:r>
            <a:r>
              <a:rPr lang="en-US" sz="1600" dirty="0">
                <a:solidFill>
                  <a:srgbClr val="FF0000"/>
                </a:solidFill>
                <a:latin typeface="Calibri" pitchFamily="34" charset="0"/>
                <a:ea typeface="Cambria" pitchFamily="18" charset="0"/>
                <a:cs typeface="Calibri" pitchFamily="34" charset="0"/>
                <a:sym typeface="Wingdings" pitchFamily="2" charset="2"/>
              </a:rPr>
              <a:t>a plot of 1/v versus 1/[S] generates a straight line </a:t>
            </a:r>
            <a:r>
              <a:rPr lang="en-US" sz="1600" dirty="0">
                <a:latin typeface="Calibri" pitchFamily="34" charset="0"/>
                <a:ea typeface="Cambria" pitchFamily="18" charset="0"/>
                <a:cs typeface="Calibri" pitchFamily="34" charset="0"/>
                <a:sym typeface="Wingdings" pitchFamily="2" charset="2"/>
              </a:rPr>
              <a:t>from which the various kinetic parameters can be accurately determined using a linear fit with:</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slope = </a:t>
            </a:r>
            <a:r>
              <a:rPr lang="en-US" sz="1600" dirty="0">
                <a:solidFill>
                  <a:srgbClr val="00B050"/>
                </a:solidFill>
                <a:latin typeface="Calibri" pitchFamily="34" charset="0"/>
                <a:ea typeface="Cambria" pitchFamily="18" charset="0"/>
                <a:cs typeface="Calibri" pitchFamily="34" charset="0"/>
                <a:sym typeface="Symbol"/>
              </a:rPr>
              <a:t></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y-intercept = 1/</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baseline="-25000" dirty="0">
                <a:solidFill>
                  <a:srgbClr val="00B050"/>
                </a:solidFill>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x-intercept = -1/</a:t>
            </a:r>
            <a:r>
              <a:rPr lang="en-US" sz="1600" dirty="0">
                <a:solidFill>
                  <a:srgbClr val="00B050"/>
                </a:solidFill>
                <a:latin typeface="Calibri" pitchFamily="34" charset="0"/>
                <a:ea typeface="Cambria" pitchFamily="18" charset="0"/>
                <a:cs typeface="Calibri" pitchFamily="34" charset="0"/>
                <a:sym typeface="Symbol"/>
              </a:rPr>
              <a:t></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Because a competitive inhibitor only affects K</a:t>
            </a:r>
            <a:r>
              <a:rPr lang="en-US" sz="1600" baseline="-25000" dirty="0">
                <a:latin typeface="Calibri" pitchFamily="34" charset="0"/>
                <a:ea typeface="Cambria" pitchFamily="18" charset="0"/>
                <a:cs typeface="Calibri" pitchFamily="34" charset="0"/>
                <a:sym typeface="Wingdings" pitchFamily="2" charset="2"/>
              </a:rPr>
              <a:t>M</a:t>
            </a:r>
            <a:r>
              <a:rPr lang="en-US" sz="1600" dirty="0">
                <a:latin typeface="Calibri" pitchFamily="34" charset="0"/>
                <a:ea typeface="Cambria" pitchFamily="18" charset="0"/>
                <a:cs typeface="Calibri" pitchFamily="34" charset="0"/>
                <a:sym typeface="Wingdings" pitchFamily="2" charset="2"/>
              </a:rPr>
              <a:t> but not </a:t>
            </a:r>
            <a:r>
              <a:rPr lang="en-US" sz="1600" dirty="0" err="1">
                <a:latin typeface="Calibri" pitchFamily="34" charset="0"/>
                <a:ea typeface="Cambria" pitchFamily="18" charset="0"/>
                <a:cs typeface="Calibri" pitchFamily="34" charset="0"/>
                <a:sym typeface="Wingdings" pitchFamily="2" charset="2"/>
              </a:rPr>
              <a:t>V</a:t>
            </a:r>
            <a:r>
              <a:rPr lang="en-US" sz="1600" baseline="-25000" dirty="0" err="1">
                <a:latin typeface="Calibri" pitchFamily="34" charset="0"/>
                <a:ea typeface="Cambria" pitchFamily="18" charset="0"/>
                <a:cs typeface="Calibri" pitchFamily="34" charset="0"/>
                <a:sym typeface="Wingdings" pitchFamily="2" charset="2"/>
              </a:rPr>
              <a:t>max</a:t>
            </a:r>
            <a:r>
              <a:rPr lang="en-US" sz="1600" dirty="0">
                <a:latin typeface="Calibri" pitchFamily="34" charset="0"/>
                <a:ea typeface="Cambria" pitchFamily="18" charset="0"/>
                <a:cs typeface="Calibri" pitchFamily="34" charset="0"/>
                <a:sym typeface="Wingdings" pitchFamily="2" charset="2"/>
              </a:rPr>
              <a:t>, </a:t>
            </a:r>
            <a:r>
              <a:rPr lang="en-US" sz="1600" dirty="0">
                <a:solidFill>
                  <a:srgbClr val="FF0000"/>
                </a:solidFill>
                <a:latin typeface="Calibri" pitchFamily="34" charset="0"/>
                <a:ea typeface="Cambria" pitchFamily="18" charset="0"/>
                <a:cs typeface="Calibri" pitchFamily="34" charset="0"/>
                <a:sym typeface="Wingdings" pitchFamily="2" charset="2"/>
              </a:rPr>
              <a:t>multiple </a:t>
            </a:r>
            <a:r>
              <a:rPr lang="en-US" sz="1600" dirty="0" err="1">
                <a:solidFill>
                  <a:srgbClr val="FF0000"/>
                </a:solidFill>
                <a:latin typeface="Calibri" pitchFamily="34" charset="0"/>
                <a:ea typeface="Cambria" pitchFamily="18" charset="0"/>
                <a:cs typeface="Calibri" pitchFamily="34" charset="0"/>
                <a:sym typeface="Wingdings" pitchFamily="2" charset="2"/>
              </a:rPr>
              <a:t>Lineweaver</a:t>
            </a:r>
            <a:r>
              <a:rPr lang="en-US" sz="1600" dirty="0">
                <a:solidFill>
                  <a:srgbClr val="FF0000"/>
                </a:solidFill>
                <a:latin typeface="Calibri" pitchFamily="34" charset="0"/>
                <a:ea typeface="Cambria" pitchFamily="18" charset="0"/>
                <a:cs typeface="Calibri" pitchFamily="34" charset="0"/>
                <a:sym typeface="Wingdings" pitchFamily="2" charset="2"/>
              </a:rPr>
              <a:t>-Burk plots generated as a function of [I] intersect on the ordinate (y-axis) @ 1/ </a:t>
            </a:r>
            <a:r>
              <a:rPr lang="en-US" sz="1600" dirty="0" err="1">
                <a:solidFill>
                  <a:srgbClr val="FF0000"/>
                </a:solidFill>
                <a:latin typeface="Calibri" pitchFamily="34" charset="0"/>
                <a:ea typeface="Cambria" pitchFamily="18" charset="0"/>
                <a:cs typeface="Calibri" pitchFamily="34" charset="0"/>
                <a:sym typeface="Wingdings" pitchFamily="2" charset="2"/>
              </a:rPr>
              <a:t>V</a:t>
            </a:r>
            <a:r>
              <a:rPr lang="en-US" sz="1600" baseline="-25000" dirty="0" err="1">
                <a:solidFill>
                  <a:srgbClr val="FF0000"/>
                </a:solidFill>
                <a:latin typeface="Calibri" pitchFamily="34" charset="0"/>
                <a:ea typeface="Cambria" pitchFamily="18" charset="0"/>
                <a:cs typeface="Calibri" pitchFamily="34" charset="0"/>
                <a:sym typeface="Wingdings" pitchFamily="2" charset="2"/>
              </a:rPr>
              <a:t>max</a:t>
            </a:r>
            <a:endParaRPr lang="en-US" sz="1600" dirty="0">
              <a:solidFill>
                <a:srgbClr val="FF0000"/>
              </a:solidFill>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For a given set of [I] and </a:t>
            </a:r>
            <a:r>
              <a:rPr lang="en-US" sz="1600" dirty="0">
                <a:latin typeface="Calibri" pitchFamily="34" charset="0"/>
                <a:ea typeface="Cambria" pitchFamily="18" charset="0"/>
                <a:cs typeface="Calibri" pitchFamily="34" charset="0"/>
                <a:sym typeface="Symbol"/>
              </a:rPr>
              <a:t>, t</a:t>
            </a:r>
            <a:r>
              <a:rPr lang="en-US" sz="1600" dirty="0">
                <a:latin typeface="Calibri" pitchFamily="34" charset="0"/>
                <a:ea typeface="Cambria" pitchFamily="18" charset="0"/>
                <a:cs typeface="Calibri" pitchFamily="34" charset="0"/>
                <a:sym typeface="Wingdings" pitchFamily="2" charset="2"/>
              </a:rPr>
              <a:t>he extent of competitive inhibition in terms of K</a:t>
            </a:r>
            <a:r>
              <a:rPr lang="en-US" sz="1600" baseline="-25000" dirty="0">
                <a:latin typeface="Calibri" pitchFamily="34" charset="0"/>
                <a:ea typeface="Cambria" pitchFamily="18" charset="0"/>
                <a:cs typeface="Calibri" pitchFamily="34" charset="0"/>
                <a:sym typeface="Wingdings" pitchFamily="2" charset="2"/>
              </a:rPr>
              <a:t>I</a:t>
            </a:r>
            <a:r>
              <a:rPr lang="en-US" sz="1600" dirty="0">
                <a:latin typeface="Calibri" pitchFamily="34" charset="0"/>
                <a:ea typeface="Cambria" pitchFamily="18" charset="0"/>
                <a:cs typeface="Calibri" pitchFamily="34" charset="0"/>
                <a:sym typeface="Wingdings" pitchFamily="2" charset="2"/>
              </a:rPr>
              <a:t> can be directly computed from the relationship:        </a:t>
            </a:r>
          </a:p>
          <a:p>
            <a:pPr eaLnBrk="0" hangingPunct="0">
              <a:spcAft>
                <a:spcPts val="0"/>
              </a:spcAft>
              <a:defRPr/>
            </a:pPr>
            <a:r>
              <a:rPr lang="en-US" sz="1600" dirty="0">
                <a:latin typeface="Calibri" pitchFamily="34" charset="0"/>
                <a:ea typeface="Cambria" pitchFamily="18" charset="0"/>
                <a:cs typeface="Calibri" pitchFamily="34" charset="0"/>
                <a:sym typeface="Symbol"/>
              </a:rPr>
              <a:t>	</a:t>
            </a:r>
            <a:r>
              <a:rPr lang="en-US" sz="1600" dirty="0">
                <a:solidFill>
                  <a:srgbClr val="00B050"/>
                </a:solidFill>
                <a:latin typeface="Calibri" pitchFamily="34" charset="0"/>
                <a:ea typeface="Cambria" pitchFamily="18" charset="0"/>
                <a:cs typeface="Calibri" pitchFamily="34" charset="0"/>
                <a:sym typeface="Symbol"/>
              </a:rPr>
              <a:t> = 1 + {[I]/K</a:t>
            </a:r>
            <a:r>
              <a:rPr lang="en-US" sz="1600" baseline="-25000" dirty="0">
                <a:solidFill>
                  <a:srgbClr val="00B050"/>
                </a:solidFill>
                <a:latin typeface="Calibri" pitchFamily="34" charset="0"/>
                <a:ea typeface="Cambria" pitchFamily="18" charset="0"/>
                <a:cs typeface="Calibri" pitchFamily="34" charset="0"/>
                <a:sym typeface="Symbol"/>
              </a:rPr>
              <a:t>I</a:t>
            </a:r>
            <a:r>
              <a:rPr lang="en-US" sz="1600" dirty="0">
                <a:solidFill>
                  <a:srgbClr val="00B050"/>
                </a:solidFill>
                <a:latin typeface="Calibri" pitchFamily="34" charset="0"/>
                <a:ea typeface="Cambria" pitchFamily="18" charset="0"/>
                <a:cs typeface="Calibri" pitchFamily="34" charset="0"/>
                <a:sym typeface="Symbol"/>
              </a:rPr>
              <a:t>}		[1.4]   </a:t>
            </a: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Since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[1.4] is an equation of a straight line with respect to </a:t>
            </a:r>
            <a:r>
              <a:rPr lang="en-US" sz="1600" dirty="0">
                <a:latin typeface="Calibri" pitchFamily="34" charset="0"/>
                <a:ea typeface="Cambria" pitchFamily="18" charset="0"/>
                <a:cs typeface="Calibri" pitchFamily="34" charset="0"/>
                <a:sym typeface="Symbol"/>
              </a:rPr>
              <a:t> and [I]</a:t>
            </a:r>
            <a:r>
              <a:rPr lang="en-US" sz="1600" dirty="0">
                <a:latin typeface="Calibri" pitchFamily="34" charset="0"/>
                <a:ea typeface="Cambria" pitchFamily="18" charset="0"/>
                <a:cs typeface="Calibri" pitchFamily="34" charset="0"/>
                <a:sym typeface="Wingdings" pitchFamily="2" charset="2"/>
              </a:rPr>
              <a:t>, </a:t>
            </a:r>
            <a:r>
              <a:rPr lang="en-US" sz="1600" dirty="0">
                <a:solidFill>
                  <a:srgbClr val="FF0000"/>
                </a:solidFill>
                <a:latin typeface="Calibri" pitchFamily="34" charset="0"/>
                <a:ea typeface="Cambria" pitchFamily="18" charset="0"/>
                <a:cs typeface="Calibri" pitchFamily="34" charset="0"/>
                <a:sym typeface="Wingdings" pitchFamily="2" charset="2"/>
              </a:rPr>
              <a:t>one can also calculate K</a:t>
            </a:r>
            <a:r>
              <a:rPr lang="en-US" sz="1600" baseline="-25000" dirty="0">
                <a:solidFill>
                  <a:srgbClr val="FF0000"/>
                </a:solidFill>
                <a:latin typeface="Calibri" pitchFamily="34" charset="0"/>
                <a:ea typeface="Cambria" pitchFamily="18" charset="0"/>
                <a:cs typeface="Calibri" pitchFamily="34" charset="0"/>
                <a:sym typeface="Wingdings" pitchFamily="2" charset="2"/>
              </a:rPr>
              <a:t>I</a:t>
            </a:r>
            <a:r>
              <a:rPr lang="en-US" sz="1600" dirty="0">
                <a:solidFill>
                  <a:srgbClr val="FF0000"/>
                </a:solidFill>
                <a:latin typeface="Calibri" pitchFamily="34" charset="0"/>
                <a:ea typeface="Cambria" pitchFamily="18" charset="0"/>
                <a:cs typeface="Calibri" pitchFamily="34" charset="0"/>
                <a:sym typeface="Wingdings" pitchFamily="2" charset="2"/>
              </a:rPr>
              <a:t> from the slope of a linear plot of </a:t>
            </a:r>
            <a:r>
              <a:rPr lang="en-US" sz="1600" dirty="0">
                <a:solidFill>
                  <a:srgbClr val="FF0000"/>
                </a:solidFill>
                <a:latin typeface="Calibri" pitchFamily="34" charset="0"/>
                <a:ea typeface="Cambria" pitchFamily="18" charset="0"/>
                <a:cs typeface="Calibri" pitchFamily="34" charset="0"/>
                <a:sym typeface="Symbol"/>
              </a:rPr>
              <a:t> versus [I</a:t>
            </a:r>
            <a:r>
              <a:rPr lang="en-US" sz="1600" dirty="0" smtClean="0">
                <a:solidFill>
                  <a:srgbClr val="FF0000"/>
                </a:solidFill>
                <a:latin typeface="Calibri" pitchFamily="34" charset="0"/>
                <a:ea typeface="Cambria" pitchFamily="18" charset="0"/>
                <a:cs typeface="Calibri" pitchFamily="34" charset="0"/>
                <a:sym typeface="Symbol"/>
              </a:rPr>
              <a:t>]</a:t>
            </a:r>
            <a:r>
              <a:rPr lang="en-US" sz="1600" dirty="0" smtClean="0">
                <a:latin typeface="Calibri" pitchFamily="34" charset="0"/>
                <a:ea typeface="Cambria" pitchFamily="18" charset="0"/>
                <a:cs typeface="Calibri" pitchFamily="34" charset="0"/>
                <a:sym typeface="Symbol"/>
              </a:rPr>
              <a:t>—</a:t>
            </a:r>
            <a:r>
              <a:rPr lang="en-US" sz="1600" dirty="0">
                <a:latin typeface="Calibri" pitchFamily="34" charset="0"/>
                <a:ea typeface="Cambria" pitchFamily="18" charset="0"/>
                <a:cs typeface="Calibri" pitchFamily="34" charset="0"/>
                <a:sym typeface="Symbol"/>
              </a:rPr>
              <a:t>a more accurate procedure</a:t>
            </a:r>
            <a:r>
              <a:rPr lang="en-US" sz="1600" dirty="0">
                <a:latin typeface="Calibri" pitchFamily="34" charset="0"/>
                <a:ea typeface="Cambria" pitchFamily="18" charset="0"/>
                <a:cs typeface="Calibri" pitchFamily="34" charset="0"/>
                <a:sym typeface="Wingdings" pitchFamily="2" charset="2"/>
              </a:rPr>
              <a:t>   </a:t>
            </a:r>
          </a:p>
        </p:txBody>
      </p:sp>
      <p:grpSp>
        <p:nvGrpSpPr>
          <p:cNvPr id="22532" name="Group 1"/>
          <p:cNvGrpSpPr>
            <a:grpSpLocks/>
          </p:cNvGrpSpPr>
          <p:nvPr/>
        </p:nvGrpSpPr>
        <p:grpSpPr bwMode="auto">
          <a:xfrm>
            <a:off x="4572000" y="838200"/>
            <a:ext cx="4394200" cy="5848350"/>
            <a:chOff x="4572000" y="902936"/>
            <a:chExt cx="4394743" cy="5848384"/>
          </a:xfrm>
        </p:grpSpPr>
        <p:pic>
          <p:nvPicPr>
            <p:cNvPr id="22533" name="Picture 2" descr="voet4_fig_12_08"/>
            <p:cNvPicPr>
              <a:picLocks noChangeAspect="1" noChangeArrowheads="1"/>
            </p:cNvPicPr>
            <p:nvPr/>
          </p:nvPicPr>
          <p:blipFill>
            <a:blip r:embed="rId3">
              <a:extLst>
                <a:ext uri="{28A0092B-C50C-407E-A947-70E740481C1C}">
                  <a14:useLocalDpi xmlns:a14="http://schemas.microsoft.com/office/drawing/2010/main" val="0"/>
                </a:ext>
              </a:extLst>
            </a:blip>
            <a:srcRect t="6027" b="6287"/>
            <a:stretch>
              <a:fillRect/>
            </a:stretch>
          </p:blipFill>
          <p:spPr bwMode="auto">
            <a:xfrm>
              <a:off x="4572000" y="990600"/>
              <a:ext cx="4394743"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9"/>
            <p:cNvSpPr txBox="1">
              <a:spLocks noChangeArrowheads="1"/>
            </p:cNvSpPr>
            <p:nvPr/>
          </p:nvSpPr>
          <p:spPr bwMode="auto">
            <a:xfrm>
              <a:off x="5600032" y="902936"/>
              <a:ext cx="449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Narrow" pitchFamily="34" charset="0"/>
                  <a:cs typeface="Calibri" pitchFamily="34" charset="0"/>
                </a:rPr>
                <a:t>1/v</a:t>
              </a:r>
              <a:endParaRPr lang="en-US" altLang="en-US" sz="1800" b="1" baseline="-25000">
                <a:latin typeface="Arial Narrow" pitchFamily="34" charset="0"/>
                <a:cs typeface="Calibri" pitchFamily="34" charset="0"/>
              </a:endParaRPr>
            </a:p>
          </p:txBody>
        </p:sp>
        <p:sp>
          <p:nvSpPr>
            <p:cNvPr id="22535" name="Oval 11"/>
            <p:cNvSpPr>
              <a:spLocks noChangeArrowheads="1"/>
            </p:cNvSpPr>
            <p:nvPr/>
          </p:nvSpPr>
          <p:spPr bwMode="auto">
            <a:xfrm>
              <a:off x="5988654" y="4612460"/>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2536" name="Oval 12"/>
            <p:cNvSpPr>
              <a:spLocks noChangeArrowheads="1"/>
            </p:cNvSpPr>
            <p:nvPr/>
          </p:nvSpPr>
          <p:spPr bwMode="auto">
            <a:xfrm>
              <a:off x="5627202" y="6047178"/>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2537" name="Oval 13"/>
            <p:cNvSpPr>
              <a:spLocks noChangeArrowheads="1"/>
            </p:cNvSpPr>
            <p:nvPr/>
          </p:nvSpPr>
          <p:spPr bwMode="auto">
            <a:xfrm>
              <a:off x="5282076" y="6047178"/>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2538" name="Oval 14"/>
            <p:cNvSpPr>
              <a:spLocks noChangeArrowheads="1"/>
            </p:cNvSpPr>
            <p:nvPr/>
          </p:nvSpPr>
          <p:spPr bwMode="auto">
            <a:xfrm>
              <a:off x="4580092" y="6047178"/>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fade">
                                      <p:cBhvr>
                                        <p:cTn id="7" dur="1000"/>
                                        <p:tgtEl>
                                          <p:spTgt spid="5123">
                                            <p:txEl>
                                              <p:pRg st="3" end="3"/>
                                            </p:txEl>
                                          </p:spTgt>
                                        </p:tgtEl>
                                      </p:cBhvr>
                                    </p:animEffect>
                                    <p:anim calcmode="lin" valueType="num">
                                      <p:cBhvr>
                                        <p:cTn id="8"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fade">
                                      <p:cBhvr>
                                        <p:cTn id="12" dur="1000"/>
                                        <p:tgtEl>
                                          <p:spTgt spid="5123">
                                            <p:txEl>
                                              <p:pRg st="4" end="4"/>
                                            </p:txEl>
                                          </p:spTgt>
                                        </p:tgtEl>
                                      </p:cBhvr>
                                    </p:animEffect>
                                    <p:anim calcmode="lin" valueType="num">
                                      <p:cBhvr>
                                        <p:cTn id="13"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fade">
                                      <p:cBhvr>
                                        <p:cTn id="17" dur="1000"/>
                                        <p:tgtEl>
                                          <p:spTgt spid="5123">
                                            <p:txEl>
                                              <p:pRg st="5" end="5"/>
                                            </p:txEl>
                                          </p:spTgt>
                                        </p:tgtEl>
                                      </p:cBhvr>
                                    </p:animEffect>
                                    <p:anim calcmode="lin" valueType="num">
                                      <p:cBhvr>
                                        <p:cTn id="18"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fade">
                                      <p:cBhvr>
                                        <p:cTn id="22" dur="1000"/>
                                        <p:tgtEl>
                                          <p:spTgt spid="5123">
                                            <p:txEl>
                                              <p:pRg st="6" end="6"/>
                                            </p:txEl>
                                          </p:spTgt>
                                        </p:tgtEl>
                                      </p:cBhvr>
                                    </p:animEffect>
                                    <p:anim calcmode="lin" valueType="num">
                                      <p:cBhvr>
                                        <p:cTn id="23"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532"/>
                                        </p:tgtEl>
                                        <p:attrNameLst>
                                          <p:attrName>style.visibility</p:attrName>
                                        </p:attrNameLst>
                                      </p:cBhvr>
                                      <p:to>
                                        <p:strVal val="visible"/>
                                      </p:to>
                                    </p:set>
                                    <p:animEffect transition="in" filter="fade">
                                      <p:cBhvr>
                                        <p:cTn id="27" dur="1000"/>
                                        <p:tgtEl>
                                          <p:spTgt spid="22532"/>
                                        </p:tgtEl>
                                      </p:cBhvr>
                                    </p:animEffect>
                                    <p:anim calcmode="lin" valueType="num">
                                      <p:cBhvr>
                                        <p:cTn id="28" dur="1000" fill="hold"/>
                                        <p:tgtEl>
                                          <p:spTgt spid="22532"/>
                                        </p:tgtEl>
                                        <p:attrNameLst>
                                          <p:attrName>ppt_x</p:attrName>
                                        </p:attrNameLst>
                                      </p:cBhvr>
                                      <p:tavLst>
                                        <p:tav tm="0">
                                          <p:val>
                                            <p:strVal val="#ppt_x"/>
                                          </p:val>
                                        </p:tav>
                                        <p:tav tm="100000">
                                          <p:val>
                                            <p:strVal val="#ppt_x"/>
                                          </p:val>
                                        </p:tav>
                                      </p:tavLst>
                                    </p:anim>
                                    <p:anim calcmode="lin" valueType="num">
                                      <p:cBhvr>
                                        <p:cTn id="29"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123">
                                            <p:txEl>
                                              <p:pRg st="8" end="8"/>
                                            </p:txEl>
                                          </p:spTgt>
                                        </p:tgtEl>
                                        <p:attrNameLst>
                                          <p:attrName>style.visibility</p:attrName>
                                        </p:attrNameLst>
                                      </p:cBhvr>
                                      <p:to>
                                        <p:strVal val="visible"/>
                                      </p:to>
                                    </p:set>
                                    <p:animEffect transition="in" filter="fade">
                                      <p:cBhvr>
                                        <p:cTn id="34" dur="1000"/>
                                        <p:tgtEl>
                                          <p:spTgt spid="5123">
                                            <p:txEl>
                                              <p:pRg st="8" end="8"/>
                                            </p:txEl>
                                          </p:spTgt>
                                        </p:tgtEl>
                                      </p:cBhvr>
                                    </p:animEffect>
                                    <p:anim calcmode="lin" valueType="num">
                                      <p:cBhvr>
                                        <p:cTn id="35"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23">
                                            <p:txEl>
                                              <p:pRg st="10" end="10"/>
                                            </p:txEl>
                                          </p:spTgt>
                                        </p:tgtEl>
                                        <p:attrNameLst>
                                          <p:attrName>style.visibility</p:attrName>
                                        </p:attrNameLst>
                                      </p:cBhvr>
                                      <p:to>
                                        <p:strVal val="visible"/>
                                      </p:to>
                                    </p:set>
                                    <p:animEffect transition="in" filter="fade">
                                      <p:cBhvr>
                                        <p:cTn id="41" dur="1000"/>
                                        <p:tgtEl>
                                          <p:spTgt spid="5123">
                                            <p:txEl>
                                              <p:pRg st="10" end="10"/>
                                            </p:txEl>
                                          </p:spTgt>
                                        </p:tgtEl>
                                      </p:cBhvr>
                                    </p:animEffect>
                                    <p:anim calcmode="lin" valueType="num">
                                      <p:cBhvr>
                                        <p:cTn id="42"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123">
                                            <p:txEl>
                                              <p:pRg st="11" end="11"/>
                                            </p:txEl>
                                          </p:spTgt>
                                        </p:tgtEl>
                                        <p:attrNameLst>
                                          <p:attrName>style.visibility</p:attrName>
                                        </p:attrNameLst>
                                      </p:cBhvr>
                                      <p:to>
                                        <p:strVal val="visible"/>
                                      </p:to>
                                    </p:set>
                                    <p:animEffect transition="in" filter="fade">
                                      <p:cBhvr>
                                        <p:cTn id="46" dur="1000"/>
                                        <p:tgtEl>
                                          <p:spTgt spid="5123">
                                            <p:txEl>
                                              <p:pRg st="11" end="11"/>
                                            </p:txEl>
                                          </p:spTgt>
                                        </p:tgtEl>
                                      </p:cBhvr>
                                    </p:animEffect>
                                    <p:anim calcmode="lin" valueType="num">
                                      <p:cBhvr>
                                        <p:cTn id="47"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123">
                                            <p:txEl>
                                              <p:pRg st="13" end="13"/>
                                            </p:txEl>
                                          </p:spTgt>
                                        </p:tgtEl>
                                        <p:attrNameLst>
                                          <p:attrName>style.visibility</p:attrName>
                                        </p:attrNameLst>
                                      </p:cBhvr>
                                      <p:to>
                                        <p:strVal val="visible"/>
                                      </p:to>
                                    </p:set>
                                    <p:animEffect transition="in" filter="fade">
                                      <p:cBhvr>
                                        <p:cTn id="53" dur="1000"/>
                                        <p:tgtEl>
                                          <p:spTgt spid="5123">
                                            <p:txEl>
                                              <p:pRg st="13" end="13"/>
                                            </p:txEl>
                                          </p:spTgt>
                                        </p:tgtEl>
                                      </p:cBhvr>
                                    </p:animEffect>
                                    <p:anim calcmode="lin" valueType="num">
                                      <p:cBhvr>
                                        <p:cTn id="54"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55" dur="1000" fill="hold"/>
                                        <p:tgtEl>
                                          <p:spTgt spid="5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(2) Uncompetitive Inhibition: General Model</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5123" name="Rectangle 3"/>
          <p:cNvSpPr>
            <a:spLocks noChangeArrowheads="1"/>
          </p:cNvSpPr>
          <p:nvPr/>
        </p:nvSpPr>
        <p:spPr bwMode="auto">
          <a:xfrm>
            <a:off x="228600" y="3564791"/>
            <a:ext cx="8839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In uncompetitive (NOT </a:t>
            </a:r>
            <a:r>
              <a:rPr lang="en-US" sz="1600" dirty="0" smtClean="0">
                <a:latin typeface="Calibri" pitchFamily="34" charset="0"/>
                <a:ea typeface="Cambria" pitchFamily="18" charset="0"/>
                <a:cs typeface="Calibri" pitchFamily="34" charset="0"/>
                <a:sym typeface="Wingdings" pitchFamily="2" charset="2"/>
              </a:rPr>
              <a:t>noncompetitive</a:t>
            </a:r>
            <a:r>
              <a:rPr lang="en-US" sz="1600" dirty="0">
                <a:latin typeface="Calibri" pitchFamily="34" charset="0"/>
                <a:ea typeface="Cambria" pitchFamily="18" charset="0"/>
                <a:cs typeface="Calibri" pitchFamily="34" charset="0"/>
                <a:sym typeface="Wingdings" pitchFamily="2" charset="2"/>
              </a:rPr>
              <a:t>!) inhibition, </a:t>
            </a:r>
            <a:r>
              <a:rPr lang="en-US" sz="1600" dirty="0" smtClean="0">
                <a:solidFill>
                  <a:srgbClr val="FF0000"/>
                </a:solidFill>
                <a:latin typeface="Calibri" pitchFamily="34" charset="0"/>
                <a:ea typeface="Cambria" pitchFamily="18" charset="0"/>
                <a:cs typeface="Calibri" pitchFamily="34" charset="0"/>
                <a:sym typeface="Wingdings" pitchFamily="2" charset="2"/>
              </a:rPr>
              <a:t>an uncompetitive </a:t>
            </a:r>
            <a:r>
              <a:rPr lang="en-US" sz="1600" dirty="0">
                <a:solidFill>
                  <a:srgbClr val="FF0000"/>
                </a:solidFill>
                <a:latin typeface="Calibri" pitchFamily="34" charset="0"/>
                <a:ea typeface="Cambria" pitchFamily="18" charset="0"/>
                <a:cs typeface="Calibri" pitchFamily="34" charset="0"/>
                <a:sym typeface="Wingdings" pitchFamily="2" charset="2"/>
              </a:rPr>
              <a:t>inhibitor (I) </a:t>
            </a:r>
            <a:r>
              <a:rPr lang="en-US" sz="1600" dirty="0">
                <a:latin typeface="Calibri" pitchFamily="34" charset="0"/>
                <a:ea typeface="Cambria" pitchFamily="18" charset="0"/>
                <a:cs typeface="Calibri" pitchFamily="34" charset="0"/>
                <a:sym typeface="Wingdings" pitchFamily="2" charset="2"/>
              </a:rPr>
              <a:t>directly binds to the </a:t>
            </a:r>
            <a:r>
              <a:rPr lang="en-US" sz="1600" dirty="0">
                <a:solidFill>
                  <a:srgbClr val="FF0000"/>
                </a:solidFill>
                <a:latin typeface="Calibri" pitchFamily="34" charset="0"/>
                <a:ea typeface="Cambria" pitchFamily="18" charset="0"/>
                <a:cs typeface="Calibri" pitchFamily="34" charset="0"/>
                <a:sym typeface="Wingdings" pitchFamily="2" charset="2"/>
              </a:rPr>
              <a:t>enzyme-substrate (ES) complex</a:t>
            </a:r>
            <a:r>
              <a:rPr lang="en-US" sz="1600" dirty="0">
                <a:latin typeface="Calibri" pitchFamily="34" charset="0"/>
                <a:ea typeface="Cambria" pitchFamily="18" charset="0"/>
                <a:cs typeface="Calibri" pitchFamily="34" charset="0"/>
                <a:sym typeface="Wingdings" pitchFamily="2" charset="2"/>
              </a:rPr>
              <a:t> but NOT to the </a:t>
            </a:r>
            <a:r>
              <a:rPr lang="en-US" sz="1600" dirty="0">
                <a:solidFill>
                  <a:srgbClr val="FF0000"/>
                </a:solidFill>
                <a:latin typeface="Calibri" pitchFamily="34" charset="0"/>
                <a:ea typeface="Cambria" pitchFamily="18" charset="0"/>
                <a:cs typeface="Calibri" pitchFamily="34" charset="0"/>
                <a:sym typeface="Wingdings" pitchFamily="2" charset="2"/>
              </a:rPr>
              <a:t>free enzyme (E) </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While it may or may not resemble the substrate, </a:t>
            </a:r>
            <a:r>
              <a:rPr lang="en-US" sz="1600" dirty="0">
                <a:solidFill>
                  <a:srgbClr val="FF0000"/>
                </a:solidFill>
                <a:latin typeface="Calibri" pitchFamily="34" charset="0"/>
                <a:ea typeface="Cambria" pitchFamily="18" charset="0"/>
                <a:cs typeface="Calibri" pitchFamily="34" charset="0"/>
                <a:sym typeface="Wingdings" pitchFamily="2" charset="2"/>
              </a:rPr>
              <a:t>an uncompetitive inhibitor exerts its effect by virtue of its ability </a:t>
            </a:r>
            <a:r>
              <a:rPr lang="en-US" sz="1600" dirty="0" smtClean="0">
                <a:solidFill>
                  <a:srgbClr val="FF0000"/>
                </a:solidFill>
                <a:latin typeface="Calibri" pitchFamily="34" charset="0"/>
                <a:ea typeface="Cambria" pitchFamily="18" charset="0"/>
                <a:cs typeface="Calibri" pitchFamily="34" charset="0"/>
                <a:sym typeface="Wingdings" pitchFamily="2" charset="2"/>
              </a:rPr>
              <a:t>to </a:t>
            </a:r>
            <a:r>
              <a:rPr lang="en-US" sz="1600" dirty="0">
                <a:solidFill>
                  <a:srgbClr val="FF0000"/>
                </a:solidFill>
                <a:latin typeface="Calibri" pitchFamily="34" charset="0"/>
                <a:ea typeface="Cambria" pitchFamily="18" charset="0"/>
                <a:cs typeface="Calibri" pitchFamily="34" charset="0"/>
                <a:sym typeface="Wingdings" pitchFamily="2" charset="2"/>
              </a:rPr>
              <a:t>distort the enzyme active site </a:t>
            </a:r>
            <a:r>
              <a:rPr lang="en-US" sz="1600" dirty="0" smtClean="0">
                <a:latin typeface="Calibri" pitchFamily="34" charset="0"/>
                <a:ea typeface="Cambria" pitchFamily="18" charset="0"/>
                <a:cs typeface="Calibri" pitchFamily="34" charset="0"/>
                <a:sym typeface="Wingdings" pitchFamily="2" charset="2"/>
              </a:rPr>
              <a:t>so as to render </a:t>
            </a:r>
            <a:r>
              <a:rPr lang="en-US" sz="1600" dirty="0">
                <a:latin typeface="Calibri" pitchFamily="34" charset="0"/>
                <a:ea typeface="Cambria" pitchFamily="18" charset="0"/>
                <a:cs typeface="Calibri" pitchFamily="34" charset="0"/>
                <a:sym typeface="Wingdings" pitchFamily="2" charset="2"/>
              </a:rPr>
              <a:t>it </a:t>
            </a:r>
            <a:r>
              <a:rPr lang="en-US" sz="1600" dirty="0" smtClean="0">
                <a:latin typeface="Calibri" pitchFamily="34" charset="0"/>
                <a:ea typeface="Cambria" pitchFamily="18" charset="0"/>
                <a:cs typeface="Calibri" pitchFamily="34" charset="0"/>
                <a:sym typeface="Wingdings" pitchFamily="2" charset="2"/>
              </a:rPr>
              <a:t>catalytically-inactive—the </a:t>
            </a:r>
            <a:r>
              <a:rPr lang="en-US" sz="1600" dirty="0" smtClean="0">
                <a:solidFill>
                  <a:srgbClr val="FF0000"/>
                </a:solidFill>
                <a:latin typeface="Calibri" pitchFamily="34" charset="0"/>
                <a:ea typeface="Cambria" pitchFamily="18" charset="0"/>
                <a:cs typeface="Calibri" pitchFamily="34" charset="0"/>
                <a:sym typeface="Wingdings" pitchFamily="2" charset="2"/>
              </a:rPr>
              <a:t>inhibitor must bind at an allosteric site </a:t>
            </a:r>
            <a:r>
              <a:rPr lang="en-US" sz="1600" dirty="0" smtClean="0">
                <a:latin typeface="Calibri" pitchFamily="34" charset="0"/>
                <a:ea typeface="Cambria" pitchFamily="18" charset="0"/>
                <a:cs typeface="Calibri" pitchFamily="34" charset="0"/>
                <a:sym typeface="Wingdings" pitchFamily="2" charset="2"/>
              </a:rPr>
              <a:t>located away from the active site! </a:t>
            </a:r>
            <a:endParaRPr lang="en-US" sz="1600" dirty="0">
              <a:latin typeface="Calibri" pitchFamily="34" charset="0"/>
              <a:ea typeface="Cambria" pitchFamily="18" charset="0"/>
              <a:cs typeface="Calibri" pitchFamily="34" charset="0"/>
              <a:sym typeface="Wingdings" pitchFamily="2" charset="2"/>
            </a:endParaRP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In the generalized model shown, </a:t>
            </a:r>
            <a:r>
              <a:rPr lang="en-US" sz="1600" dirty="0">
                <a:solidFill>
                  <a:srgbClr val="FF0000"/>
                </a:solidFill>
                <a:latin typeface="Calibri" pitchFamily="34" charset="0"/>
                <a:ea typeface="Cambria" pitchFamily="18" charset="0"/>
                <a:cs typeface="Calibri" pitchFamily="34" charset="0"/>
                <a:sym typeface="Wingdings" pitchFamily="2" charset="2"/>
              </a:rPr>
              <a:t>ESI is the catalytically-inactive enzyme-substrate-inhibitor </a:t>
            </a:r>
            <a:r>
              <a:rPr lang="en-US" sz="1600" dirty="0" smtClean="0">
                <a:solidFill>
                  <a:srgbClr val="FF0000"/>
                </a:solidFill>
                <a:latin typeface="Calibri" pitchFamily="34" charset="0"/>
                <a:ea typeface="Cambria" pitchFamily="18" charset="0"/>
                <a:cs typeface="Calibri" pitchFamily="34" charset="0"/>
                <a:sym typeface="Wingdings" pitchFamily="2" charset="2"/>
              </a:rPr>
              <a:t>complex</a:t>
            </a:r>
            <a:r>
              <a:rPr lang="en-US" sz="1600" dirty="0" smtClean="0">
                <a:latin typeface="Calibri" pitchFamily="34" charset="0"/>
                <a:ea typeface="Cambria" pitchFamily="18" charset="0"/>
                <a:cs typeface="Calibri" pitchFamily="34" charset="0"/>
                <a:sym typeface="Wingdings" pitchFamily="2" charset="2"/>
              </a:rPr>
              <a:t>—the </a:t>
            </a:r>
            <a:r>
              <a:rPr lang="en-US" sz="1600" dirty="0">
                <a:solidFill>
                  <a:srgbClr val="FF0000"/>
                </a:solidFill>
                <a:latin typeface="Calibri" pitchFamily="34" charset="0"/>
                <a:ea typeface="Cambria" pitchFamily="18" charset="0"/>
                <a:cs typeface="Calibri" pitchFamily="34" charset="0"/>
                <a:sym typeface="Wingdings" pitchFamily="2" charset="2"/>
              </a:rPr>
              <a:t>equilibrium dissociation constant (K’</a:t>
            </a:r>
            <a:r>
              <a:rPr lang="en-US" sz="1600" baseline="-25000" dirty="0">
                <a:solidFill>
                  <a:srgbClr val="FF0000"/>
                </a:solidFill>
                <a:latin typeface="Calibri" pitchFamily="34" charset="0"/>
                <a:ea typeface="Cambria" pitchFamily="18" charset="0"/>
                <a:cs typeface="Calibri" pitchFamily="34" charset="0"/>
                <a:sym typeface="Wingdings" pitchFamily="2" charset="2"/>
              </a:rPr>
              <a:t>I</a:t>
            </a:r>
            <a:r>
              <a:rPr lang="en-US" sz="1600" dirty="0">
                <a:solidFill>
                  <a:srgbClr val="FF0000"/>
                </a:solidFill>
                <a:latin typeface="Calibri" pitchFamily="34" charset="0"/>
                <a:ea typeface="Cambria" pitchFamily="18" charset="0"/>
                <a:cs typeface="Calibri" pitchFamily="34" charset="0"/>
                <a:sym typeface="Wingdings" pitchFamily="2" charset="2"/>
              </a:rPr>
              <a:t>) </a:t>
            </a:r>
            <a:r>
              <a:rPr lang="en-US" sz="1600" dirty="0">
                <a:latin typeface="Calibri" pitchFamily="34" charset="0"/>
                <a:ea typeface="Cambria" pitchFamily="18" charset="0"/>
                <a:cs typeface="Calibri" pitchFamily="34" charset="0"/>
                <a:sym typeface="Wingdings" pitchFamily="2" charset="2"/>
              </a:rPr>
              <a:t>associated with the formation of ESI is given by:</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I</a:t>
            </a:r>
            <a:r>
              <a:rPr lang="en-US" sz="1600" dirty="0">
                <a:solidFill>
                  <a:srgbClr val="00B050"/>
                </a:solidFill>
                <a:latin typeface="Calibri" pitchFamily="34" charset="0"/>
                <a:ea typeface="Cambria" pitchFamily="18" charset="0"/>
                <a:cs typeface="Calibri" pitchFamily="34" charset="0"/>
                <a:sym typeface="Wingdings" pitchFamily="2" charset="2"/>
              </a:rPr>
              <a:t> = [ES][I]/[ESI]			[2.1]</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where	   [ES] = Concentration (M) of freely available ES complex @ equilibrium</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[I] = Concentration (M) of freely available inhibitor @ equilibrium </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[ESI] = Concentration (M) of ESI complex @ equilibrium </a:t>
            </a:r>
          </a:p>
        </p:txBody>
      </p:sp>
      <p:pic>
        <p:nvPicPr>
          <p:cNvPr id="5" name="Picture 2" descr="voet4_figun_12_p374"/>
          <p:cNvPicPr preferRelativeResize="0">
            <a:picLocks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12355"/>
          <a:stretch/>
        </p:blipFill>
        <p:spPr bwMode="auto">
          <a:xfrm>
            <a:off x="1524000" y="685800"/>
            <a:ext cx="5943600" cy="2743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fade">
                                      <p:cBhvr>
                                        <p:cTn id="14" dur="1000"/>
                                        <p:tgtEl>
                                          <p:spTgt spid="5123">
                                            <p:txEl>
                                              <p:pRg st="2" end="2"/>
                                            </p:txEl>
                                          </p:spTgt>
                                        </p:tgtEl>
                                      </p:cBhvr>
                                    </p:animEffect>
                                    <p:anim calcmode="lin" valueType="num">
                                      <p:cBhvr>
                                        <p:cTn id="15"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fade">
                                      <p:cBhvr>
                                        <p:cTn id="21" dur="1000"/>
                                        <p:tgtEl>
                                          <p:spTgt spid="5123">
                                            <p:txEl>
                                              <p:pRg st="4" end="4"/>
                                            </p:txEl>
                                          </p:spTgt>
                                        </p:tgtEl>
                                      </p:cBhvr>
                                    </p:animEffect>
                                    <p:anim calcmode="lin" valueType="num">
                                      <p:cBhvr>
                                        <p:cTn id="22"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123">
                                            <p:txEl>
                                              <p:pRg st="5" end="5"/>
                                            </p:txEl>
                                          </p:spTgt>
                                        </p:tgtEl>
                                        <p:attrNameLst>
                                          <p:attrName>style.visibility</p:attrName>
                                        </p:attrNameLst>
                                      </p:cBhvr>
                                      <p:to>
                                        <p:strVal val="visible"/>
                                      </p:to>
                                    </p:set>
                                    <p:animEffect transition="in" filter="fade">
                                      <p:cBhvr>
                                        <p:cTn id="26" dur="1000"/>
                                        <p:tgtEl>
                                          <p:spTgt spid="5123">
                                            <p:txEl>
                                              <p:pRg st="5" end="5"/>
                                            </p:txEl>
                                          </p:spTgt>
                                        </p:tgtEl>
                                      </p:cBhvr>
                                    </p:animEffect>
                                    <p:anim calcmode="lin" valueType="num">
                                      <p:cBhvr>
                                        <p:cTn id="27"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Effect transition="in" filter="fade">
                                      <p:cBhvr>
                                        <p:cTn id="31" dur="1000"/>
                                        <p:tgtEl>
                                          <p:spTgt spid="5123">
                                            <p:txEl>
                                              <p:pRg st="6" end="6"/>
                                            </p:txEl>
                                          </p:spTgt>
                                        </p:tgtEl>
                                      </p:cBhvr>
                                    </p:animEffect>
                                    <p:anim calcmode="lin" valueType="num">
                                      <p:cBhvr>
                                        <p:cTn id="32"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3">
                                            <p:txEl>
                                              <p:pRg st="7" end="7"/>
                                            </p:txEl>
                                          </p:spTgt>
                                        </p:tgtEl>
                                        <p:attrNameLst>
                                          <p:attrName>style.visibility</p:attrName>
                                        </p:attrNameLst>
                                      </p:cBhvr>
                                      <p:to>
                                        <p:strVal val="visible"/>
                                      </p:to>
                                    </p:set>
                                    <p:animEffect transition="in" filter="fade">
                                      <p:cBhvr>
                                        <p:cTn id="36" dur="1000"/>
                                        <p:tgtEl>
                                          <p:spTgt spid="5123">
                                            <p:txEl>
                                              <p:pRg st="7" end="7"/>
                                            </p:txEl>
                                          </p:spTgt>
                                        </p:tgtEl>
                                      </p:cBhvr>
                                    </p:animEffect>
                                    <p:anim calcmode="lin" valueType="num">
                                      <p:cBhvr>
                                        <p:cTn id="3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123">
                                            <p:txEl>
                                              <p:pRg st="8" end="8"/>
                                            </p:txEl>
                                          </p:spTgt>
                                        </p:tgtEl>
                                        <p:attrNameLst>
                                          <p:attrName>style.visibility</p:attrName>
                                        </p:attrNameLst>
                                      </p:cBhvr>
                                      <p:to>
                                        <p:strVal val="visible"/>
                                      </p:to>
                                    </p:set>
                                    <p:animEffect transition="in" filter="fade">
                                      <p:cBhvr>
                                        <p:cTn id="41" dur="1000"/>
                                        <p:tgtEl>
                                          <p:spTgt spid="5123">
                                            <p:txEl>
                                              <p:pRg st="8" end="8"/>
                                            </p:txEl>
                                          </p:spTgt>
                                        </p:tgtEl>
                                      </p:cBhvr>
                                    </p:animEffect>
                                    <p:anim calcmode="lin" valueType="num">
                                      <p:cBhvr>
                                        <p:cTn id="42"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(2) Uncompetitive Inhibition: Michaelis-Menten Plot</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5123" name="Rectangle 3"/>
          <p:cNvSpPr>
            <a:spLocks noChangeArrowheads="1"/>
          </p:cNvSpPr>
          <p:nvPr/>
        </p:nvSpPr>
        <p:spPr bwMode="auto">
          <a:xfrm>
            <a:off x="152400" y="4267200"/>
            <a:ext cx="8839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Since an uncompetitive inhibitor reduces the concentration of ES complex available for product generation, </a:t>
            </a:r>
            <a:r>
              <a:rPr lang="en-US" sz="1600" dirty="0">
                <a:solidFill>
                  <a:srgbClr val="FF0000"/>
                </a:solidFill>
                <a:latin typeface="Calibri" pitchFamily="34" charset="0"/>
                <a:ea typeface="Cambria" pitchFamily="18" charset="0"/>
                <a:cs typeface="Calibri" pitchFamily="34" charset="0"/>
                <a:sym typeface="Wingdings" pitchFamily="2" charset="2"/>
              </a:rPr>
              <a:t>both K</a:t>
            </a:r>
            <a:r>
              <a:rPr lang="en-US" sz="1600" baseline="-25000" dirty="0">
                <a:solidFill>
                  <a:srgbClr val="FF0000"/>
                </a:solidFill>
                <a:latin typeface="Calibri" pitchFamily="34" charset="0"/>
                <a:ea typeface="Cambria" pitchFamily="18" charset="0"/>
                <a:cs typeface="Calibri" pitchFamily="34" charset="0"/>
                <a:sym typeface="Wingdings" pitchFamily="2" charset="2"/>
              </a:rPr>
              <a:t>M</a:t>
            </a:r>
            <a:r>
              <a:rPr lang="en-US" sz="1600" dirty="0">
                <a:solidFill>
                  <a:srgbClr val="FF0000"/>
                </a:solidFill>
                <a:latin typeface="Calibri" pitchFamily="34" charset="0"/>
                <a:ea typeface="Cambria" pitchFamily="18" charset="0"/>
                <a:cs typeface="Calibri" pitchFamily="34" charset="0"/>
                <a:sym typeface="Wingdings" pitchFamily="2" charset="2"/>
              </a:rPr>
              <a:t> and </a:t>
            </a:r>
            <a:r>
              <a:rPr lang="en-US" sz="1600" dirty="0" err="1">
                <a:solidFill>
                  <a:srgbClr val="FF0000"/>
                </a:solidFill>
                <a:latin typeface="Calibri" pitchFamily="34" charset="0"/>
                <a:ea typeface="Cambria" pitchFamily="18" charset="0"/>
                <a:cs typeface="Calibri" pitchFamily="34" charset="0"/>
                <a:sym typeface="Wingdings" pitchFamily="2" charset="2"/>
              </a:rPr>
              <a:t>V</a:t>
            </a:r>
            <a:r>
              <a:rPr lang="en-US" sz="1600" baseline="-25000" dirty="0" err="1">
                <a:solidFill>
                  <a:srgbClr val="FF0000"/>
                </a:solidFill>
                <a:latin typeface="Calibri" pitchFamily="34" charset="0"/>
                <a:ea typeface="Cambria" pitchFamily="18" charset="0"/>
                <a:cs typeface="Calibri" pitchFamily="34" charset="0"/>
                <a:sym typeface="Wingdings" pitchFamily="2" charset="2"/>
              </a:rPr>
              <a:t>max</a:t>
            </a:r>
            <a:r>
              <a:rPr lang="en-US" sz="1600" dirty="0">
                <a:solidFill>
                  <a:srgbClr val="FF0000"/>
                </a:solidFill>
                <a:latin typeface="Calibri" pitchFamily="34" charset="0"/>
                <a:ea typeface="Cambria" pitchFamily="18" charset="0"/>
                <a:cs typeface="Calibri" pitchFamily="34" charset="0"/>
                <a:sym typeface="Wingdings" pitchFamily="2" charset="2"/>
              </a:rPr>
              <a:t> are DECREASED by a factor </a:t>
            </a:r>
            <a:r>
              <a:rPr lang="en-US" sz="1600" dirty="0">
                <a:solidFill>
                  <a:srgbClr val="FF0000"/>
                </a:solidFill>
                <a:latin typeface="Calibri" pitchFamily="34" charset="0"/>
                <a:ea typeface="Cambria" pitchFamily="18" charset="0"/>
                <a:cs typeface="Calibri" pitchFamily="34" charset="0"/>
                <a:sym typeface="Symbol"/>
              </a:rPr>
              <a:t>’</a:t>
            </a:r>
            <a:r>
              <a:rPr lang="en-US" sz="1600" dirty="0">
                <a:solidFill>
                  <a:srgbClr val="FF0000"/>
                </a:solidFill>
                <a:latin typeface="Calibri" pitchFamily="34" charset="0"/>
                <a:ea typeface="Cambria" pitchFamily="18" charset="0"/>
                <a:cs typeface="Calibri" pitchFamily="34" charset="0"/>
                <a:sym typeface="Wingdings" pitchFamily="2" charset="2"/>
              </a:rPr>
              <a:t> </a:t>
            </a:r>
            <a:r>
              <a:rPr lang="en-US" sz="1600" dirty="0" smtClean="0">
                <a:solidFill>
                  <a:srgbClr val="FF0000"/>
                </a:solidFill>
                <a:latin typeface="Calibri" pitchFamily="34" charset="0"/>
                <a:ea typeface="Cambria" pitchFamily="18" charset="0"/>
                <a:cs typeface="Calibri" pitchFamily="34" charset="0"/>
                <a:sym typeface="Wingdings" pitchFamily="2" charset="2"/>
              </a:rPr>
              <a:t>(&gt;= 1) in </a:t>
            </a:r>
            <a:r>
              <a:rPr lang="en-US" sz="1600" dirty="0">
                <a:solidFill>
                  <a:srgbClr val="FF0000"/>
                </a:solidFill>
                <a:latin typeface="Calibri" pitchFamily="34" charset="0"/>
                <a:ea typeface="Cambria" pitchFamily="18" charset="0"/>
                <a:cs typeface="Calibri" pitchFamily="34" charset="0"/>
                <a:sym typeface="Wingdings" pitchFamily="2" charset="2"/>
              </a:rPr>
              <a:t>the </a:t>
            </a:r>
            <a:r>
              <a:rPr lang="en-US" sz="1600" dirty="0" err="1">
                <a:solidFill>
                  <a:srgbClr val="FF0000"/>
                </a:solidFill>
                <a:latin typeface="Calibri" pitchFamily="34" charset="0"/>
                <a:ea typeface="Cambria" pitchFamily="18" charset="0"/>
                <a:cs typeface="Calibri" pitchFamily="34" charset="0"/>
                <a:sym typeface="Wingdings" pitchFamily="2" charset="2"/>
              </a:rPr>
              <a:t>Michaelis-Menten</a:t>
            </a:r>
            <a:r>
              <a:rPr lang="en-US" sz="1600" dirty="0">
                <a:solidFill>
                  <a:srgbClr val="FF0000"/>
                </a:solidFill>
                <a:latin typeface="Calibri" pitchFamily="34" charset="0"/>
                <a:ea typeface="Cambria" pitchFamily="18" charset="0"/>
                <a:cs typeface="Calibri" pitchFamily="34" charset="0"/>
                <a:sym typeface="Wingdings" pitchFamily="2" charset="2"/>
              </a:rPr>
              <a:t> equation</a:t>
            </a:r>
            <a:r>
              <a:rPr lang="en-US" sz="1600" dirty="0">
                <a:latin typeface="Calibri" pitchFamily="34" charset="0"/>
                <a:ea typeface="Cambria" pitchFamily="18" charset="0"/>
                <a:cs typeface="Calibri" pitchFamily="34" charset="0"/>
                <a:sym typeface="Wingdings" pitchFamily="2" charset="2"/>
              </a:rPr>
              <a:t>:</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smtClean="0">
                <a:latin typeface="Calibri" pitchFamily="34" charset="0"/>
                <a:ea typeface="Cambria" pitchFamily="18" charset="0"/>
                <a:cs typeface="Calibri" pitchFamily="34" charset="0"/>
                <a:sym typeface="Wingdings" pitchFamily="2" charset="2"/>
              </a:rPr>
              <a:t>  </a:t>
            </a:r>
            <a:r>
              <a:rPr lang="en-US" sz="1600" dirty="0" smtClean="0">
                <a:solidFill>
                  <a:srgbClr val="00B050"/>
                </a:solidFill>
                <a:latin typeface="Calibri" pitchFamily="34" charset="0"/>
                <a:ea typeface="Cambria" pitchFamily="18" charset="0"/>
                <a:cs typeface="Calibri" pitchFamily="34" charset="0"/>
                <a:sym typeface="Wingdings" pitchFamily="2" charset="2"/>
              </a:rPr>
              <a:t>v </a:t>
            </a:r>
            <a:r>
              <a:rPr lang="en-US" sz="1600" dirty="0">
                <a:solidFill>
                  <a:srgbClr val="00B050"/>
                </a:solidFill>
                <a:latin typeface="Calibri" pitchFamily="34" charset="0"/>
                <a:ea typeface="Cambria" pitchFamily="18" charset="0"/>
                <a:cs typeface="Calibri" pitchFamily="34" charset="0"/>
                <a:sym typeface="Wingdings" pitchFamily="2" charset="2"/>
              </a:rPr>
              <a:t>= {(</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Symbol"/>
              </a:rPr>
              <a:t>/’</a:t>
            </a:r>
            <a:r>
              <a:rPr lang="en-US" sz="1600" dirty="0">
                <a:solidFill>
                  <a:srgbClr val="00B050"/>
                </a:solidFill>
                <a:latin typeface="Calibri" pitchFamily="34" charset="0"/>
                <a:ea typeface="Cambria" pitchFamily="18" charset="0"/>
                <a:cs typeface="Calibri" pitchFamily="34" charset="0"/>
                <a:sym typeface="Wingdings" pitchFamily="2" charset="2"/>
              </a:rPr>
              <a:t>)[S]}/{</a:t>
            </a:r>
            <a:r>
              <a:rPr lang="en-US" sz="1600" dirty="0">
                <a:solidFill>
                  <a:srgbClr val="00B050"/>
                </a:solidFill>
                <a:latin typeface="Calibri" pitchFamily="34" charset="0"/>
                <a:ea typeface="Cambria" pitchFamily="18" charset="0"/>
                <a:cs typeface="Calibri" pitchFamily="34" charset="0"/>
                <a:sym typeface="Symbol"/>
              </a:rPr>
              <a:t>(</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a:solidFill>
                  <a:srgbClr val="00B050"/>
                </a:solidFill>
                <a:latin typeface="Calibri" pitchFamily="34" charset="0"/>
                <a:ea typeface="Cambria" pitchFamily="18" charset="0"/>
                <a:cs typeface="Calibri" pitchFamily="34" charset="0"/>
                <a:sym typeface="Symbol"/>
              </a:rPr>
              <a:t>’</a:t>
            </a:r>
            <a:r>
              <a:rPr lang="en-US" sz="1600" dirty="0">
                <a:solidFill>
                  <a:srgbClr val="00B050"/>
                </a:solidFill>
                <a:latin typeface="Calibri" pitchFamily="34" charset="0"/>
                <a:ea typeface="Cambria" pitchFamily="18" charset="0"/>
                <a:cs typeface="Calibri" pitchFamily="34" charset="0"/>
                <a:sym typeface="Wingdings" pitchFamily="2" charset="2"/>
              </a:rPr>
              <a:t>)+ [S]}		[2.2]</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where	 </a:t>
            </a:r>
            <a:r>
              <a:rPr lang="en-US" sz="1600" dirty="0">
                <a:solidFill>
                  <a:srgbClr val="00B050"/>
                </a:solidFill>
                <a:latin typeface="Calibri" pitchFamily="34" charset="0"/>
                <a:ea typeface="Cambria" pitchFamily="18" charset="0"/>
                <a:cs typeface="Calibri" pitchFamily="34" charset="0"/>
                <a:sym typeface="Symbol"/>
              </a:rPr>
              <a:t>’ = 1 + </a:t>
            </a:r>
            <a:r>
              <a:rPr lang="en-US" sz="1600" dirty="0" smtClean="0">
                <a:solidFill>
                  <a:srgbClr val="00B050"/>
                </a:solidFill>
                <a:latin typeface="Calibri" pitchFamily="34" charset="0"/>
                <a:ea typeface="Cambria" pitchFamily="18" charset="0"/>
                <a:cs typeface="Calibri" pitchFamily="34" charset="0"/>
                <a:sym typeface="Symbol"/>
              </a:rPr>
              <a:t>{[ESI]/[ES]} = </a:t>
            </a:r>
            <a:r>
              <a:rPr lang="en-US" sz="1600" dirty="0">
                <a:solidFill>
                  <a:srgbClr val="00B050"/>
                </a:solidFill>
                <a:latin typeface="Calibri" pitchFamily="34" charset="0"/>
                <a:ea typeface="Cambria" pitchFamily="18" charset="0"/>
                <a:cs typeface="Calibri" pitchFamily="34" charset="0"/>
                <a:sym typeface="Symbol"/>
              </a:rPr>
              <a:t>1 + {[I]/K’</a:t>
            </a:r>
            <a:r>
              <a:rPr lang="en-US" sz="1600" baseline="-25000" dirty="0">
                <a:solidFill>
                  <a:srgbClr val="00B050"/>
                </a:solidFill>
                <a:latin typeface="Calibri" pitchFamily="34" charset="0"/>
                <a:ea typeface="Cambria" pitchFamily="18" charset="0"/>
                <a:cs typeface="Calibri" pitchFamily="34" charset="0"/>
                <a:sym typeface="Symbol"/>
              </a:rPr>
              <a:t>I</a:t>
            </a:r>
            <a:r>
              <a:rPr lang="en-US" sz="1600" dirty="0">
                <a:solidFill>
                  <a:srgbClr val="00B050"/>
                </a:solidFill>
                <a:latin typeface="Calibri" pitchFamily="34" charset="0"/>
                <a:ea typeface="Cambria" pitchFamily="18" charset="0"/>
                <a:cs typeface="Calibri" pitchFamily="34" charset="0"/>
                <a:sym typeface="Symbol"/>
              </a:rPr>
              <a:t>}  </a:t>
            </a:r>
          </a:p>
          <a:p>
            <a:pPr eaLnBrk="0" hangingPunct="0">
              <a:spcAft>
                <a:spcPts val="0"/>
              </a:spcAft>
              <a:defRPr/>
            </a:pPr>
            <a:r>
              <a:rPr lang="en-US" sz="1600" dirty="0">
                <a:latin typeface="Calibri" pitchFamily="34" charset="0"/>
                <a:ea typeface="Cambria" pitchFamily="18" charset="0"/>
                <a:cs typeface="Calibri" pitchFamily="34" charset="0"/>
                <a:sym typeface="Symbol"/>
              </a:rPr>
              <a:t>		</a:t>
            </a:r>
            <a:r>
              <a:rPr lang="en-US" sz="1600" dirty="0" smtClean="0">
                <a:latin typeface="Calibri" pitchFamily="34" charset="0"/>
                <a:ea typeface="Cambria" pitchFamily="18" charset="0"/>
                <a:cs typeface="Calibri" pitchFamily="34" charset="0"/>
                <a:sym typeface="Symbol"/>
              </a:rPr>
              <a:t> [</a:t>
            </a:r>
            <a:r>
              <a:rPr lang="en-US" sz="1600" dirty="0">
                <a:latin typeface="Calibri" pitchFamily="34" charset="0"/>
                <a:ea typeface="Cambria" pitchFamily="18" charset="0"/>
                <a:cs typeface="Calibri" pitchFamily="34" charset="0"/>
                <a:sym typeface="Symbol"/>
              </a:rPr>
              <a:t>I] = Total concentration of inhibitor added! </a:t>
            </a:r>
          </a:p>
          <a:p>
            <a:pPr eaLnBrk="0" hangingPunct="0">
              <a:spcAft>
                <a:spcPts val="0"/>
              </a:spcAft>
              <a:defRPr/>
            </a:pPr>
            <a:endParaRPr lang="en-US" sz="1600" dirty="0">
              <a:latin typeface="Calibri" pitchFamily="34" charset="0"/>
              <a:ea typeface="Cambria" pitchFamily="18" charset="0"/>
              <a:cs typeface="Calibri" pitchFamily="34" charset="0"/>
              <a:sym typeface="Symbol"/>
            </a:endParaRPr>
          </a:p>
          <a:p>
            <a:pPr marL="169863" indent="-169863" eaLnBrk="0" hangingPunct="0">
              <a:spcAft>
                <a:spcPts val="0"/>
              </a:spcAft>
              <a:buFontTx/>
              <a:buChar char="-"/>
              <a:defRPr/>
            </a:pPr>
            <a:r>
              <a:rPr lang="en-US" sz="1600" dirty="0" err="1">
                <a:latin typeface="Calibri" pitchFamily="34" charset="0"/>
                <a:ea typeface="Cambria" pitchFamily="18" charset="0"/>
                <a:cs typeface="Calibri" pitchFamily="34" charset="0"/>
                <a:sym typeface="Symbol"/>
              </a:rPr>
              <a:t>Eq</a:t>
            </a:r>
            <a:r>
              <a:rPr lang="en-US" sz="1600" dirty="0">
                <a:latin typeface="Calibri" pitchFamily="34" charset="0"/>
                <a:ea typeface="Cambria" pitchFamily="18" charset="0"/>
                <a:cs typeface="Calibri" pitchFamily="34" charset="0"/>
                <a:sym typeface="Symbol"/>
              </a:rPr>
              <a:t>[2.2] tells us that while uncompetitive inhibition reduces both </a:t>
            </a:r>
            <a:r>
              <a:rPr lang="en-US" sz="1600" dirty="0">
                <a:latin typeface="Calibri" pitchFamily="34" charset="0"/>
                <a:ea typeface="Cambria" pitchFamily="18" charset="0"/>
                <a:cs typeface="Calibri" pitchFamily="34" charset="0"/>
                <a:sym typeface="Wingdings" pitchFamily="2" charset="2"/>
              </a:rPr>
              <a:t>K</a:t>
            </a:r>
            <a:r>
              <a:rPr lang="en-US" sz="1600" baseline="-25000" dirty="0">
                <a:latin typeface="Calibri" pitchFamily="34" charset="0"/>
                <a:ea typeface="Cambria" pitchFamily="18" charset="0"/>
                <a:cs typeface="Calibri" pitchFamily="34" charset="0"/>
                <a:sym typeface="Wingdings" pitchFamily="2" charset="2"/>
              </a:rPr>
              <a:t>M</a:t>
            </a:r>
            <a:r>
              <a:rPr lang="en-US" sz="1600" dirty="0">
                <a:latin typeface="Calibri" pitchFamily="34" charset="0"/>
                <a:ea typeface="Cambria" pitchFamily="18" charset="0"/>
                <a:cs typeface="Calibri" pitchFamily="34" charset="0"/>
                <a:sym typeface="Wingdings" pitchFamily="2" charset="2"/>
              </a:rPr>
              <a:t> and </a:t>
            </a:r>
            <a:r>
              <a:rPr lang="en-US" sz="1600" dirty="0" err="1">
                <a:latin typeface="Calibri" pitchFamily="34" charset="0"/>
                <a:ea typeface="Cambria" pitchFamily="18" charset="0"/>
                <a:cs typeface="Calibri" pitchFamily="34" charset="0"/>
                <a:sym typeface="Wingdings" pitchFamily="2" charset="2"/>
              </a:rPr>
              <a:t>V</a:t>
            </a:r>
            <a:r>
              <a:rPr lang="en-US" sz="1600" baseline="-25000" dirty="0" err="1">
                <a:latin typeface="Calibri" pitchFamily="34" charset="0"/>
                <a:ea typeface="Cambria" pitchFamily="18" charset="0"/>
                <a:cs typeface="Calibri" pitchFamily="34" charset="0"/>
                <a:sym typeface="Wingdings" pitchFamily="2" charset="2"/>
              </a:rPr>
              <a:t>max</a:t>
            </a:r>
            <a:r>
              <a:rPr lang="en-US" sz="1600" dirty="0">
                <a:latin typeface="Calibri" pitchFamily="34" charset="0"/>
                <a:ea typeface="Cambria" pitchFamily="18" charset="0"/>
                <a:cs typeface="Calibri" pitchFamily="34" charset="0"/>
                <a:sym typeface="Wingdings" pitchFamily="2" charset="2"/>
              </a:rPr>
              <a:t> by a factor </a:t>
            </a:r>
            <a:r>
              <a:rPr lang="en-US" sz="1600" dirty="0">
                <a:latin typeface="Calibri" pitchFamily="34" charset="0"/>
                <a:ea typeface="Cambria" pitchFamily="18" charset="0"/>
                <a:cs typeface="Calibri" pitchFamily="34" charset="0"/>
                <a:sym typeface="Symbol"/>
              </a:rPr>
              <a:t>’, </a:t>
            </a:r>
            <a:r>
              <a:rPr lang="en-US" sz="1600" dirty="0">
                <a:solidFill>
                  <a:srgbClr val="FF0000"/>
                </a:solidFill>
                <a:latin typeface="Calibri" pitchFamily="34" charset="0"/>
                <a:ea typeface="Cambria" pitchFamily="18" charset="0"/>
                <a:cs typeface="Calibri" pitchFamily="34" charset="0"/>
                <a:sym typeface="Symbol"/>
              </a:rPr>
              <a:t>it does not affect the overall </a:t>
            </a:r>
            <a:r>
              <a:rPr lang="en-US" sz="1600" dirty="0">
                <a:solidFill>
                  <a:srgbClr val="FF0000"/>
                </a:solidFill>
                <a:latin typeface="Calibri" pitchFamily="34" charset="0"/>
                <a:ea typeface="Cambria" pitchFamily="18" charset="0"/>
                <a:cs typeface="Calibri" pitchFamily="34" charset="0"/>
                <a:sym typeface="Wingdings" pitchFamily="2" charset="2"/>
              </a:rPr>
              <a:t>K</a:t>
            </a:r>
            <a:r>
              <a:rPr lang="en-US" sz="1600" baseline="-25000" dirty="0">
                <a:solidFill>
                  <a:srgbClr val="FF0000"/>
                </a:solidFill>
                <a:latin typeface="Calibri" pitchFamily="34" charset="0"/>
                <a:ea typeface="Cambria" pitchFamily="18" charset="0"/>
                <a:cs typeface="Calibri" pitchFamily="34" charset="0"/>
                <a:sym typeface="Wingdings" pitchFamily="2" charset="2"/>
              </a:rPr>
              <a:t>M</a:t>
            </a:r>
            <a:r>
              <a:rPr lang="en-US" sz="1600" dirty="0">
                <a:solidFill>
                  <a:srgbClr val="FF0000"/>
                </a:solidFill>
                <a:latin typeface="Calibri" pitchFamily="34" charset="0"/>
                <a:ea typeface="Cambria" pitchFamily="18" charset="0"/>
                <a:cs typeface="Calibri" pitchFamily="34" charset="0"/>
                <a:sym typeface="Wingdings" pitchFamily="2" charset="2"/>
              </a:rPr>
              <a:t>/</a:t>
            </a:r>
            <a:r>
              <a:rPr lang="en-US" sz="1600" dirty="0" err="1">
                <a:solidFill>
                  <a:srgbClr val="FF0000"/>
                </a:solidFill>
                <a:latin typeface="Calibri" pitchFamily="34" charset="0"/>
                <a:ea typeface="Cambria" pitchFamily="18" charset="0"/>
                <a:cs typeface="Calibri" pitchFamily="34" charset="0"/>
                <a:sym typeface="Wingdings" pitchFamily="2" charset="2"/>
              </a:rPr>
              <a:t>V</a:t>
            </a:r>
            <a:r>
              <a:rPr lang="en-US" sz="1600" baseline="-25000" dirty="0" err="1">
                <a:solidFill>
                  <a:srgbClr val="FF0000"/>
                </a:solidFill>
                <a:latin typeface="Calibri" pitchFamily="34" charset="0"/>
                <a:ea typeface="Cambria" pitchFamily="18" charset="0"/>
                <a:cs typeface="Calibri" pitchFamily="34" charset="0"/>
                <a:sym typeface="Wingdings" pitchFamily="2" charset="2"/>
              </a:rPr>
              <a:t>max</a:t>
            </a:r>
            <a:r>
              <a:rPr lang="en-US" sz="1600" dirty="0">
                <a:solidFill>
                  <a:srgbClr val="FF0000"/>
                </a:solidFill>
                <a:latin typeface="Calibri" pitchFamily="34" charset="0"/>
                <a:ea typeface="Cambria" pitchFamily="18" charset="0"/>
                <a:cs typeface="Calibri" pitchFamily="34" charset="0"/>
                <a:sym typeface="Wingdings" pitchFamily="2" charset="2"/>
              </a:rPr>
              <a:t> quotient</a:t>
            </a:r>
            <a:r>
              <a:rPr lang="en-US" sz="1600" dirty="0">
                <a:latin typeface="Calibri" pitchFamily="34" charset="0"/>
                <a:ea typeface="Cambria" pitchFamily="18" charset="0"/>
                <a:cs typeface="Calibri" pitchFamily="34" charset="0"/>
                <a:sym typeface="Wingdings" pitchFamily="2" charset="2"/>
              </a:rPr>
              <a:t>!</a:t>
            </a:r>
            <a:endParaRPr lang="en-US" sz="1600" dirty="0">
              <a:latin typeface="Calibri" pitchFamily="34" charset="0"/>
              <a:ea typeface="Cambria" pitchFamily="18" charset="0"/>
              <a:cs typeface="Calibri" pitchFamily="34" charset="0"/>
              <a:sym typeface="Symbol"/>
            </a:endParaRP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Symbol"/>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Symbol"/>
              </a:rPr>
              <a:t>Unlike competitive inhibition, </a:t>
            </a:r>
            <a:r>
              <a:rPr lang="en-US" sz="1600" dirty="0">
                <a:solidFill>
                  <a:srgbClr val="FF0000"/>
                </a:solidFill>
                <a:latin typeface="Calibri" pitchFamily="34" charset="0"/>
                <a:ea typeface="Cambria" pitchFamily="18" charset="0"/>
                <a:cs typeface="Calibri" pitchFamily="34" charset="0"/>
                <a:sym typeface="Symbol"/>
              </a:rPr>
              <a:t>increasing [S] does NOT reverse the effect of an uncompetitive </a:t>
            </a:r>
            <a:r>
              <a:rPr lang="en-US" sz="1600" dirty="0" smtClean="0">
                <a:solidFill>
                  <a:srgbClr val="FF0000"/>
                </a:solidFill>
                <a:latin typeface="Calibri" pitchFamily="34" charset="0"/>
                <a:ea typeface="Cambria" pitchFamily="18" charset="0"/>
                <a:cs typeface="Calibri" pitchFamily="34" charset="0"/>
                <a:sym typeface="Symbol"/>
              </a:rPr>
              <a:t>inhibitor</a:t>
            </a:r>
            <a:r>
              <a:rPr lang="en-US" sz="1600" dirty="0" smtClean="0">
                <a:latin typeface="Calibri" pitchFamily="34" charset="0"/>
                <a:ea typeface="Cambria" pitchFamily="18" charset="0"/>
                <a:cs typeface="Calibri" pitchFamily="34" charset="0"/>
                <a:sym typeface="Symbol"/>
              </a:rPr>
              <a:t>!</a:t>
            </a:r>
            <a:endParaRPr lang="en-US" sz="1600" dirty="0">
              <a:latin typeface="Calibri" pitchFamily="34" charset="0"/>
              <a:ea typeface="Cambria" pitchFamily="18" charset="0"/>
              <a:cs typeface="Calibri" pitchFamily="34" charset="0"/>
              <a:sym typeface="Symbol"/>
            </a:endParaRPr>
          </a:p>
        </p:txBody>
      </p:sp>
      <p:pic>
        <p:nvPicPr>
          <p:cNvPr id="24581" name="Picture 1"/>
          <p:cNvPicPr preferRelativeResize="0">
            <a:picLocks/>
          </p:cNvPicPr>
          <p:nvPr/>
        </p:nvPicPr>
        <p:blipFill>
          <a:blip r:embed="rId3">
            <a:extLst>
              <a:ext uri="{28A0092B-C50C-407E-A947-70E740481C1C}">
                <a14:useLocalDpi xmlns:a14="http://schemas.microsoft.com/office/drawing/2010/main" val="0"/>
              </a:ext>
            </a:extLst>
          </a:blip>
          <a:srcRect l="14957" t="2261" r="6042" b="12152"/>
          <a:stretch>
            <a:fillRect/>
          </a:stretch>
        </p:blipFill>
        <p:spPr bwMode="auto">
          <a:xfrm>
            <a:off x="990567" y="441325"/>
            <a:ext cx="6401253" cy="365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5"/>
          <p:cNvSpPr txBox="1">
            <a:spLocks noChangeArrowheads="1"/>
          </p:cNvSpPr>
          <p:nvPr/>
        </p:nvSpPr>
        <p:spPr bwMode="auto">
          <a:xfrm>
            <a:off x="7299949" y="950409"/>
            <a:ext cx="1210674" cy="3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a:solidFill>
                  <a:schemeClr val="accent2"/>
                </a:solidFill>
                <a:latin typeface="Arial Narrow" pitchFamily="34" charset="0"/>
                <a:cs typeface="Calibri" pitchFamily="34" charset="0"/>
              </a:rPr>
              <a:t>No Inhibition</a:t>
            </a:r>
            <a:endParaRPr lang="en-US" altLang="en-US" sz="1600" b="1" baseline="-25000">
              <a:solidFill>
                <a:schemeClr val="accent2"/>
              </a:solidFill>
              <a:latin typeface="Arial Narrow" pitchFamily="34" charset="0"/>
              <a:cs typeface="Calibri" pitchFamily="34" charset="0"/>
            </a:endParaRPr>
          </a:p>
        </p:txBody>
      </p:sp>
      <p:sp>
        <p:nvSpPr>
          <p:cNvPr id="24583" name="TextBox 6"/>
          <p:cNvSpPr txBox="1">
            <a:spLocks noChangeArrowheads="1"/>
          </p:cNvSpPr>
          <p:nvPr/>
        </p:nvSpPr>
        <p:spPr bwMode="auto">
          <a:xfrm>
            <a:off x="7307722" y="2294803"/>
            <a:ext cx="1387016" cy="58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dirty="0">
                <a:solidFill>
                  <a:srgbClr val="C00000"/>
                </a:solidFill>
                <a:latin typeface="Arial Narrow" pitchFamily="34" charset="0"/>
                <a:cs typeface="Calibri" pitchFamily="34" charset="0"/>
              </a:rPr>
              <a:t>Uncompetitive </a:t>
            </a:r>
          </a:p>
          <a:p>
            <a:r>
              <a:rPr lang="en-US" altLang="en-US" sz="1600" b="1" dirty="0">
                <a:solidFill>
                  <a:srgbClr val="C00000"/>
                </a:solidFill>
                <a:latin typeface="Arial Narrow" pitchFamily="34" charset="0"/>
                <a:cs typeface="Calibri" pitchFamily="34" charset="0"/>
              </a:rPr>
              <a:t>Inhibition</a:t>
            </a:r>
            <a:endParaRPr lang="en-US" altLang="en-US" sz="1600" b="1" baseline="-25000" dirty="0">
              <a:solidFill>
                <a:srgbClr val="C00000"/>
              </a:solidFill>
              <a:latin typeface="Arial Narrow" pitchFamily="34" charset="0"/>
              <a:cs typeface="Calibri" pitchFamily="34" charset="0"/>
            </a:endParaRPr>
          </a:p>
        </p:txBody>
      </p:sp>
      <p:sp>
        <p:nvSpPr>
          <p:cNvPr id="24584" name="TextBox 7"/>
          <p:cNvSpPr txBox="1">
            <a:spLocks noChangeArrowheads="1"/>
          </p:cNvSpPr>
          <p:nvPr/>
        </p:nvSpPr>
        <p:spPr bwMode="auto">
          <a:xfrm>
            <a:off x="7325013" y="3857446"/>
            <a:ext cx="436369" cy="36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Narrow" pitchFamily="34" charset="0"/>
                <a:cs typeface="Calibri" pitchFamily="34" charset="0"/>
              </a:rPr>
              <a:t>[S]</a:t>
            </a:r>
            <a:endParaRPr lang="en-US" altLang="en-US" sz="1800" b="1" baseline="-25000">
              <a:latin typeface="Arial Narrow" pitchFamily="34" charset="0"/>
              <a:cs typeface="Calibri" pitchFamily="34" charset="0"/>
            </a:endParaRPr>
          </a:p>
        </p:txBody>
      </p:sp>
      <p:sp>
        <p:nvSpPr>
          <p:cNvPr id="24585" name="Oval 8"/>
          <p:cNvSpPr>
            <a:spLocks noChangeArrowheads="1"/>
          </p:cNvSpPr>
          <p:nvPr/>
        </p:nvSpPr>
        <p:spPr bwMode="auto">
          <a:xfrm>
            <a:off x="2242224" y="2269980"/>
            <a:ext cx="91446" cy="91433"/>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4586" name="TextBox 9"/>
          <p:cNvSpPr txBox="1">
            <a:spLocks noChangeArrowheads="1"/>
          </p:cNvSpPr>
          <p:nvPr/>
        </p:nvSpPr>
        <p:spPr bwMode="auto">
          <a:xfrm>
            <a:off x="776288" y="617987"/>
            <a:ext cx="290485" cy="36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Narrow" pitchFamily="34" charset="0"/>
                <a:cs typeface="Calibri" pitchFamily="34" charset="0"/>
              </a:rPr>
              <a:t>v</a:t>
            </a:r>
            <a:endParaRPr lang="en-US" altLang="en-US" sz="1800" b="1" baseline="-25000">
              <a:latin typeface="Arial Narrow" pitchFamily="34" charset="0"/>
              <a:cs typeface="Calibri" pitchFamily="34" charset="0"/>
            </a:endParaRPr>
          </a:p>
        </p:txBody>
      </p:sp>
      <p:sp>
        <p:nvSpPr>
          <p:cNvPr id="24587" name="Oval 10"/>
          <p:cNvSpPr>
            <a:spLocks noChangeArrowheads="1"/>
          </p:cNvSpPr>
          <p:nvPr/>
        </p:nvSpPr>
        <p:spPr bwMode="auto">
          <a:xfrm>
            <a:off x="1616395" y="3148571"/>
            <a:ext cx="91446" cy="91433"/>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4588" name="TextBox 11"/>
          <p:cNvSpPr txBox="1">
            <a:spLocks noChangeArrowheads="1"/>
          </p:cNvSpPr>
          <p:nvPr/>
        </p:nvSpPr>
        <p:spPr bwMode="auto">
          <a:xfrm>
            <a:off x="5554798" y="1955727"/>
            <a:ext cx="1276401" cy="3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dirty="0" err="1">
                <a:solidFill>
                  <a:srgbClr val="C00000"/>
                </a:solidFill>
                <a:latin typeface="Arial Narrow" pitchFamily="34" charset="0"/>
                <a:cs typeface="Calibri" pitchFamily="34" charset="0"/>
              </a:rPr>
              <a:t>V</a:t>
            </a:r>
            <a:r>
              <a:rPr lang="en-US" altLang="en-US" sz="1600" b="1" baseline="-25000" dirty="0" err="1">
                <a:solidFill>
                  <a:srgbClr val="C00000"/>
                </a:solidFill>
                <a:latin typeface="Arial Narrow" pitchFamily="34" charset="0"/>
                <a:cs typeface="Calibri" pitchFamily="34" charset="0"/>
              </a:rPr>
              <a:t>max</a:t>
            </a:r>
            <a:r>
              <a:rPr lang="en-US" altLang="en-US" sz="1600" b="1" dirty="0">
                <a:solidFill>
                  <a:srgbClr val="C00000"/>
                </a:solidFill>
                <a:latin typeface="Arial Narrow" pitchFamily="34" charset="0"/>
                <a:cs typeface="Calibri" pitchFamily="34" charset="0"/>
              </a:rPr>
              <a:t> reduced!</a:t>
            </a:r>
          </a:p>
        </p:txBody>
      </p:sp>
      <p:sp>
        <p:nvSpPr>
          <p:cNvPr id="24589" name="TextBox 12"/>
          <p:cNvSpPr txBox="1">
            <a:spLocks noChangeArrowheads="1"/>
          </p:cNvSpPr>
          <p:nvPr/>
        </p:nvSpPr>
        <p:spPr bwMode="auto">
          <a:xfrm>
            <a:off x="1501056" y="4004873"/>
            <a:ext cx="1154565" cy="3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dirty="0">
                <a:solidFill>
                  <a:srgbClr val="C00000"/>
                </a:solidFill>
                <a:latin typeface="Arial Narrow" pitchFamily="34" charset="0"/>
                <a:cs typeface="Calibri" pitchFamily="34" charset="0"/>
              </a:rPr>
              <a:t>K</a:t>
            </a:r>
            <a:r>
              <a:rPr lang="en-US" altLang="en-US" sz="1600" b="1" baseline="-25000" dirty="0">
                <a:solidFill>
                  <a:srgbClr val="C00000"/>
                </a:solidFill>
                <a:latin typeface="Arial Narrow" pitchFamily="34" charset="0"/>
                <a:cs typeface="Calibri" pitchFamily="34" charset="0"/>
              </a:rPr>
              <a:t>M</a:t>
            </a:r>
            <a:r>
              <a:rPr lang="en-US" altLang="en-US" sz="1600" b="1" dirty="0">
                <a:solidFill>
                  <a:srgbClr val="C00000"/>
                </a:solidFill>
                <a:latin typeface="Arial Narrow" pitchFamily="34" charset="0"/>
                <a:cs typeface="Calibri" pitchFamily="34" charset="0"/>
              </a:rPr>
              <a:t> reduced!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anim calcmode="lin" valueType="num">
                                      <p:cBhvr>
                                        <p:cTn id="1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1000"/>
                                        <p:tgtEl>
                                          <p:spTgt spid="5123">
                                            <p:txEl>
                                              <p:pRg st="3" end="3"/>
                                            </p:txEl>
                                          </p:spTgt>
                                        </p:tgtEl>
                                      </p:cBhvr>
                                    </p:animEffect>
                                    <p:anim calcmode="lin" valueType="num">
                                      <p:cBhvr>
                                        <p:cTn id="2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4589"/>
                                        </p:tgtEl>
                                        <p:attrNameLst>
                                          <p:attrName>style.visibility</p:attrName>
                                        </p:attrNameLst>
                                      </p:cBhvr>
                                      <p:to>
                                        <p:strVal val="visible"/>
                                      </p:to>
                                    </p:set>
                                    <p:animEffect transition="in" filter="fade">
                                      <p:cBhvr>
                                        <p:cTn id="27" dur="1000"/>
                                        <p:tgtEl>
                                          <p:spTgt spid="24589"/>
                                        </p:tgtEl>
                                      </p:cBhvr>
                                    </p:animEffect>
                                    <p:anim calcmode="lin" valueType="num">
                                      <p:cBhvr>
                                        <p:cTn id="28" dur="1000" fill="hold"/>
                                        <p:tgtEl>
                                          <p:spTgt spid="24589"/>
                                        </p:tgtEl>
                                        <p:attrNameLst>
                                          <p:attrName>ppt_x</p:attrName>
                                        </p:attrNameLst>
                                      </p:cBhvr>
                                      <p:tavLst>
                                        <p:tav tm="0">
                                          <p:val>
                                            <p:strVal val="#ppt_x"/>
                                          </p:val>
                                        </p:tav>
                                        <p:tav tm="100000">
                                          <p:val>
                                            <p:strVal val="#ppt_x"/>
                                          </p:val>
                                        </p:tav>
                                      </p:tavLst>
                                    </p:anim>
                                    <p:anim calcmode="lin" valueType="num">
                                      <p:cBhvr>
                                        <p:cTn id="29" dur="1000" fill="hold"/>
                                        <p:tgtEl>
                                          <p:spTgt spid="2458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4588"/>
                                        </p:tgtEl>
                                        <p:attrNameLst>
                                          <p:attrName>style.visibility</p:attrName>
                                        </p:attrNameLst>
                                      </p:cBhvr>
                                      <p:to>
                                        <p:strVal val="visible"/>
                                      </p:to>
                                    </p:set>
                                    <p:animEffect transition="in" filter="fade">
                                      <p:cBhvr>
                                        <p:cTn id="32" dur="1000"/>
                                        <p:tgtEl>
                                          <p:spTgt spid="24588"/>
                                        </p:tgtEl>
                                      </p:cBhvr>
                                    </p:animEffect>
                                    <p:anim calcmode="lin" valueType="num">
                                      <p:cBhvr>
                                        <p:cTn id="33" dur="1000" fill="hold"/>
                                        <p:tgtEl>
                                          <p:spTgt spid="24588"/>
                                        </p:tgtEl>
                                        <p:attrNameLst>
                                          <p:attrName>ppt_x</p:attrName>
                                        </p:attrNameLst>
                                      </p:cBhvr>
                                      <p:tavLst>
                                        <p:tav tm="0">
                                          <p:val>
                                            <p:strVal val="#ppt_x"/>
                                          </p:val>
                                        </p:tav>
                                        <p:tav tm="100000">
                                          <p:val>
                                            <p:strVal val="#ppt_x"/>
                                          </p:val>
                                        </p:tav>
                                      </p:tavLst>
                                    </p:anim>
                                    <p:anim calcmode="lin" valueType="num">
                                      <p:cBhvr>
                                        <p:cTn id="34" dur="1000" fill="hold"/>
                                        <p:tgtEl>
                                          <p:spTgt spid="2458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123">
                                            <p:txEl>
                                              <p:pRg st="5" end="5"/>
                                            </p:txEl>
                                          </p:spTgt>
                                        </p:tgtEl>
                                        <p:attrNameLst>
                                          <p:attrName>style.visibility</p:attrName>
                                        </p:attrNameLst>
                                      </p:cBhvr>
                                      <p:to>
                                        <p:strVal val="visible"/>
                                      </p:to>
                                    </p:set>
                                    <p:animEffect transition="in" filter="fade">
                                      <p:cBhvr>
                                        <p:cTn id="39" dur="1000"/>
                                        <p:tgtEl>
                                          <p:spTgt spid="5123">
                                            <p:txEl>
                                              <p:pRg st="5" end="5"/>
                                            </p:txEl>
                                          </p:spTgt>
                                        </p:tgtEl>
                                      </p:cBhvr>
                                    </p:animEffect>
                                    <p:anim calcmode="lin" valueType="num">
                                      <p:cBhvr>
                                        <p:cTn id="40"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123">
                                            <p:txEl>
                                              <p:pRg st="7" end="7"/>
                                            </p:txEl>
                                          </p:spTgt>
                                        </p:tgtEl>
                                        <p:attrNameLst>
                                          <p:attrName>style.visibility</p:attrName>
                                        </p:attrNameLst>
                                      </p:cBhvr>
                                      <p:to>
                                        <p:strVal val="visible"/>
                                      </p:to>
                                    </p:set>
                                    <p:animEffect transition="in" filter="fade">
                                      <p:cBhvr>
                                        <p:cTn id="46" dur="1000"/>
                                        <p:tgtEl>
                                          <p:spTgt spid="5123">
                                            <p:txEl>
                                              <p:pRg st="7" end="7"/>
                                            </p:txEl>
                                          </p:spTgt>
                                        </p:tgtEl>
                                      </p:cBhvr>
                                    </p:animEffect>
                                    <p:anim calcmode="lin" valueType="num">
                                      <p:cBhvr>
                                        <p:cTn id="4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p:bldP spid="245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Grp="1" noChangeArrowheads="1"/>
          </p:cNvSpPr>
          <p:nvPr/>
        </p:nvSpPr>
        <p:spPr bwMode="auto">
          <a:xfrm>
            <a:off x="3124200" y="76200"/>
            <a:ext cx="22860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Synopsis </a:t>
            </a:r>
            <a:r>
              <a:rPr lang="en-US" altLang="en-US" sz="2400" b="1" dirty="0" smtClean="0">
                <a:solidFill>
                  <a:srgbClr val="FF6D09"/>
                </a:solidFill>
                <a:latin typeface="Arial" pitchFamily="34" charset="0"/>
              </a:rPr>
              <a:t>2.6a</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2" name="Rectangle 3"/>
          <p:cNvSpPr>
            <a:spLocks noChangeArrowheads="1"/>
          </p:cNvSpPr>
          <p:nvPr/>
        </p:nvSpPr>
        <p:spPr bwMode="auto">
          <a:xfrm>
            <a:off x="304800" y="1518821"/>
            <a:ext cx="79248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Bef>
                <a:spcPts val="0"/>
              </a:spcBef>
              <a:spcAft>
                <a:spcPts val="0"/>
              </a:spcAft>
              <a:buFontTx/>
              <a:buChar char="-"/>
              <a:defRPr/>
            </a:pPr>
            <a:r>
              <a:rPr lang="en-US" sz="1800" dirty="0">
                <a:latin typeface="Calibri"/>
                <a:ea typeface="SimSun"/>
                <a:cs typeface="Cordia New"/>
              </a:rPr>
              <a:t>Chemical kinetics (or reaction kinetics) is the study of rates of chemical reactions—</a:t>
            </a:r>
            <a:r>
              <a:rPr lang="en-US" sz="1800" dirty="0">
                <a:solidFill>
                  <a:srgbClr val="FF0000"/>
                </a:solidFill>
                <a:latin typeface="Calibri"/>
                <a:ea typeface="SimSun"/>
                <a:cs typeface="Cordia New"/>
              </a:rPr>
              <a:t>enzyme kinetics is concerned with reactions catalyzed by enzymes</a:t>
            </a:r>
            <a:r>
              <a:rPr lang="en-US" sz="1800" dirty="0">
                <a:latin typeface="Calibri"/>
                <a:ea typeface="SimSun"/>
                <a:cs typeface="Cordia New"/>
              </a:rPr>
              <a:t>!</a:t>
            </a:r>
          </a:p>
          <a:p>
            <a:pPr eaLnBrk="0" hangingPunct="0">
              <a:spcBef>
                <a:spcPts val="0"/>
              </a:spcBef>
              <a:spcAft>
                <a:spcPts val="0"/>
              </a:spcAft>
              <a:defRPr/>
            </a:pPr>
            <a:endParaRPr lang="en-US" sz="1800" baseline="-25000" dirty="0">
              <a:latin typeface="Calibri"/>
              <a:ea typeface="SimSun"/>
              <a:cs typeface="Cordia New"/>
            </a:endParaRPr>
          </a:p>
          <a:p>
            <a:pPr marL="169863" indent="-169863" eaLnBrk="0" hangingPunct="0">
              <a:spcBef>
                <a:spcPts val="0"/>
              </a:spcBef>
              <a:spcAft>
                <a:spcPts val="0"/>
              </a:spcAft>
              <a:buFontTx/>
              <a:buChar char="-"/>
              <a:defRPr/>
            </a:pPr>
            <a:r>
              <a:rPr lang="en-US" sz="1800" dirty="0" smtClean="0">
                <a:latin typeface="Calibri" pitchFamily="34" charset="0"/>
                <a:ea typeface="Cambria" pitchFamily="18" charset="0"/>
                <a:cs typeface="Calibri" pitchFamily="34" charset="0"/>
                <a:sym typeface="Wingdings" pitchFamily="2" charset="2"/>
              </a:rPr>
              <a:t>Getting a good grasp of chemical </a:t>
            </a:r>
            <a:r>
              <a:rPr lang="en-US" sz="1800" dirty="0">
                <a:latin typeface="Calibri" pitchFamily="34" charset="0"/>
                <a:ea typeface="Cambria" pitchFamily="18" charset="0"/>
                <a:cs typeface="Calibri" pitchFamily="34" charset="0"/>
                <a:sym typeface="Wingdings" pitchFamily="2" charset="2"/>
              </a:rPr>
              <a:t>kinetics is all </a:t>
            </a:r>
            <a:r>
              <a:rPr lang="en-US" sz="1800" dirty="0" smtClean="0">
                <a:latin typeface="Calibri" pitchFamily="34" charset="0"/>
                <a:ea typeface="Cambria" pitchFamily="18" charset="0"/>
                <a:cs typeface="Calibri" pitchFamily="34" charset="0"/>
                <a:sym typeface="Wingdings" pitchFamily="2" charset="2"/>
              </a:rPr>
              <a:t>about befriending </a:t>
            </a:r>
            <a:r>
              <a:rPr lang="en-US" sz="1800" dirty="0" smtClean="0">
                <a:solidFill>
                  <a:srgbClr val="00B050"/>
                </a:solidFill>
                <a:latin typeface="Calibri" pitchFamily="34" charset="0"/>
                <a:ea typeface="Cambria" pitchFamily="18" charset="0"/>
                <a:cs typeface="Calibri" pitchFamily="34" charset="0"/>
                <a:sym typeface="Wingdings" pitchFamily="2" charset="2"/>
              </a:rPr>
              <a:t>algebra</a:t>
            </a:r>
            <a:r>
              <a:rPr lang="en-US" sz="1800" dirty="0" smtClean="0">
                <a:latin typeface="Calibri" pitchFamily="34" charset="0"/>
                <a:ea typeface="Cambria" pitchFamily="18" charset="0"/>
                <a:cs typeface="Calibri" pitchFamily="34" charset="0"/>
                <a:sym typeface="Wingdings" pitchFamily="2" charset="2"/>
              </a:rPr>
              <a:t> and </a:t>
            </a:r>
            <a:r>
              <a:rPr lang="en-US" sz="1800" dirty="0" smtClean="0">
                <a:solidFill>
                  <a:srgbClr val="00B050"/>
                </a:solidFill>
                <a:latin typeface="Calibri" pitchFamily="34" charset="0"/>
                <a:ea typeface="Cambria" pitchFamily="18" charset="0"/>
                <a:cs typeface="Calibri" pitchFamily="34" charset="0"/>
                <a:sym typeface="Wingdings" pitchFamily="2" charset="2"/>
              </a:rPr>
              <a:t>calculus</a:t>
            </a:r>
            <a:r>
              <a:rPr lang="en-US" sz="1800" dirty="0" smtClean="0">
                <a:latin typeface="Calibri" pitchFamily="34" charset="0"/>
                <a:ea typeface="Cambria" pitchFamily="18" charset="0"/>
                <a:cs typeface="Calibri" pitchFamily="34" charset="0"/>
                <a:sym typeface="Wingdings" pitchFamily="2" charset="2"/>
              </a:rPr>
              <a:t> coupled with mastering </a:t>
            </a:r>
            <a:r>
              <a:rPr lang="en-US" sz="1800" dirty="0">
                <a:latin typeface="Calibri" pitchFamily="34" charset="0"/>
                <a:ea typeface="Cambria" pitchFamily="18" charset="0"/>
                <a:cs typeface="Calibri" pitchFamily="34" charset="0"/>
                <a:sym typeface="Wingdings" pitchFamily="2" charset="2"/>
              </a:rPr>
              <a:t>the </a:t>
            </a:r>
            <a:r>
              <a:rPr lang="en-US" sz="1800" dirty="0">
                <a:solidFill>
                  <a:srgbClr val="00B050"/>
                </a:solidFill>
                <a:latin typeface="Calibri" pitchFamily="34" charset="0"/>
                <a:ea typeface="Cambria" pitchFamily="18" charset="0"/>
                <a:cs typeface="Calibri" pitchFamily="34" charset="0"/>
                <a:sym typeface="Wingdings" pitchFamily="2" charset="2"/>
              </a:rPr>
              <a:t>units</a:t>
            </a:r>
            <a:r>
              <a:rPr lang="en-US" sz="1800" dirty="0">
                <a:latin typeface="Calibri" pitchFamily="34" charset="0"/>
                <a:ea typeface="Cambria" pitchFamily="18" charset="0"/>
                <a:cs typeface="Calibri" pitchFamily="34" charset="0"/>
                <a:sym typeface="Wingdings" pitchFamily="2" charset="2"/>
              </a:rPr>
              <a:t> of various </a:t>
            </a:r>
            <a:r>
              <a:rPr lang="en-US" sz="1800" dirty="0" smtClean="0">
                <a:latin typeface="Calibri" pitchFamily="34" charset="0"/>
                <a:ea typeface="Cambria" pitchFamily="18" charset="0"/>
                <a:cs typeface="Calibri" pitchFamily="34" charset="0"/>
                <a:sym typeface="Wingdings" pitchFamily="2" charset="2"/>
              </a:rPr>
              <a:t>parameters—</a:t>
            </a:r>
            <a:r>
              <a:rPr lang="en-US" sz="1800" dirty="0" smtClean="0">
                <a:solidFill>
                  <a:srgbClr val="FF0000"/>
                </a:solidFill>
                <a:latin typeface="Calibri" pitchFamily="34" charset="0"/>
                <a:ea typeface="Cambria" pitchFamily="18" charset="0"/>
                <a:cs typeface="Calibri" pitchFamily="34" charset="0"/>
                <a:sym typeface="Wingdings" pitchFamily="2" charset="2"/>
              </a:rPr>
              <a:t>to</a:t>
            </a:r>
            <a:r>
              <a:rPr lang="en-US" sz="1800" dirty="0" smtClean="0">
                <a:latin typeface="Calibri" pitchFamily="34" charset="0"/>
                <a:ea typeface="Cambria" pitchFamily="18" charset="0"/>
                <a:cs typeface="Calibri" pitchFamily="34" charset="0"/>
                <a:sym typeface="Wingdings" pitchFamily="2" charset="2"/>
              </a:rPr>
              <a:t> </a:t>
            </a:r>
            <a:r>
              <a:rPr lang="en-US" sz="1800" dirty="0" smtClean="0">
                <a:solidFill>
                  <a:srgbClr val="FF0000"/>
                </a:solidFill>
                <a:latin typeface="Calibri" pitchFamily="34" charset="0"/>
                <a:ea typeface="Cambria" pitchFamily="18" charset="0"/>
                <a:cs typeface="Calibri" pitchFamily="34" charset="0"/>
                <a:sym typeface="Wingdings" pitchFamily="2" charset="2"/>
              </a:rPr>
              <a:t>treat </a:t>
            </a:r>
            <a:r>
              <a:rPr lang="en-US" sz="1800" dirty="0">
                <a:solidFill>
                  <a:srgbClr val="FF0000"/>
                </a:solidFill>
                <a:latin typeface="Calibri" pitchFamily="34" charset="0"/>
                <a:ea typeface="Cambria" pitchFamily="18" charset="0"/>
                <a:cs typeface="Calibri" pitchFamily="34" charset="0"/>
                <a:sym typeface="Wingdings" pitchFamily="2" charset="2"/>
              </a:rPr>
              <a:t>each parameter in terms of its SI </a:t>
            </a:r>
            <a:r>
              <a:rPr lang="en-US" sz="1800" dirty="0" smtClean="0">
                <a:solidFill>
                  <a:srgbClr val="FF0000"/>
                </a:solidFill>
                <a:latin typeface="Calibri" pitchFamily="34" charset="0"/>
                <a:ea typeface="Cambria" pitchFamily="18" charset="0"/>
                <a:cs typeface="Calibri" pitchFamily="34" charset="0"/>
                <a:sym typeface="Wingdings" pitchFamily="2" charset="2"/>
              </a:rPr>
              <a:t>units is the real trick here!</a:t>
            </a: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Bef>
                <a:spcPts val="0"/>
              </a:spcBef>
              <a:spcAft>
                <a:spcPts val="0"/>
              </a:spcAft>
              <a:buFontTx/>
              <a:buChar char="-"/>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Bef>
                <a:spcPts val="0"/>
              </a:spcBef>
              <a:spcAft>
                <a:spcPts val="0"/>
              </a:spcAft>
              <a:buFontTx/>
              <a:buChar char="-"/>
              <a:defRPr/>
            </a:pPr>
            <a:r>
              <a:rPr lang="en-US" sz="1800" dirty="0">
                <a:latin typeface="Calibri" pitchFamily="34" charset="0"/>
                <a:ea typeface="Cambria" pitchFamily="18" charset="0"/>
                <a:cs typeface="Calibri" pitchFamily="34" charset="0"/>
              </a:rPr>
              <a:t>The </a:t>
            </a:r>
            <a:r>
              <a:rPr lang="en-US" sz="1800" dirty="0" smtClean="0">
                <a:solidFill>
                  <a:srgbClr val="FF0000"/>
                </a:solidFill>
                <a:latin typeface="Calibri" pitchFamily="34" charset="0"/>
                <a:ea typeface="Cambria" pitchFamily="18" charset="0"/>
                <a:cs typeface="Calibri" pitchFamily="34" charset="0"/>
              </a:rPr>
              <a:t>square brackets [ ] </a:t>
            </a:r>
            <a:r>
              <a:rPr lang="en-US" sz="1800" dirty="0">
                <a:latin typeface="Calibri" pitchFamily="34" charset="0"/>
                <a:ea typeface="Cambria" pitchFamily="18" charset="0"/>
                <a:cs typeface="Calibri" pitchFamily="34" charset="0"/>
              </a:rPr>
              <a:t>enclosing a parameter are used to indicate either its concentration or units—the context provides the distinction!</a:t>
            </a:r>
            <a:r>
              <a:rPr lang="en-US" sz="1800" dirty="0">
                <a:latin typeface="Calibri" pitchFamily="34" charset="0"/>
                <a:ea typeface="Cambria" pitchFamily="18" charset="0"/>
                <a:cs typeface="Calibri" pitchFamily="34" charset="0"/>
                <a:sym typeface="Wingdings" pitchFamily="2" charset="2"/>
              </a:rPr>
              <a:t> </a:t>
            </a:r>
          </a:p>
          <a:p>
            <a:pPr marL="169863" indent="-169863" eaLnBrk="0" hangingPunct="0">
              <a:spcBef>
                <a:spcPts val="0"/>
              </a:spcBef>
              <a:spcAft>
                <a:spcPts val="0"/>
              </a:spcAft>
              <a:buFontTx/>
              <a:buChar char="-"/>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Bef>
                <a:spcPts val="0"/>
              </a:spcBef>
              <a:spcAft>
                <a:spcPts val="0"/>
              </a:spcAft>
              <a:buFontTx/>
              <a:buChar char="-"/>
              <a:defRPr/>
            </a:pPr>
            <a:r>
              <a:rPr lang="en-US" sz="1800" dirty="0">
                <a:latin typeface="Calibri" pitchFamily="34" charset="0"/>
                <a:ea typeface="Cambria" pitchFamily="18" charset="0"/>
                <a:cs typeface="Calibri" pitchFamily="34" charset="0"/>
                <a:sym typeface="Wingdings" pitchFamily="2" charset="2"/>
              </a:rPr>
              <a:t>The </a:t>
            </a:r>
            <a:r>
              <a:rPr lang="en-US" sz="1800" dirty="0">
                <a:solidFill>
                  <a:srgbClr val="FF0000"/>
                </a:solidFill>
                <a:latin typeface="Calibri" pitchFamily="34" charset="0"/>
                <a:ea typeface="Cambria" pitchFamily="18" charset="0"/>
                <a:cs typeface="Calibri" pitchFamily="34" charset="0"/>
                <a:sym typeface="Wingdings" pitchFamily="2" charset="2"/>
              </a:rPr>
              <a:t>&gt;&gt; </a:t>
            </a:r>
            <a:r>
              <a:rPr lang="en-US" sz="1800" dirty="0">
                <a:latin typeface="Calibri" pitchFamily="34" charset="0"/>
                <a:ea typeface="Cambria" pitchFamily="18" charset="0"/>
                <a:cs typeface="Calibri" pitchFamily="34" charset="0"/>
                <a:sym typeface="Wingdings" pitchFamily="2" charset="2"/>
              </a:rPr>
              <a:t>or</a:t>
            </a:r>
            <a:r>
              <a:rPr lang="en-US" sz="1800" dirty="0">
                <a:solidFill>
                  <a:srgbClr val="FF0000"/>
                </a:solidFill>
                <a:latin typeface="Calibri" pitchFamily="34" charset="0"/>
                <a:ea typeface="Cambria" pitchFamily="18" charset="0"/>
                <a:cs typeface="Calibri" pitchFamily="34" charset="0"/>
                <a:sym typeface="Wingdings" pitchFamily="2" charset="2"/>
              </a:rPr>
              <a:t> &lt;&lt; </a:t>
            </a:r>
            <a:r>
              <a:rPr lang="en-US" sz="1800" dirty="0">
                <a:latin typeface="Calibri" pitchFamily="34" charset="0"/>
                <a:ea typeface="Cambria" pitchFamily="18" charset="0"/>
                <a:cs typeface="Calibri" pitchFamily="34" charset="0"/>
                <a:sym typeface="Wingdings" pitchFamily="2" charset="2"/>
              </a:rPr>
              <a:t>sign</a:t>
            </a:r>
            <a:r>
              <a:rPr lang="en-US" sz="1800" dirty="0">
                <a:solidFill>
                  <a:srgbClr val="FF0000"/>
                </a:solidFill>
                <a:latin typeface="Calibri" pitchFamily="34" charset="0"/>
                <a:ea typeface="Cambria" pitchFamily="18" charset="0"/>
                <a:cs typeface="Calibri" pitchFamily="34" charset="0"/>
                <a:sym typeface="Wingdings" pitchFamily="2" charset="2"/>
              </a:rPr>
              <a:t> </a:t>
            </a:r>
            <a:r>
              <a:rPr lang="en-US" sz="1800" dirty="0">
                <a:latin typeface="Calibri" pitchFamily="34" charset="0"/>
                <a:ea typeface="Cambria" pitchFamily="18" charset="0"/>
                <a:cs typeface="Calibri" pitchFamily="34" charset="0"/>
                <a:sym typeface="Wingdings" pitchFamily="2" charset="2"/>
              </a:rPr>
              <a:t>usually implies greater than or less than at least </a:t>
            </a:r>
            <a:r>
              <a:rPr lang="en-US" sz="1800" dirty="0">
                <a:solidFill>
                  <a:srgbClr val="FF0000"/>
                </a:solidFill>
                <a:latin typeface="Calibri" pitchFamily="34" charset="0"/>
                <a:ea typeface="Cambria" pitchFamily="18" charset="0"/>
                <a:cs typeface="Calibri" pitchFamily="34" charset="0"/>
                <a:sym typeface="Wingdings" pitchFamily="2" charset="2"/>
              </a:rPr>
              <a:t>an order of magnitude</a:t>
            </a:r>
            <a:r>
              <a:rPr lang="en-US" sz="1800" dirty="0">
                <a:latin typeface="Calibri" pitchFamily="34" charset="0"/>
                <a:ea typeface="Cambria" pitchFamily="18" charset="0"/>
                <a:cs typeface="Calibri" pitchFamily="34" charset="0"/>
                <a:sym typeface="Wingdings" pitchFamily="2" charset="2"/>
              </a:rPr>
              <a:t>!</a:t>
            </a:r>
          </a:p>
          <a:p>
            <a:pPr marL="169863" indent="-169863" eaLnBrk="0" hangingPunct="0">
              <a:spcBef>
                <a:spcPts val="0"/>
              </a:spcBef>
              <a:spcAft>
                <a:spcPts val="0"/>
              </a:spcAft>
              <a:buFontTx/>
              <a:buChar char="-"/>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Bef>
                <a:spcPts val="0"/>
              </a:spcBef>
              <a:spcAft>
                <a:spcPts val="0"/>
              </a:spcAft>
              <a:buFontTx/>
              <a:buChar char="-"/>
              <a:defRPr/>
            </a:pPr>
            <a:r>
              <a:rPr lang="en-US" sz="1800" dirty="0">
                <a:solidFill>
                  <a:srgbClr val="FF0000"/>
                </a:solidFill>
                <a:latin typeface="Calibri" pitchFamily="34" charset="0"/>
                <a:ea typeface="Cambria" pitchFamily="18" charset="0"/>
                <a:cs typeface="Calibri" pitchFamily="34" charset="0"/>
                <a:sym typeface="Wingdings" pitchFamily="2" charset="2"/>
              </a:rPr>
              <a:t>Y</a:t>
            </a:r>
            <a:r>
              <a:rPr lang="en-US" sz="1800" dirty="0" smtClean="0">
                <a:solidFill>
                  <a:srgbClr val="FF0000"/>
                </a:solidFill>
                <a:latin typeface="Calibri" pitchFamily="34" charset="0"/>
                <a:ea typeface="Cambria" pitchFamily="18" charset="0"/>
                <a:cs typeface="Calibri" pitchFamily="34" charset="0"/>
                <a:sym typeface="Wingdings" pitchFamily="2" charset="2"/>
              </a:rPr>
              <a:t> </a:t>
            </a:r>
            <a:r>
              <a:rPr lang="en-US" sz="1800" dirty="0">
                <a:solidFill>
                  <a:srgbClr val="FF0000"/>
                </a:solidFill>
                <a:latin typeface="Calibri" pitchFamily="34" charset="0"/>
                <a:ea typeface="Cambria" pitchFamily="18" charset="0"/>
                <a:cs typeface="Calibri" pitchFamily="34" charset="0"/>
                <a:sym typeface="Wingdings" pitchFamily="2" charset="2"/>
              </a:rPr>
              <a:t>is n orders of magnitude greater than X</a:t>
            </a:r>
            <a:r>
              <a:rPr lang="en-US" sz="1800" dirty="0" smtClean="0">
                <a:latin typeface="Calibri" pitchFamily="34" charset="0"/>
                <a:ea typeface="Cambria" pitchFamily="18" charset="0"/>
                <a:cs typeface="Calibri" pitchFamily="34" charset="0"/>
                <a:sym typeface="Wingdings" pitchFamily="2" charset="2"/>
              </a:rPr>
              <a:t>—what </a:t>
            </a:r>
            <a:r>
              <a:rPr lang="en-US" sz="1800" dirty="0">
                <a:latin typeface="Calibri" pitchFamily="34" charset="0"/>
                <a:ea typeface="Cambria" pitchFamily="18" charset="0"/>
                <a:cs typeface="Calibri" pitchFamily="34" charset="0"/>
                <a:sym typeface="Wingdings" pitchFamily="2" charset="2"/>
              </a:rPr>
              <a:t>does this mean?:</a:t>
            </a:r>
          </a:p>
          <a:p>
            <a:pPr eaLnBrk="0" hangingPunct="0">
              <a:spcBef>
                <a:spcPts val="0"/>
              </a:spcBef>
              <a:spcAft>
                <a:spcPts val="0"/>
              </a:spcAft>
              <a:defRPr/>
            </a:pPr>
            <a:r>
              <a:rPr lang="en-US" sz="1800" dirty="0">
                <a:latin typeface="Calibri" pitchFamily="34" charset="0"/>
                <a:ea typeface="Cambria" pitchFamily="18" charset="0"/>
                <a:cs typeface="Calibri" pitchFamily="34" charset="0"/>
                <a:sym typeface="Wingdings" pitchFamily="2" charset="2"/>
              </a:rPr>
              <a:t>	</a:t>
            </a:r>
            <a:r>
              <a:rPr lang="en-US" sz="1800" dirty="0">
                <a:solidFill>
                  <a:srgbClr val="003366"/>
                </a:solidFill>
                <a:latin typeface="Calibri" pitchFamily="34" charset="0"/>
                <a:ea typeface="Cambria" pitchFamily="18" charset="0"/>
                <a:cs typeface="Calibri" pitchFamily="34" charset="0"/>
                <a:sym typeface="Wingdings" pitchFamily="2" charset="2"/>
              </a:rPr>
              <a:t>i</a:t>
            </a:r>
            <a:r>
              <a:rPr lang="en-US" sz="1800" dirty="0" smtClean="0">
                <a:solidFill>
                  <a:srgbClr val="003366"/>
                </a:solidFill>
                <a:latin typeface="Calibri" pitchFamily="34" charset="0"/>
                <a:ea typeface="Cambria" pitchFamily="18" charset="0"/>
                <a:cs typeface="Calibri" pitchFamily="34" charset="0"/>
                <a:sym typeface="Wingdings" pitchFamily="2" charset="2"/>
              </a:rPr>
              <a:t>f </a:t>
            </a:r>
            <a:r>
              <a:rPr lang="en-US" sz="1800" dirty="0">
                <a:solidFill>
                  <a:srgbClr val="003366"/>
                </a:solidFill>
                <a:latin typeface="Calibri" pitchFamily="34" charset="0"/>
                <a:ea typeface="Cambria" pitchFamily="18" charset="0"/>
                <a:cs typeface="Calibri" pitchFamily="34" charset="0"/>
                <a:sym typeface="Wingdings" pitchFamily="2" charset="2"/>
              </a:rPr>
              <a:t>n=1 	=&gt;	 Y = 10</a:t>
            </a:r>
            <a:r>
              <a:rPr lang="en-US" sz="1800" baseline="30000" dirty="0">
                <a:solidFill>
                  <a:srgbClr val="003366"/>
                </a:solidFill>
                <a:latin typeface="Calibri" pitchFamily="34" charset="0"/>
                <a:ea typeface="Cambria" pitchFamily="18" charset="0"/>
                <a:cs typeface="Calibri" pitchFamily="34" charset="0"/>
                <a:sym typeface="Wingdings" pitchFamily="2" charset="2"/>
              </a:rPr>
              <a:t>1</a:t>
            </a:r>
            <a:r>
              <a:rPr lang="en-US" sz="1800" dirty="0">
                <a:solidFill>
                  <a:srgbClr val="003366"/>
                </a:solidFill>
                <a:latin typeface="Calibri" pitchFamily="34" charset="0"/>
                <a:ea typeface="Cambria" pitchFamily="18" charset="0"/>
                <a:cs typeface="Calibri" pitchFamily="34" charset="0"/>
                <a:sym typeface="Wingdings" pitchFamily="2" charset="2"/>
              </a:rPr>
              <a:t>.X	</a:t>
            </a:r>
            <a:r>
              <a:rPr lang="en-US" sz="1800" dirty="0" smtClean="0">
                <a:solidFill>
                  <a:srgbClr val="003366"/>
                </a:solidFill>
                <a:latin typeface="Calibri" pitchFamily="34" charset="0"/>
                <a:ea typeface="Cambria" pitchFamily="18" charset="0"/>
                <a:cs typeface="Calibri" pitchFamily="34" charset="0"/>
                <a:sym typeface="Wingdings" pitchFamily="2" charset="2"/>
              </a:rPr>
              <a:t>	=&gt; </a:t>
            </a:r>
            <a:r>
              <a:rPr lang="en-US" sz="1800" dirty="0">
                <a:solidFill>
                  <a:srgbClr val="003366"/>
                </a:solidFill>
                <a:latin typeface="Calibri" pitchFamily="34" charset="0"/>
                <a:ea typeface="Cambria" pitchFamily="18" charset="0"/>
                <a:cs typeface="Calibri" pitchFamily="34" charset="0"/>
                <a:sym typeface="Wingdings" pitchFamily="2" charset="2"/>
              </a:rPr>
              <a:t>One order of magnitude</a:t>
            </a:r>
          </a:p>
          <a:p>
            <a:pPr eaLnBrk="0" hangingPunct="0">
              <a:spcBef>
                <a:spcPts val="0"/>
              </a:spcBef>
              <a:spcAft>
                <a:spcPts val="0"/>
              </a:spcAft>
              <a:defRPr/>
            </a:pPr>
            <a:r>
              <a:rPr lang="en-US" sz="1800" dirty="0">
                <a:solidFill>
                  <a:srgbClr val="003366"/>
                </a:solidFill>
                <a:latin typeface="Calibri" pitchFamily="34" charset="0"/>
                <a:ea typeface="Cambria" pitchFamily="18" charset="0"/>
                <a:cs typeface="Calibri" pitchFamily="34" charset="0"/>
                <a:sym typeface="Wingdings" pitchFamily="2" charset="2"/>
              </a:rPr>
              <a:t>	</a:t>
            </a:r>
            <a:r>
              <a:rPr lang="en-US" sz="1800" dirty="0" smtClean="0">
                <a:solidFill>
                  <a:srgbClr val="003366"/>
                </a:solidFill>
                <a:latin typeface="Calibri" pitchFamily="34" charset="0"/>
                <a:ea typeface="Cambria" pitchFamily="18" charset="0"/>
                <a:cs typeface="Calibri" pitchFamily="34" charset="0"/>
                <a:sym typeface="Wingdings" pitchFamily="2" charset="2"/>
              </a:rPr>
              <a:t>if </a:t>
            </a:r>
            <a:r>
              <a:rPr lang="en-US" sz="1800" dirty="0">
                <a:solidFill>
                  <a:srgbClr val="003366"/>
                </a:solidFill>
                <a:latin typeface="Calibri" pitchFamily="34" charset="0"/>
                <a:ea typeface="Cambria" pitchFamily="18" charset="0"/>
                <a:cs typeface="Calibri" pitchFamily="34" charset="0"/>
                <a:sym typeface="Wingdings" pitchFamily="2" charset="2"/>
              </a:rPr>
              <a:t>n=2 	=&gt;	 Y = 10</a:t>
            </a:r>
            <a:r>
              <a:rPr lang="en-US" sz="1800" baseline="30000" dirty="0">
                <a:solidFill>
                  <a:srgbClr val="003366"/>
                </a:solidFill>
                <a:latin typeface="Calibri" pitchFamily="34" charset="0"/>
                <a:ea typeface="Cambria" pitchFamily="18" charset="0"/>
                <a:cs typeface="Calibri" pitchFamily="34" charset="0"/>
                <a:sym typeface="Wingdings" pitchFamily="2" charset="2"/>
              </a:rPr>
              <a:t>2</a:t>
            </a:r>
            <a:r>
              <a:rPr lang="en-US" sz="1800" dirty="0">
                <a:solidFill>
                  <a:srgbClr val="003366"/>
                </a:solidFill>
                <a:latin typeface="Calibri" pitchFamily="34" charset="0"/>
                <a:ea typeface="Cambria" pitchFamily="18" charset="0"/>
                <a:cs typeface="Calibri" pitchFamily="34" charset="0"/>
                <a:sym typeface="Wingdings" pitchFamily="2" charset="2"/>
              </a:rPr>
              <a:t>.X	</a:t>
            </a:r>
            <a:r>
              <a:rPr lang="en-US" sz="1800" dirty="0" smtClean="0">
                <a:solidFill>
                  <a:srgbClr val="003366"/>
                </a:solidFill>
                <a:latin typeface="Calibri" pitchFamily="34" charset="0"/>
                <a:ea typeface="Cambria" pitchFamily="18" charset="0"/>
                <a:cs typeface="Calibri" pitchFamily="34" charset="0"/>
                <a:sym typeface="Wingdings" pitchFamily="2" charset="2"/>
              </a:rPr>
              <a:t>	=&gt; </a:t>
            </a:r>
            <a:r>
              <a:rPr lang="en-US" sz="1800" dirty="0">
                <a:solidFill>
                  <a:srgbClr val="003366"/>
                </a:solidFill>
                <a:latin typeface="Calibri" pitchFamily="34" charset="0"/>
                <a:ea typeface="Cambria" pitchFamily="18" charset="0"/>
                <a:cs typeface="Calibri" pitchFamily="34" charset="0"/>
                <a:sym typeface="Wingdings" pitchFamily="2" charset="2"/>
              </a:rPr>
              <a:t>Two orders of magnitude</a:t>
            </a:r>
          </a:p>
          <a:p>
            <a:pPr eaLnBrk="0" hangingPunct="0">
              <a:spcBef>
                <a:spcPts val="0"/>
              </a:spcBef>
              <a:spcAft>
                <a:spcPts val="0"/>
              </a:spcAft>
              <a:defRPr/>
            </a:pPr>
            <a:r>
              <a:rPr lang="en-US" sz="1800" dirty="0">
                <a:solidFill>
                  <a:srgbClr val="003366"/>
                </a:solidFill>
                <a:latin typeface="Calibri" pitchFamily="34" charset="0"/>
                <a:ea typeface="Cambria" pitchFamily="18" charset="0"/>
                <a:cs typeface="Calibri" pitchFamily="34" charset="0"/>
                <a:sym typeface="Wingdings" pitchFamily="2" charset="2"/>
              </a:rPr>
              <a:t>	</a:t>
            </a:r>
            <a:r>
              <a:rPr lang="en-US" sz="1800" dirty="0" smtClean="0">
                <a:solidFill>
                  <a:srgbClr val="003366"/>
                </a:solidFill>
                <a:latin typeface="Calibri" pitchFamily="34" charset="0"/>
                <a:ea typeface="Cambria" pitchFamily="18" charset="0"/>
                <a:cs typeface="Calibri" pitchFamily="34" charset="0"/>
                <a:sym typeface="Wingdings" pitchFamily="2" charset="2"/>
              </a:rPr>
              <a:t>if </a:t>
            </a:r>
            <a:r>
              <a:rPr lang="en-US" sz="1800" dirty="0">
                <a:solidFill>
                  <a:srgbClr val="003366"/>
                </a:solidFill>
                <a:latin typeface="Calibri" pitchFamily="34" charset="0"/>
                <a:ea typeface="Cambria" pitchFamily="18" charset="0"/>
                <a:cs typeface="Calibri" pitchFamily="34" charset="0"/>
                <a:sym typeface="Wingdings" pitchFamily="2" charset="2"/>
              </a:rPr>
              <a:t>n=3 	=&gt;	 Y = 10</a:t>
            </a:r>
            <a:r>
              <a:rPr lang="en-US" sz="1800" baseline="30000" dirty="0">
                <a:solidFill>
                  <a:srgbClr val="003366"/>
                </a:solidFill>
                <a:latin typeface="Calibri" pitchFamily="34" charset="0"/>
                <a:ea typeface="Cambria" pitchFamily="18" charset="0"/>
                <a:cs typeface="Calibri" pitchFamily="34" charset="0"/>
                <a:sym typeface="Wingdings" pitchFamily="2" charset="2"/>
              </a:rPr>
              <a:t>3</a:t>
            </a:r>
            <a:r>
              <a:rPr lang="en-US" sz="1800" dirty="0">
                <a:solidFill>
                  <a:srgbClr val="003366"/>
                </a:solidFill>
                <a:latin typeface="Calibri" pitchFamily="34" charset="0"/>
                <a:ea typeface="Cambria" pitchFamily="18" charset="0"/>
                <a:cs typeface="Calibri" pitchFamily="34" charset="0"/>
                <a:sym typeface="Wingdings" pitchFamily="2" charset="2"/>
              </a:rPr>
              <a:t>.X	</a:t>
            </a:r>
            <a:r>
              <a:rPr lang="en-US" sz="1800" dirty="0" smtClean="0">
                <a:solidFill>
                  <a:srgbClr val="003366"/>
                </a:solidFill>
                <a:latin typeface="Calibri" pitchFamily="34" charset="0"/>
                <a:ea typeface="Cambria" pitchFamily="18" charset="0"/>
                <a:cs typeface="Calibri" pitchFamily="34" charset="0"/>
                <a:sym typeface="Wingdings" pitchFamily="2" charset="2"/>
              </a:rPr>
              <a:t>	=&gt; </a:t>
            </a:r>
            <a:r>
              <a:rPr lang="en-US" sz="1800" dirty="0">
                <a:solidFill>
                  <a:srgbClr val="003366"/>
                </a:solidFill>
                <a:latin typeface="Calibri" pitchFamily="34" charset="0"/>
                <a:ea typeface="Cambria" pitchFamily="18" charset="0"/>
                <a:cs typeface="Calibri" pitchFamily="34" charset="0"/>
                <a:sym typeface="Wingdings" pitchFamily="2" charset="2"/>
              </a:rPr>
              <a:t>Three orders of magnitude</a:t>
            </a:r>
          </a:p>
          <a:p>
            <a:pPr eaLnBrk="0" hangingPunct="0">
              <a:spcBef>
                <a:spcPts val="0"/>
              </a:spcBef>
              <a:spcAft>
                <a:spcPts val="0"/>
              </a:spcAft>
              <a:defRPr/>
            </a:pPr>
            <a:r>
              <a:rPr lang="en-US" sz="1800" dirty="0" smtClean="0">
                <a:solidFill>
                  <a:srgbClr val="FF0000"/>
                </a:solidFill>
                <a:latin typeface="Calibri" pitchFamily="34" charset="0"/>
                <a:ea typeface="Cambria" pitchFamily="18" charset="0"/>
                <a:cs typeface="Calibri" pitchFamily="34" charset="0"/>
                <a:sym typeface="Wingdings" pitchFamily="2" charset="2"/>
              </a:rPr>
              <a:t>            The “order of magnitude” is expressed in terms of the logarithmic scale!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1000"/>
                                        <p:tgtEl>
                                          <p:spTgt spid="2">
                                            <p:txEl>
                                              <p:pRg st="9" end="9"/>
                                            </p:txEl>
                                          </p:spTgt>
                                        </p:tgtEl>
                                      </p:cBhvr>
                                    </p:animEffect>
                                    <p:anim calcmode="lin" valueType="num">
                                      <p:cBhvr>
                                        <p:cTn id="4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fade">
                                      <p:cBhvr>
                                        <p:cTn id="45" dur="1000"/>
                                        <p:tgtEl>
                                          <p:spTgt spid="2">
                                            <p:txEl>
                                              <p:pRg st="10" end="10"/>
                                            </p:txEl>
                                          </p:spTgt>
                                        </p:tgtEl>
                                      </p:cBhvr>
                                    </p:animEffect>
                                    <p:anim calcmode="lin" valueType="num">
                                      <p:cBhvr>
                                        <p:cTn id="4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
                                            <p:txEl>
                                              <p:pRg st="11" end="11"/>
                                            </p:txEl>
                                          </p:spTgt>
                                        </p:tgtEl>
                                        <p:attrNameLst>
                                          <p:attrName>style.visibility</p:attrName>
                                        </p:attrNameLst>
                                      </p:cBhvr>
                                      <p:to>
                                        <p:strVal val="visible"/>
                                      </p:to>
                                    </p:set>
                                    <p:animEffect transition="in" filter="fade">
                                      <p:cBhvr>
                                        <p:cTn id="50" dur="1000"/>
                                        <p:tgtEl>
                                          <p:spTgt spid="2">
                                            <p:txEl>
                                              <p:pRg st="11" end="11"/>
                                            </p:txEl>
                                          </p:spTgt>
                                        </p:tgtEl>
                                      </p:cBhvr>
                                    </p:animEffect>
                                    <p:anim calcmode="lin" valueType="num">
                                      <p:cBhvr>
                                        <p:cTn id="5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fade">
                                      <p:cBhvr>
                                        <p:cTn id="55" dur="1000"/>
                                        <p:tgtEl>
                                          <p:spTgt spid="2">
                                            <p:txEl>
                                              <p:pRg st="12" end="12"/>
                                            </p:txEl>
                                          </p:spTgt>
                                        </p:tgtEl>
                                      </p:cBhvr>
                                    </p:animEffect>
                                    <p:anim calcmode="lin" valueType="num">
                                      <p:cBhvr>
                                        <p:cTn id="5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(2) Uncompetitive Inhibition: Lineweaver-Burk Plot</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5123" name="Rectangle 3"/>
          <p:cNvSpPr>
            <a:spLocks noChangeArrowheads="1"/>
          </p:cNvSpPr>
          <p:nvPr/>
        </p:nvSpPr>
        <p:spPr bwMode="auto">
          <a:xfrm>
            <a:off x="76200" y="363538"/>
            <a:ext cx="45720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For un</a:t>
            </a:r>
            <a:r>
              <a:rPr lang="en-US" sz="1600" dirty="0">
                <a:latin typeface="Calibri" pitchFamily="34" charset="0"/>
                <a:ea typeface="Cambria" pitchFamily="18" charset="0"/>
                <a:cs typeface="Calibri" pitchFamily="34" charset="0"/>
                <a:sym typeface="Symbol"/>
              </a:rPr>
              <a:t>competitive inhibition, </a:t>
            </a:r>
            <a:r>
              <a:rPr lang="en-US" sz="1600" dirty="0">
                <a:solidFill>
                  <a:srgbClr val="FF0000"/>
                </a:solidFill>
                <a:latin typeface="Calibri" pitchFamily="34" charset="0"/>
                <a:ea typeface="Cambria" pitchFamily="18" charset="0"/>
                <a:cs typeface="Calibri" pitchFamily="34" charset="0"/>
                <a:sym typeface="Wingdings" pitchFamily="2" charset="2"/>
              </a:rPr>
              <a:t>the </a:t>
            </a:r>
            <a:r>
              <a:rPr lang="en-US" sz="1600" dirty="0" err="1">
                <a:solidFill>
                  <a:srgbClr val="FF0000"/>
                </a:solidFill>
                <a:latin typeface="Calibri" pitchFamily="34" charset="0"/>
                <a:ea typeface="Cambria" pitchFamily="18" charset="0"/>
                <a:cs typeface="Calibri" pitchFamily="34" charset="0"/>
                <a:sym typeface="Wingdings" pitchFamily="2" charset="2"/>
              </a:rPr>
              <a:t>Lineweaver</a:t>
            </a:r>
            <a:r>
              <a:rPr lang="en-US" sz="1600" dirty="0">
                <a:solidFill>
                  <a:srgbClr val="FF0000"/>
                </a:solidFill>
                <a:latin typeface="Calibri" pitchFamily="34" charset="0"/>
                <a:ea typeface="Cambria" pitchFamily="18" charset="0"/>
                <a:cs typeface="Calibri" pitchFamily="34" charset="0"/>
                <a:sym typeface="Wingdings" pitchFamily="2" charset="2"/>
              </a:rPr>
              <a:t>-Burk equation adopts the form</a:t>
            </a:r>
            <a:r>
              <a:rPr lang="en-US" sz="1600" dirty="0">
                <a:latin typeface="Calibri" pitchFamily="34" charset="0"/>
                <a:ea typeface="Cambria" pitchFamily="18" charset="0"/>
                <a:cs typeface="Calibri" pitchFamily="34" charset="0"/>
                <a:sym typeface="Wingdings" pitchFamily="2" charset="2"/>
              </a:rPr>
              <a:t>:</a:t>
            </a:r>
            <a:r>
              <a:rPr lang="en-US" sz="1600" b="1" dirty="0">
                <a:latin typeface="Calibri" pitchFamily="34" charset="0"/>
                <a:ea typeface="Cambria" pitchFamily="18" charset="0"/>
                <a:cs typeface="Calibri" pitchFamily="34" charset="0"/>
                <a:sym typeface="Wingdings" pitchFamily="2" charset="2"/>
              </a:rPr>
              <a:t> </a:t>
            </a:r>
            <a:endParaRPr lang="en-US" sz="1600" dirty="0">
              <a:latin typeface="Calibri" pitchFamily="34" charset="0"/>
              <a:ea typeface="Cambria" pitchFamily="18" charset="0"/>
              <a:cs typeface="Calibri" pitchFamily="34" charset="0"/>
              <a:sym typeface="Wingdings" pitchFamily="2" charset="2"/>
            </a:endParaRP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1/v = (</a:t>
            </a:r>
            <a:r>
              <a:rPr lang="en-US" sz="1600" dirty="0">
                <a:solidFill>
                  <a:srgbClr val="7030A0"/>
                </a:solidFill>
                <a:latin typeface="Calibri" pitchFamily="34" charset="0"/>
                <a:ea typeface="Cambria" pitchFamily="18" charset="0"/>
                <a:cs typeface="Calibri" pitchFamily="34" charset="0"/>
                <a:sym typeface="Wingdings" pitchFamily="2" charset="2"/>
              </a:rPr>
              <a:t>K</a:t>
            </a:r>
            <a:r>
              <a:rPr lang="en-US" sz="1600" baseline="-25000" dirty="0">
                <a:solidFill>
                  <a:srgbClr val="7030A0"/>
                </a:solidFill>
                <a:latin typeface="Calibri" pitchFamily="34" charset="0"/>
                <a:ea typeface="Cambria" pitchFamily="18" charset="0"/>
                <a:cs typeface="Calibri" pitchFamily="34" charset="0"/>
                <a:sym typeface="Wingdings" pitchFamily="2" charset="2"/>
              </a:rPr>
              <a:t>M</a:t>
            </a:r>
            <a:r>
              <a:rPr lang="en-US" sz="1600" dirty="0">
                <a:solidFill>
                  <a:srgbClr val="7030A0"/>
                </a:solidFill>
                <a:latin typeface="Calibri" pitchFamily="34" charset="0"/>
                <a:ea typeface="Cambria" pitchFamily="18" charset="0"/>
                <a:cs typeface="Calibri" pitchFamily="34" charset="0"/>
                <a:sym typeface="Wingdings" pitchFamily="2" charset="2"/>
              </a:rPr>
              <a:t>/</a:t>
            </a:r>
            <a:r>
              <a:rPr lang="en-US" sz="1600" dirty="0" err="1">
                <a:solidFill>
                  <a:srgbClr val="7030A0"/>
                </a:solidFill>
                <a:latin typeface="Calibri" pitchFamily="34" charset="0"/>
                <a:ea typeface="Cambria" pitchFamily="18" charset="0"/>
                <a:cs typeface="Calibri" pitchFamily="34" charset="0"/>
                <a:sym typeface="Wingdings" pitchFamily="2" charset="2"/>
              </a:rPr>
              <a:t>V</a:t>
            </a:r>
            <a:r>
              <a:rPr lang="en-US" sz="1600" baseline="-25000" dirty="0" err="1">
                <a:solidFill>
                  <a:srgbClr val="7030A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).(1/[S]) + (</a:t>
            </a:r>
            <a:r>
              <a:rPr lang="en-US" sz="1600" dirty="0">
                <a:solidFill>
                  <a:srgbClr val="7030A0"/>
                </a:solidFill>
                <a:latin typeface="Calibri" pitchFamily="34" charset="0"/>
                <a:ea typeface="Cambria" pitchFamily="18" charset="0"/>
                <a:cs typeface="Calibri" pitchFamily="34" charset="0"/>
                <a:sym typeface="Symbol"/>
              </a:rPr>
              <a:t>’</a:t>
            </a:r>
            <a:r>
              <a:rPr lang="en-US" sz="1600" dirty="0">
                <a:solidFill>
                  <a:srgbClr val="7030A0"/>
                </a:solidFill>
                <a:latin typeface="Calibri" pitchFamily="34" charset="0"/>
                <a:ea typeface="Cambria" pitchFamily="18" charset="0"/>
                <a:cs typeface="Calibri" pitchFamily="34" charset="0"/>
                <a:sym typeface="Wingdings" pitchFamily="2" charset="2"/>
              </a:rPr>
              <a:t>/</a:t>
            </a:r>
            <a:r>
              <a:rPr lang="en-US" sz="1600" dirty="0" err="1">
                <a:solidFill>
                  <a:srgbClr val="7030A0"/>
                </a:solidFill>
                <a:latin typeface="Calibri" pitchFamily="34" charset="0"/>
                <a:ea typeface="Cambria" pitchFamily="18" charset="0"/>
                <a:cs typeface="Calibri" pitchFamily="34" charset="0"/>
                <a:sym typeface="Wingdings" pitchFamily="2" charset="2"/>
              </a:rPr>
              <a:t>V</a:t>
            </a:r>
            <a:r>
              <a:rPr lang="en-US" sz="1600" baseline="-25000" dirty="0" err="1">
                <a:solidFill>
                  <a:srgbClr val="7030A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	[2.3]</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Thus, </a:t>
            </a:r>
            <a:r>
              <a:rPr lang="en-US" sz="1600" dirty="0">
                <a:solidFill>
                  <a:srgbClr val="FF0000"/>
                </a:solidFill>
                <a:latin typeface="Calibri" pitchFamily="34" charset="0"/>
                <a:ea typeface="Cambria" pitchFamily="18" charset="0"/>
                <a:cs typeface="Calibri" pitchFamily="34" charset="0"/>
                <a:sym typeface="Wingdings" pitchFamily="2" charset="2"/>
              </a:rPr>
              <a:t>a plot of 1/v versus 1/[S] generates a straight line</a:t>
            </a:r>
            <a:r>
              <a:rPr lang="en-US" sz="1600" dirty="0">
                <a:latin typeface="Calibri" pitchFamily="34" charset="0"/>
                <a:ea typeface="Cambria" pitchFamily="18" charset="0"/>
                <a:cs typeface="Calibri" pitchFamily="34" charset="0"/>
                <a:sym typeface="Wingdings" pitchFamily="2" charset="2"/>
              </a:rPr>
              <a:t> from which the various kinetic parameters can be accurately determined using a linear fit with:</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slope =   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y-intercept =   </a:t>
            </a:r>
            <a:r>
              <a:rPr lang="en-US" sz="1600" dirty="0">
                <a:solidFill>
                  <a:srgbClr val="00B050"/>
                </a:solidFill>
                <a:latin typeface="Calibri" pitchFamily="34" charset="0"/>
                <a:ea typeface="Cambria" pitchFamily="18" charset="0"/>
                <a:cs typeface="Calibri" pitchFamily="34" charset="0"/>
                <a:sym typeface="Symbol"/>
              </a:rPr>
              <a:t>’</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baseline="-25000" dirty="0">
                <a:solidFill>
                  <a:srgbClr val="00B050"/>
                </a:solidFill>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x-intercept = -</a:t>
            </a:r>
            <a:r>
              <a:rPr lang="en-US" sz="1600" dirty="0">
                <a:solidFill>
                  <a:srgbClr val="00B050"/>
                </a:solidFill>
                <a:latin typeface="Calibri" pitchFamily="34" charset="0"/>
                <a:ea typeface="Cambria" pitchFamily="18" charset="0"/>
                <a:cs typeface="Calibri" pitchFamily="34" charset="0"/>
                <a:sym typeface="Symbol"/>
              </a:rPr>
              <a:t> ’</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Because an uncompetitive inhibitor does NOT affect the K</a:t>
            </a:r>
            <a:r>
              <a:rPr lang="en-US" sz="1600" baseline="-25000" dirty="0">
                <a:latin typeface="Calibri" pitchFamily="34" charset="0"/>
                <a:ea typeface="Cambria" pitchFamily="18" charset="0"/>
                <a:cs typeface="Calibri" pitchFamily="34" charset="0"/>
                <a:sym typeface="Wingdings" pitchFamily="2" charset="2"/>
              </a:rPr>
              <a:t>M</a:t>
            </a:r>
            <a:r>
              <a:rPr lang="en-US" sz="1600" dirty="0">
                <a:latin typeface="Calibri" pitchFamily="34" charset="0"/>
                <a:ea typeface="Cambria" pitchFamily="18" charset="0"/>
                <a:cs typeface="Calibri" pitchFamily="34" charset="0"/>
                <a:sym typeface="Wingdings" pitchFamily="2" charset="2"/>
              </a:rPr>
              <a:t>/</a:t>
            </a:r>
            <a:r>
              <a:rPr lang="en-US" sz="1600" dirty="0" err="1">
                <a:latin typeface="Calibri" pitchFamily="34" charset="0"/>
                <a:ea typeface="Cambria" pitchFamily="18" charset="0"/>
                <a:cs typeface="Calibri" pitchFamily="34" charset="0"/>
                <a:sym typeface="Wingdings" pitchFamily="2" charset="2"/>
              </a:rPr>
              <a:t>V</a:t>
            </a:r>
            <a:r>
              <a:rPr lang="en-US" sz="1600" baseline="-25000" dirty="0" err="1">
                <a:latin typeface="Calibri" pitchFamily="34" charset="0"/>
                <a:ea typeface="Cambria" pitchFamily="18" charset="0"/>
                <a:cs typeface="Calibri" pitchFamily="34" charset="0"/>
                <a:sym typeface="Wingdings" pitchFamily="2" charset="2"/>
              </a:rPr>
              <a:t>max</a:t>
            </a:r>
            <a:r>
              <a:rPr lang="en-US" sz="1600" dirty="0">
                <a:latin typeface="Calibri" pitchFamily="34" charset="0"/>
                <a:ea typeface="Cambria" pitchFamily="18" charset="0"/>
                <a:cs typeface="Calibri" pitchFamily="34" charset="0"/>
                <a:sym typeface="Wingdings" pitchFamily="2" charset="2"/>
              </a:rPr>
              <a:t> quotient, </a:t>
            </a:r>
            <a:r>
              <a:rPr lang="en-US" sz="1600" dirty="0">
                <a:solidFill>
                  <a:srgbClr val="FF0000"/>
                </a:solidFill>
                <a:latin typeface="Calibri" pitchFamily="34" charset="0"/>
                <a:ea typeface="Cambria" pitchFamily="18" charset="0"/>
                <a:cs typeface="Calibri" pitchFamily="34" charset="0"/>
                <a:sym typeface="Wingdings" pitchFamily="2" charset="2"/>
              </a:rPr>
              <a:t>multiple </a:t>
            </a:r>
            <a:r>
              <a:rPr lang="en-US" sz="1600" dirty="0" err="1">
                <a:solidFill>
                  <a:srgbClr val="FF0000"/>
                </a:solidFill>
                <a:latin typeface="Calibri" pitchFamily="34" charset="0"/>
                <a:ea typeface="Cambria" pitchFamily="18" charset="0"/>
                <a:cs typeface="Calibri" pitchFamily="34" charset="0"/>
                <a:sym typeface="Wingdings" pitchFamily="2" charset="2"/>
              </a:rPr>
              <a:t>Lineweaver</a:t>
            </a:r>
            <a:r>
              <a:rPr lang="en-US" sz="1600" dirty="0">
                <a:solidFill>
                  <a:srgbClr val="FF0000"/>
                </a:solidFill>
                <a:latin typeface="Calibri" pitchFamily="34" charset="0"/>
                <a:ea typeface="Cambria" pitchFamily="18" charset="0"/>
                <a:cs typeface="Calibri" pitchFamily="34" charset="0"/>
                <a:sym typeface="Wingdings" pitchFamily="2" charset="2"/>
              </a:rPr>
              <a:t>-Burk plots generated as a function of [I] harbor the same slope</a:t>
            </a:r>
            <a:r>
              <a:rPr lang="en-US" sz="1600" dirty="0">
                <a:latin typeface="Calibri" pitchFamily="34" charset="0"/>
                <a:ea typeface="Cambria" pitchFamily="18" charset="0"/>
                <a:cs typeface="Calibri" pitchFamily="34" charset="0"/>
                <a:sym typeface="Wingdings" pitchFamily="2" charset="2"/>
              </a:rPr>
              <a:t>—they never intersect either @ </a:t>
            </a:r>
            <a:r>
              <a:rPr lang="en-US" sz="1600" dirty="0" smtClean="0">
                <a:latin typeface="Calibri" pitchFamily="34" charset="0"/>
                <a:ea typeface="Cambria" pitchFamily="18" charset="0"/>
                <a:cs typeface="Calibri" pitchFamily="34" charset="0"/>
                <a:sym typeface="Wingdings" pitchFamily="2" charset="2"/>
              </a:rPr>
              <a:t>abscissa </a:t>
            </a:r>
            <a:r>
              <a:rPr lang="en-US" sz="1600" dirty="0">
                <a:latin typeface="Calibri" pitchFamily="34" charset="0"/>
                <a:ea typeface="Cambria" pitchFamily="18" charset="0"/>
                <a:cs typeface="Calibri" pitchFamily="34" charset="0"/>
                <a:sym typeface="Wingdings" pitchFamily="2" charset="2"/>
              </a:rPr>
              <a:t>(x-axis) or ordinate (y-axis)</a:t>
            </a: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For a given set of [I] and </a:t>
            </a:r>
            <a:r>
              <a:rPr lang="en-US" sz="1600" dirty="0">
                <a:latin typeface="Calibri" pitchFamily="34" charset="0"/>
                <a:ea typeface="Cambria" pitchFamily="18" charset="0"/>
                <a:cs typeface="Calibri" pitchFamily="34" charset="0"/>
                <a:sym typeface="Symbol"/>
              </a:rPr>
              <a:t>’, t</a:t>
            </a:r>
            <a:r>
              <a:rPr lang="en-US" sz="1600" dirty="0">
                <a:latin typeface="Calibri" pitchFamily="34" charset="0"/>
                <a:ea typeface="Cambria" pitchFamily="18" charset="0"/>
                <a:cs typeface="Calibri" pitchFamily="34" charset="0"/>
                <a:sym typeface="Wingdings" pitchFamily="2" charset="2"/>
              </a:rPr>
              <a:t>he extent of uncompetitive inhibition in terms of K’</a:t>
            </a:r>
            <a:r>
              <a:rPr lang="en-US" sz="1600" baseline="-25000" dirty="0">
                <a:latin typeface="Calibri" pitchFamily="34" charset="0"/>
                <a:ea typeface="Cambria" pitchFamily="18" charset="0"/>
                <a:cs typeface="Calibri" pitchFamily="34" charset="0"/>
                <a:sym typeface="Wingdings" pitchFamily="2" charset="2"/>
              </a:rPr>
              <a:t>I</a:t>
            </a:r>
            <a:r>
              <a:rPr lang="en-US" sz="1600" dirty="0">
                <a:latin typeface="Calibri" pitchFamily="34" charset="0"/>
                <a:ea typeface="Cambria" pitchFamily="18" charset="0"/>
                <a:cs typeface="Calibri" pitchFamily="34" charset="0"/>
                <a:sym typeface="Wingdings" pitchFamily="2" charset="2"/>
              </a:rPr>
              <a:t> can be directly computed from the relationship:        </a:t>
            </a:r>
          </a:p>
          <a:p>
            <a:pPr eaLnBrk="0" hangingPunct="0">
              <a:spcAft>
                <a:spcPts val="0"/>
              </a:spcAft>
              <a:defRPr/>
            </a:pPr>
            <a:r>
              <a:rPr lang="en-US" sz="1600" dirty="0">
                <a:latin typeface="Calibri" pitchFamily="34" charset="0"/>
                <a:ea typeface="Cambria" pitchFamily="18" charset="0"/>
                <a:cs typeface="Calibri" pitchFamily="34" charset="0"/>
                <a:sym typeface="Symbol"/>
              </a:rPr>
              <a:t>	</a:t>
            </a:r>
            <a:r>
              <a:rPr lang="en-US" sz="1600" dirty="0">
                <a:solidFill>
                  <a:srgbClr val="00B050"/>
                </a:solidFill>
                <a:latin typeface="Calibri" pitchFamily="34" charset="0"/>
                <a:ea typeface="Cambria" pitchFamily="18" charset="0"/>
                <a:cs typeface="Calibri" pitchFamily="34" charset="0"/>
                <a:sym typeface="Symbol"/>
              </a:rPr>
              <a:t>’ = 1 + {[I]/K’</a:t>
            </a:r>
            <a:r>
              <a:rPr lang="en-US" sz="1600" baseline="-25000" dirty="0">
                <a:solidFill>
                  <a:srgbClr val="00B050"/>
                </a:solidFill>
                <a:latin typeface="Calibri" pitchFamily="34" charset="0"/>
                <a:ea typeface="Cambria" pitchFamily="18" charset="0"/>
                <a:cs typeface="Calibri" pitchFamily="34" charset="0"/>
                <a:sym typeface="Symbol"/>
              </a:rPr>
              <a:t>I</a:t>
            </a:r>
            <a:r>
              <a:rPr lang="en-US" sz="1600" dirty="0">
                <a:solidFill>
                  <a:srgbClr val="00B050"/>
                </a:solidFill>
                <a:latin typeface="Calibri" pitchFamily="34" charset="0"/>
                <a:ea typeface="Cambria" pitchFamily="18" charset="0"/>
                <a:cs typeface="Calibri" pitchFamily="34" charset="0"/>
                <a:sym typeface="Symbol"/>
              </a:rPr>
              <a:t>}		[2.4]   </a:t>
            </a: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Since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[2.4] is an equation of a straight line with respect to </a:t>
            </a:r>
            <a:r>
              <a:rPr lang="en-US" sz="1600" dirty="0">
                <a:latin typeface="Calibri" pitchFamily="34" charset="0"/>
                <a:ea typeface="Cambria" pitchFamily="18" charset="0"/>
                <a:cs typeface="Calibri" pitchFamily="34" charset="0"/>
                <a:sym typeface="Symbol"/>
              </a:rPr>
              <a:t>’ and [I]</a:t>
            </a:r>
            <a:r>
              <a:rPr lang="en-US" sz="1600" dirty="0">
                <a:latin typeface="Calibri" pitchFamily="34" charset="0"/>
                <a:ea typeface="Cambria" pitchFamily="18" charset="0"/>
                <a:cs typeface="Calibri" pitchFamily="34" charset="0"/>
                <a:sym typeface="Wingdings" pitchFamily="2" charset="2"/>
              </a:rPr>
              <a:t>, </a:t>
            </a:r>
            <a:r>
              <a:rPr lang="en-US" sz="1600" dirty="0">
                <a:solidFill>
                  <a:srgbClr val="FF0000"/>
                </a:solidFill>
                <a:latin typeface="Calibri" pitchFamily="34" charset="0"/>
                <a:ea typeface="Cambria" pitchFamily="18" charset="0"/>
                <a:cs typeface="Calibri" pitchFamily="34" charset="0"/>
                <a:sym typeface="Wingdings" pitchFamily="2" charset="2"/>
              </a:rPr>
              <a:t>one can also calculate K’</a:t>
            </a:r>
            <a:r>
              <a:rPr lang="en-US" sz="1600" baseline="-25000" dirty="0">
                <a:solidFill>
                  <a:srgbClr val="FF0000"/>
                </a:solidFill>
                <a:latin typeface="Calibri" pitchFamily="34" charset="0"/>
                <a:ea typeface="Cambria" pitchFamily="18" charset="0"/>
                <a:cs typeface="Calibri" pitchFamily="34" charset="0"/>
                <a:sym typeface="Wingdings" pitchFamily="2" charset="2"/>
              </a:rPr>
              <a:t>I</a:t>
            </a:r>
            <a:r>
              <a:rPr lang="en-US" sz="1600" dirty="0">
                <a:solidFill>
                  <a:srgbClr val="FF0000"/>
                </a:solidFill>
                <a:latin typeface="Calibri" pitchFamily="34" charset="0"/>
                <a:ea typeface="Cambria" pitchFamily="18" charset="0"/>
                <a:cs typeface="Calibri" pitchFamily="34" charset="0"/>
                <a:sym typeface="Wingdings" pitchFamily="2" charset="2"/>
              </a:rPr>
              <a:t> from the slope of a linear plot of </a:t>
            </a:r>
            <a:r>
              <a:rPr lang="en-US" sz="1600" dirty="0">
                <a:solidFill>
                  <a:srgbClr val="FF0000"/>
                </a:solidFill>
                <a:latin typeface="Calibri" pitchFamily="34" charset="0"/>
                <a:ea typeface="Cambria" pitchFamily="18" charset="0"/>
                <a:cs typeface="Calibri" pitchFamily="34" charset="0"/>
                <a:sym typeface="Symbol"/>
              </a:rPr>
              <a:t>’ versus [I</a:t>
            </a:r>
            <a:r>
              <a:rPr lang="en-US" sz="1600" dirty="0" smtClean="0">
                <a:solidFill>
                  <a:srgbClr val="FF0000"/>
                </a:solidFill>
                <a:latin typeface="Calibri" pitchFamily="34" charset="0"/>
                <a:ea typeface="Cambria" pitchFamily="18" charset="0"/>
                <a:cs typeface="Calibri" pitchFamily="34" charset="0"/>
                <a:sym typeface="Symbol"/>
              </a:rPr>
              <a:t>]</a:t>
            </a:r>
            <a:r>
              <a:rPr lang="en-US" sz="1600" dirty="0" smtClean="0">
                <a:latin typeface="Calibri" pitchFamily="34" charset="0"/>
                <a:ea typeface="Cambria" pitchFamily="18" charset="0"/>
                <a:cs typeface="Calibri" pitchFamily="34" charset="0"/>
                <a:sym typeface="Symbol"/>
              </a:rPr>
              <a:t>—</a:t>
            </a:r>
            <a:r>
              <a:rPr lang="en-US" sz="1600" dirty="0">
                <a:latin typeface="Calibri" pitchFamily="34" charset="0"/>
                <a:ea typeface="Cambria" pitchFamily="18" charset="0"/>
                <a:cs typeface="Calibri" pitchFamily="34" charset="0"/>
                <a:sym typeface="Symbol"/>
              </a:rPr>
              <a:t>a more accurate procedure</a:t>
            </a:r>
            <a:r>
              <a:rPr lang="en-US" sz="1600" dirty="0">
                <a:latin typeface="Calibri" pitchFamily="34" charset="0"/>
                <a:ea typeface="Cambria" pitchFamily="18" charset="0"/>
                <a:cs typeface="Calibri" pitchFamily="34" charset="0"/>
                <a:sym typeface="Wingdings" pitchFamily="2" charset="2"/>
              </a:rPr>
              <a:t>   </a:t>
            </a:r>
          </a:p>
        </p:txBody>
      </p:sp>
      <p:grpSp>
        <p:nvGrpSpPr>
          <p:cNvPr id="25604" name="Group 1"/>
          <p:cNvGrpSpPr>
            <a:grpSpLocks/>
          </p:cNvGrpSpPr>
          <p:nvPr/>
        </p:nvGrpSpPr>
        <p:grpSpPr bwMode="auto">
          <a:xfrm>
            <a:off x="4595813" y="906463"/>
            <a:ext cx="4359275" cy="5791200"/>
            <a:chOff x="4596276" y="906308"/>
            <a:chExt cx="4359463" cy="5791200"/>
          </a:xfrm>
        </p:grpSpPr>
        <p:pic>
          <p:nvPicPr>
            <p:cNvPr id="25605" name="Picture 2" descr="voet4_fig_12_09"/>
            <p:cNvPicPr>
              <a:picLocks noChangeAspect="1" noChangeArrowheads="1"/>
            </p:cNvPicPr>
            <p:nvPr/>
          </p:nvPicPr>
          <p:blipFill>
            <a:blip r:embed="rId3">
              <a:extLst>
                <a:ext uri="{28A0092B-C50C-407E-A947-70E740481C1C}">
                  <a14:useLocalDpi xmlns:a14="http://schemas.microsoft.com/office/drawing/2010/main" val="0"/>
                </a:ext>
              </a:extLst>
            </a:blip>
            <a:srcRect t="6674" b="6903"/>
            <a:stretch>
              <a:fillRect/>
            </a:stretch>
          </p:blipFill>
          <p:spPr bwMode="auto">
            <a:xfrm>
              <a:off x="4596276" y="936788"/>
              <a:ext cx="4359463"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Oval 18"/>
            <p:cNvSpPr>
              <a:spLocks noChangeArrowheads="1"/>
            </p:cNvSpPr>
            <p:nvPr/>
          </p:nvSpPr>
          <p:spPr bwMode="auto">
            <a:xfrm>
              <a:off x="6766560" y="3437092"/>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5607" name="TextBox 20"/>
            <p:cNvSpPr txBox="1">
              <a:spLocks noChangeArrowheads="1"/>
            </p:cNvSpPr>
            <p:nvPr/>
          </p:nvSpPr>
          <p:spPr bwMode="auto">
            <a:xfrm>
              <a:off x="6408838" y="906308"/>
              <a:ext cx="449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Narrow" pitchFamily="34" charset="0"/>
                  <a:cs typeface="Calibri" pitchFamily="34" charset="0"/>
                </a:rPr>
                <a:t>1/v</a:t>
              </a:r>
              <a:endParaRPr lang="en-US" altLang="en-US" sz="1800" b="1" baseline="-25000">
                <a:latin typeface="Arial Narrow" pitchFamily="34" charset="0"/>
                <a:cs typeface="Calibri" pitchFamily="34" charset="0"/>
              </a:endParaRPr>
            </a:p>
          </p:txBody>
        </p:sp>
        <p:sp>
          <p:nvSpPr>
            <p:cNvPr id="25608" name="Oval 21"/>
            <p:cNvSpPr>
              <a:spLocks noChangeArrowheads="1"/>
            </p:cNvSpPr>
            <p:nvPr/>
          </p:nvSpPr>
          <p:spPr bwMode="auto">
            <a:xfrm>
              <a:off x="6765616" y="4067192"/>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5609" name="Oval 22"/>
            <p:cNvSpPr>
              <a:spLocks noChangeArrowheads="1"/>
            </p:cNvSpPr>
            <p:nvPr/>
          </p:nvSpPr>
          <p:spPr bwMode="auto">
            <a:xfrm>
              <a:off x="6765616" y="4701068"/>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5610" name="Oval 23"/>
            <p:cNvSpPr>
              <a:spLocks noChangeArrowheads="1"/>
            </p:cNvSpPr>
            <p:nvPr/>
          </p:nvSpPr>
          <p:spPr bwMode="auto">
            <a:xfrm>
              <a:off x="4660608" y="5992152"/>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5611" name="Oval 24"/>
            <p:cNvSpPr>
              <a:spLocks noChangeArrowheads="1"/>
            </p:cNvSpPr>
            <p:nvPr/>
          </p:nvSpPr>
          <p:spPr bwMode="auto">
            <a:xfrm>
              <a:off x="5194008" y="5992152"/>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5612" name="Oval 25"/>
            <p:cNvSpPr>
              <a:spLocks noChangeArrowheads="1"/>
            </p:cNvSpPr>
            <p:nvPr/>
          </p:nvSpPr>
          <p:spPr bwMode="auto">
            <a:xfrm>
              <a:off x="5724036" y="5992152"/>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fade">
                                      <p:cBhvr>
                                        <p:cTn id="7" dur="1000"/>
                                        <p:tgtEl>
                                          <p:spTgt spid="5123">
                                            <p:txEl>
                                              <p:pRg st="3" end="3"/>
                                            </p:txEl>
                                          </p:spTgt>
                                        </p:tgtEl>
                                      </p:cBhvr>
                                    </p:animEffect>
                                    <p:anim calcmode="lin" valueType="num">
                                      <p:cBhvr>
                                        <p:cTn id="8"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fade">
                                      <p:cBhvr>
                                        <p:cTn id="12" dur="1000"/>
                                        <p:tgtEl>
                                          <p:spTgt spid="5123">
                                            <p:txEl>
                                              <p:pRg st="4" end="4"/>
                                            </p:txEl>
                                          </p:spTgt>
                                        </p:tgtEl>
                                      </p:cBhvr>
                                    </p:animEffect>
                                    <p:anim calcmode="lin" valueType="num">
                                      <p:cBhvr>
                                        <p:cTn id="13"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fade">
                                      <p:cBhvr>
                                        <p:cTn id="17" dur="1000"/>
                                        <p:tgtEl>
                                          <p:spTgt spid="5123">
                                            <p:txEl>
                                              <p:pRg st="5" end="5"/>
                                            </p:txEl>
                                          </p:spTgt>
                                        </p:tgtEl>
                                      </p:cBhvr>
                                    </p:animEffect>
                                    <p:anim calcmode="lin" valueType="num">
                                      <p:cBhvr>
                                        <p:cTn id="18"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fade">
                                      <p:cBhvr>
                                        <p:cTn id="22" dur="1000"/>
                                        <p:tgtEl>
                                          <p:spTgt spid="5123">
                                            <p:txEl>
                                              <p:pRg st="6" end="6"/>
                                            </p:txEl>
                                          </p:spTgt>
                                        </p:tgtEl>
                                      </p:cBhvr>
                                    </p:animEffect>
                                    <p:anim calcmode="lin" valueType="num">
                                      <p:cBhvr>
                                        <p:cTn id="23"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visible"/>
                                      </p:to>
                                    </p:set>
                                    <p:animEffect transition="in" filter="fade">
                                      <p:cBhvr>
                                        <p:cTn id="27" dur="1000"/>
                                        <p:tgtEl>
                                          <p:spTgt spid="25604"/>
                                        </p:tgtEl>
                                      </p:cBhvr>
                                    </p:animEffect>
                                    <p:anim calcmode="lin" valueType="num">
                                      <p:cBhvr>
                                        <p:cTn id="28" dur="1000" fill="hold"/>
                                        <p:tgtEl>
                                          <p:spTgt spid="25604"/>
                                        </p:tgtEl>
                                        <p:attrNameLst>
                                          <p:attrName>ppt_x</p:attrName>
                                        </p:attrNameLst>
                                      </p:cBhvr>
                                      <p:tavLst>
                                        <p:tav tm="0">
                                          <p:val>
                                            <p:strVal val="#ppt_x"/>
                                          </p:val>
                                        </p:tav>
                                        <p:tav tm="100000">
                                          <p:val>
                                            <p:strVal val="#ppt_x"/>
                                          </p:val>
                                        </p:tav>
                                      </p:tavLst>
                                    </p:anim>
                                    <p:anim calcmode="lin" valueType="num">
                                      <p:cBhvr>
                                        <p:cTn id="29"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123">
                                            <p:txEl>
                                              <p:pRg st="8" end="8"/>
                                            </p:txEl>
                                          </p:spTgt>
                                        </p:tgtEl>
                                        <p:attrNameLst>
                                          <p:attrName>style.visibility</p:attrName>
                                        </p:attrNameLst>
                                      </p:cBhvr>
                                      <p:to>
                                        <p:strVal val="visible"/>
                                      </p:to>
                                    </p:set>
                                    <p:animEffect transition="in" filter="fade">
                                      <p:cBhvr>
                                        <p:cTn id="34" dur="1000"/>
                                        <p:tgtEl>
                                          <p:spTgt spid="5123">
                                            <p:txEl>
                                              <p:pRg st="8" end="8"/>
                                            </p:txEl>
                                          </p:spTgt>
                                        </p:tgtEl>
                                      </p:cBhvr>
                                    </p:animEffect>
                                    <p:anim calcmode="lin" valueType="num">
                                      <p:cBhvr>
                                        <p:cTn id="35"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23">
                                            <p:txEl>
                                              <p:pRg st="10" end="10"/>
                                            </p:txEl>
                                          </p:spTgt>
                                        </p:tgtEl>
                                        <p:attrNameLst>
                                          <p:attrName>style.visibility</p:attrName>
                                        </p:attrNameLst>
                                      </p:cBhvr>
                                      <p:to>
                                        <p:strVal val="visible"/>
                                      </p:to>
                                    </p:set>
                                    <p:animEffect transition="in" filter="fade">
                                      <p:cBhvr>
                                        <p:cTn id="41" dur="1000"/>
                                        <p:tgtEl>
                                          <p:spTgt spid="5123">
                                            <p:txEl>
                                              <p:pRg st="10" end="10"/>
                                            </p:txEl>
                                          </p:spTgt>
                                        </p:tgtEl>
                                      </p:cBhvr>
                                    </p:animEffect>
                                    <p:anim calcmode="lin" valueType="num">
                                      <p:cBhvr>
                                        <p:cTn id="42"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123">
                                            <p:txEl>
                                              <p:pRg st="11" end="11"/>
                                            </p:txEl>
                                          </p:spTgt>
                                        </p:tgtEl>
                                        <p:attrNameLst>
                                          <p:attrName>style.visibility</p:attrName>
                                        </p:attrNameLst>
                                      </p:cBhvr>
                                      <p:to>
                                        <p:strVal val="visible"/>
                                      </p:to>
                                    </p:set>
                                    <p:animEffect transition="in" filter="fade">
                                      <p:cBhvr>
                                        <p:cTn id="46" dur="1000"/>
                                        <p:tgtEl>
                                          <p:spTgt spid="5123">
                                            <p:txEl>
                                              <p:pRg st="11" end="11"/>
                                            </p:txEl>
                                          </p:spTgt>
                                        </p:tgtEl>
                                      </p:cBhvr>
                                    </p:animEffect>
                                    <p:anim calcmode="lin" valueType="num">
                                      <p:cBhvr>
                                        <p:cTn id="47"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123">
                                            <p:txEl>
                                              <p:pRg st="13" end="13"/>
                                            </p:txEl>
                                          </p:spTgt>
                                        </p:tgtEl>
                                        <p:attrNameLst>
                                          <p:attrName>style.visibility</p:attrName>
                                        </p:attrNameLst>
                                      </p:cBhvr>
                                      <p:to>
                                        <p:strVal val="visible"/>
                                      </p:to>
                                    </p:set>
                                    <p:animEffect transition="in" filter="fade">
                                      <p:cBhvr>
                                        <p:cTn id="53" dur="1000"/>
                                        <p:tgtEl>
                                          <p:spTgt spid="5123">
                                            <p:txEl>
                                              <p:pRg st="13" end="13"/>
                                            </p:txEl>
                                          </p:spTgt>
                                        </p:tgtEl>
                                      </p:cBhvr>
                                    </p:animEffect>
                                    <p:anim calcmode="lin" valueType="num">
                                      <p:cBhvr>
                                        <p:cTn id="54"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55" dur="1000" fill="hold"/>
                                        <p:tgtEl>
                                          <p:spTgt spid="5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voet4_figun_12_p375"/>
          <p:cNvPicPr preferRelativeResize="0">
            <a:picLocks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b="10154"/>
          <a:stretch/>
        </p:blipFill>
        <p:spPr bwMode="auto">
          <a:xfrm>
            <a:off x="1600200" y="501032"/>
            <a:ext cx="5943600"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(3) Mixed Inhibition: General Model</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5123" name="Rectangle 3"/>
          <p:cNvSpPr>
            <a:spLocks noChangeArrowheads="1"/>
          </p:cNvSpPr>
          <p:nvPr/>
        </p:nvSpPr>
        <p:spPr bwMode="auto">
          <a:xfrm>
            <a:off x="31260" y="2819400"/>
            <a:ext cx="9067800" cy="39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800"/>
              </a:spcAft>
              <a:buFontTx/>
              <a:buChar char="-"/>
              <a:defRPr/>
            </a:pPr>
            <a:r>
              <a:rPr lang="en-US" sz="1600" dirty="0">
                <a:latin typeface="Calibri" pitchFamily="34" charset="0"/>
                <a:ea typeface="Cambria" pitchFamily="18" charset="0"/>
                <a:cs typeface="Calibri" pitchFamily="34" charset="0"/>
                <a:sym typeface="Wingdings" pitchFamily="2" charset="2"/>
              </a:rPr>
              <a:t>In mixed </a:t>
            </a:r>
            <a:r>
              <a:rPr lang="en-US" sz="1600" dirty="0" smtClean="0">
                <a:latin typeface="Calibri" pitchFamily="34" charset="0"/>
                <a:ea typeface="Cambria" pitchFamily="18" charset="0"/>
                <a:cs typeface="Calibri" pitchFamily="34" charset="0"/>
                <a:sym typeface="Wingdings" pitchFamily="2" charset="2"/>
              </a:rPr>
              <a:t>(or noncompetitive</a:t>
            </a:r>
            <a:r>
              <a:rPr lang="en-US" sz="1600" dirty="0">
                <a:latin typeface="Calibri" pitchFamily="34" charset="0"/>
                <a:ea typeface="Cambria" pitchFamily="18" charset="0"/>
                <a:cs typeface="Calibri" pitchFamily="34" charset="0"/>
                <a:sym typeface="Wingdings" pitchFamily="2" charset="2"/>
              </a:rPr>
              <a:t>) inhibition, </a:t>
            </a:r>
            <a:r>
              <a:rPr lang="en-US" sz="1600" dirty="0" smtClean="0">
                <a:latin typeface="Calibri" pitchFamily="34" charset="0"/>
                <a:ea typeface="Cambria" pitchFamily="18" charset="0"/>
                <a:cs typeface="Calibri" pitchFamily="34" charset="0"/>
                <a:sym typeface="Wingdings" pitchFamily="2" charset="2"/>
              </a:rPr>
              <a:t>a </a:t>
            </a:r>
            <a:r>
              <a:rPr lang="en-US" sz="1600" dirty="0" smtClean="0">
                <a:solidFill>
                  <a:srgbClr val="FF0000"/>
                </a:solidFill>
                <a:latin typeface="Calibri" pitchFamily="34" charset="0"/>
                <a:ea typeface="Cambria" pitchFamily="18" charset="0"/>
                <a:cs typeface="Calibri" pitchFamily="34" charset="0"/>
                <a:sym typeface="Wingdings" pitchFamily="2" charset="2"/>
              </a:rPr>
              <a:t>mixed </a:t>
            </a:r>
            <a:r>
              <a:rPr lang="en-US" sz="1600" dirty="0">
                <a:solidFill>
                  <a:srgbClr val="FF0000"/>
                </a:solidFill>
                <a:latin typeface="Calibri" pitchFamily="34" charset="0"/>
                <a:ea typeface="Cambria" pitchFamily="18" charset="0"/>
                <a:cs typeface="Calibri" pitchFamily="34" charset="0"/>
                <a:sym typeface="Wingdings" pitchFamily="2" charset="2"/>
              </a:rPr>
              <a:t>inhibitor (I) </a:t>
            </a:r>
            <a:r>
              <a:rPr lang="en-US" sz="1600" dirty="0">
                <a:latin typeface="Calibri" pitchFamily="34" charset="0"/>
                <a:ea typeface="Cambria" pitchFamily="18" charset="0"/>
                <a:cs typeface="Calibri" pitchFamily="34" charset="0"/>
                <a:sym typeface="Wingdings" pitchFamily="2" charset="2"/>
              </a:rPr>
              <a:t>binds to </a:t>
            </a:r>
            <a:r>
              <a:rPr lang="en-US" sz="1600" dirty="0" smtClean="0">
                <a:latin typeface="Calibri" pitchFamily="34" charset="0"/>
                <a:ea typeface="Cambria" pitchFamily="18" charset="0"/>
                <a:cs typeface="Calibri" pitchFamily="34" charset="0"/>
                <a:sym typeface="Wingdings" pitchFamily="2" charset="2"/>
              </a:rPr>
              <a:t>both </a:t>
            </a:r>
            <a:r>
              <a:rPr lang="en-US" sz="1600" dirty="0" smtClean="0">
                <a:solidFill>
                  <a:srgbClr val="FF0000"/>
                </a:solidFill>
                <a:latin typeface="Calibri" pitchFamily="34" charset="0"/>
                <a:ea typeface="Cambria" pitchFamily="18" charset="0"/>
                <a:cs typeface="Calibri" pitchFamily="34" charset="0"/>
                <a:sym typeface="Wingdings" pitchFamily="2" charset="2"/>
              </a:rPr>
              <a:t>free enzyme </a:t>
            </a:r>
            <a:r>
              <a:rPr lang="en-US" sz="1600" dirty="0">
                <a:solidFill>
                  <a:srgbClr val="FF0000"/>
                </a:solidFill>
                <a:latin typeface="Calibri" pitchFamily="34" charset="0"/>
                <a:ea typeface="Cambria" pitchFamily="18" charset="0"/>
                <a:cs typeface="Calibri" pitchFamily="34" charset="0"/>
                <a:sym typeface="Wingdings" pitchFamily="2" charset="2"/>
              </a:rPr>
              <a:t>(E) </a:t>
            </a:r>
            <a:r>
              <a:rPr lang="en-US" sz="1600" dirty="0">
                <a:latin typeface="Calibri" pitchFamily="34" charset="0"/>
                <a:ea typeface="Cambria" pitchFamily="18" charset="0"/>
                <a:cs typeface="Calibri" pitchFamily="34" charset="0"/>
                <a:sym typeface="Wingdings" pitchFamily="2" charset="2"/>
              </a:rPr>
              <a:t>and </a:t>
            </a:r>
            <a:r>
              <a:rPr lang="en-US" sz="1600" dirty="0" smtClean="0">
                <a:solidFill>
                  <a:srgbClr val="FF0000"/>
                </a:solidFill>
                <a:latin typeface="Calibri" pitchFamily="34" charset="0"/>
                <a:ea typeface="Cambria" pitchFamily="18" charset="0"/>
                <a:cs typeface="Calibri" pitchFamily="34" charset="0"/>
                <a:sym typeface="Wingdings" pitchFamily="2" charset="2"/>
              </a:rPr>
              <a:t>enzyme-substrate </a:t>
            </a:r>
            <a:r>
              <a:rPr lang="en-US" sz="1600" dirty="0">
                <a:solidFill>
                  <a:srgbClr val="FF0000"/>
                </a:solidFill>
                <a:latin typeface="Calibri" pitchFamily="34" charset="0"/>
                <a:ea typeface="Cambria" pitchFamily="18" charset="0"/>
                <a:cs typeface="Calibri" pitchFamily="34" charset="0"/>
                <a:sym typeface="Wingdings" pitchFamily="2" charset="2"/>
              </a:rPr>
              <a:t>(ES) </a:t>
            </a:r>
            <a:r>
              <a:rPr lang="en-US" sz="1600" dirty="0" smtClean="0">
                <a:solidFill>
                  <a:srgbClr val="FF0000"/>
                </a:solidFill>
                <a:latin typeface="Calibri" pitchFamily="34" charset="0"/>
                <a:ea typeface="Cambria" pitchFamily="18" charset="0"/>
                <a:cs typeface="Calibri" pitchFamily="34" charset="0"/>
                <a:sym typeface="Wingdings" pitchFamily="2" charset="2"/>
              </a:rPr>
              <a:t>complex</a:t>
            </a:r>
            <a:r>
              <a:rPr lang="en-US" sz="1600" dirty="0" smtClean="0">
                <a:latin typeface="Calibri" pitchFamily="34" charset="0"/>
                <a:ea typeface="Cambria" pitchFamily="18" charset="0"/>
                <a:cs typeface="Calibri" pitchFamily="34" charset="0"/>
                <a:sym typeface="Wingdings" pitchFamily="2" charset="2"/>
              </a:rPr>
              <a:t>—it </a:t>
            </a:r>
            <a:r>
              <a:rPr lang="en-US" sz="1600" dirty="0">
                <a:latin typeface="Calibri" pitchFamily="34" charset="0"/>
                <a:ea typeface="Cambria" pitchFamily="18" charset="0"/>
                <a:cs typeface="Calibri" pitchFamily="34" charset="0"/>
                <a:sym typeface="Wingdings" pitchFamily="2" charset="2"/>
              </a:rPr>
              <a:t>has characteristics of both the competitive and uncompetitive inhibition! </a:t>
            </a:r>
          </a:p>
          <a:p>
            <a:pPr marL="169863" indent="-169863" eaLnBrk="0" hangingPunct="0">
              <a:spcAft>
                <a:spcPts val="800"/>
              </a:spcAft>
              <a:buFontTx/>
              <a:buChar char="-"/>
              <a:defRPr/>
            </a:pPr>
            <a:r>
              <a:rPr lang="en-US" sz="1600" dirty="0">
                <a:latin typeface="Calibri" pitchFamily="34" charset="0"/>
                <a:ea typeface="Cambria" pitchFamily="18" charset="0"/>
                <a:cs typeface="Calibri" pitchFamily="34" charset="0"/>
                <a:sym typeface="Wingdings" pitchFamily="2" charset="2"/>
              </a:rPr>
              <a:t>While it may or may not resemble the substrate, a mixed inhibitor exerts its effect by virtue of its ability to not only block substrate </a:t>
            </a:r>
            <a:r>
              <a:rPr lang="en-US" sz="1600" dirty="0" smtClean="0">
                <a:latin typeface="Calibri" pitchFamily="34" charset="0"/>
                <a:ea typeface="Cambria" pitchFamily="18" charset="0"/>
                <a:cs typeface="Calibri" pitchFamily="34" charset="0"/>
                <a:sym typeface="Wingdings" pitchFamily="2" charset="2"/>
              </a:rPr>
              <a:t>binding but </a:t>
            </a:r>
            <a:r>
              <a:rPr lang="en-US" sz="1600" dirty="0">
                <a:latin typeface="Calibri" pitchFamily="34" charset="0"/>
                <a:ea typeface="Cambria" pitchFamily="18" charset="0"/>
                <a:cs typeface="Calibri" pitchFamily="34" charset="0"/>
                <a:sym typeface="Wingdings" pitchFamily="2" charset="2"/>
              </a:rPr>
              <a:t>also distorting the enzyme active site so as to render it </a:t>
            </a:r>
            <a:r>
              <a:rPr lang="en-US" sz="1600" dirty="0" smtClean="0">
                <a:latin typeface="Calibri" pitchFamily="34" charset="0"/>
                <a:ea typeface="Cambria" pitchFamily="18" charset="0"/>
                <a:cs typeface="Calibri" pitchFamily="34" charset="0"/>
                <a:sym typeface="Wingdings" pitchFamily="2" charset="2"/>
              </a:rPr>
              <a:t>catalytically-inactive—the </a:t>
            </a:r>
            <a:r>
              <a:rPr lang="en-US" sz="1600" dirty="0" smtClean="0">
                <a:solidFill>
                  <a:srgbClr val="FF0000"/>
                </a:solidFill>
                <a:latin typeface="Calibri" pitchFamily="34" charset="0"/>
                <a:ea typeface="Cambria" pitchFamily="18" charset="0"/>
                <a:cs typeface="Calibri" pitchFamily="34" charset="0"/>
                <a:sym typeface="Wingdings" pitchFamily="2" charset="2"/>
              </a:rPr>
              <a:t>inhibitor </a:t>
            </a:r>
            <a:r>
              <a:rPr lang="en-US" sz="1600" dirty="0">
                <a:solidFill>
                  <a:srgbClr val="FF0000"/>
                </a:solidFill>
                <a:latin typeface="Calibri" pitchFamily="34" charset="0"/>
                <a:ea typeface="Cambria" pitchFamily="18" charset="0"/>
                <a:cs typeface="Calibri" pitchFamily="34" charset="0"/>
                <a:sym typeface="Wingdings" pitchFamily="2" charset="2"/>
              </a:rPr>
              <a:t>must bind at an allosteric site </a:t>
            </a:r>
            <a:r>
              <a:rPr lang="en-US" sz="1600" dirty="0">
                <a:latin typeface="Calibri" pitchFamily="34" charset="0"/>
                <a:ea typeface="Cambria" pitchFamily="18" charset="0"/>
                <a:cs typeface="Calibri" pitchFamily="34" charset="0"/>
                <a:sym typeface="Wingdings" pitchFamily="2" charset="2"/>
              </a:rPr>
              <a:t>located away from the active site! </a:t>
            </a: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In the generalized model shown, </a:t>
            </a:r>
            <a:r>
              <a:rPr lang="en-US" sz="1600" dirty="0">
                <a:solidFill>
                  <a:srgbClr val="FF0000"/>
                </a:solidFill>
                <a:latin typeface="Calibri" pitchFamily="34" charset="0"/>
                <a:ea typeface="Cambria" pitchFamily="18" charset="0"/>
                <a:cs typeface="Calibri" pitchFamily="34" charset="0"/>
                <a:sym typeface="Wingdings" pitchFamily="2" charset="2"/>
              </a:rPr>
              <a:t>EI is the catalytically-inactive EI complex</a:t>
            </a:r>
            <a:r>
              <a:rPr lang="en-US" sz="1600" dirty="0">
                <a:latin typeface="Calibri" pitchFamily="34" charset="0"/>
                <a:ea typeface="Cambria" pitchFamily="18" charset="0"/>
                <a:cs typeface="Calibri" pitchFamily="34" charset="0"/>
                <a:sym typeface="Wingdings" pitchFamily="2" charset="2"/>
              </a:rPr>
              <a:t>, and </a:t>
            </a:r>
            <a:r>
              <a:rPr lang="en-US" sz="1600" dirty="0">
                <a:solidFill>
                  <a:srgbClr val="FF0000"/>
                </a:solidFill>
                <a:latin typeface="Calibri" pitchFamily="34" charset="0"/>
                <a:ea typeface="Cambria" pitchFamily="18" charset="0"/>
                <a:cs typeface="Calibri" pitchFamily="34" charset="0"/>
                <a:sym typeface="Wingdings" pitchFamily="2" charset="2"/>
              </a:rPr>
              <a:t>ESI is the catalytically-inactive enzyme-substrate-inhibitor </a:t>
            </a:r>
            <a:r>
              <a:rPr lang="en-US" sz="1600" dirty="0" smtClean="0">
                <a:solidFill>
                  <a:srgbClr val="FF0000"/>
                </a:solidFill>
                <a:latin typeface="Calibri" pitchFamily="34" charset="0"/>
                <a:ea typeface="Cambria" pitchFamily="18" charset="0"/>
                <a:cs typeface="Calibri" pitchFamily="34" charset="0"/>
                <a:sym typeface="Wingdings" pitchFamily="2" charset="2"/>
              </a:rPr>
              <a:t>complex</a:t>
            </a:r>
            <a:r>
              <a:rPr lang="en-US" sz="1600" dirty="0" smtClean="0">
                <a:latin typeface="Calibri" pitchFamily="34" charset="0"/>
                <a:ea typeface="Cambria" pitchFamily="18" charset="0"/>
                <a:cs typeface="Calibri" pitchFamily="34" charset="0"/>
                <a:sym typeface="Wingdings" pitchFamily="2" charset="2"/>
              </a:rPr>
              <a:t>—the </a:t>
            </a:r>
            <a:r>
              <a:rPr lang="en-US" sz="1600" dirty="0">
                <a:latin typeface="Calibri" pitchFamily="34" charset="0"/>
                <a:ea typeface="Cambria" pitchFamily="18" charset="0"/>
                <a:cs typeface="Calibri" pitchFamily="34" charset="0"/>
                <a:sym typeface="Wingdings" pitchFamily="2" charset="2"/>
              </a:rPr>
              <a:t>equilibrium dissociation constants (K</a:t>
            </a:r>
            <a:r>
              <a:rPr lang="en-US" sz="1600" baseline="-25000" dirty="0">
                <a:latin typeface="Calibri" pitchFamily="34" charset="0"/>
                <a:ea typeface="Cambria" pitchFamily="18" charset="0"/>
                <a:cs typeface="Calibri" pitchFamily="34" charset="0"/>
                <a:sym typeface="Wingdings" pitchFamily="2" charset="2"/>
              </a:rPr>
              <a:t>I</a:t>
            </a:r>
            <a:r>
              <a:rPr lang="en-US" sz="1600" dirty="0">
                <a:latin typeface="Calibri" pitchFamily="34" charset="0"/>
                <a:ea typeface="Cambria" pitchFamily="18" charset="0"/>
                <a:cs typeface="Calibri" pitchFamily="34" charset="0"/>
                <a:sym typeface="Wingdings" pitchFamily="2" charset="2"/>
              </a:rPr>
              <a:t> and K’</a:t>
            </a:r>
            <a:r>
              <a:rPr lang="en-US" sz="1600" baseline="-25000" dirty="0">
                <a:latin typeface="Calibri" pitchFamily="34" charset="0"/>
                <a:ea typeface="Cambria" pitchFamily="18" charset="0"/>
                <a:cs typeface="Calibri" pitchFamily="34" charset="0"/>
                <a:sym typeface="Wingdings" pitchFamily="2" charset="2"/>
              </a:rPr>
              <a:t>I</a:t>
            </a:r>
            <a:r>
              <a:rPr lang="en-US" sz="1600" dirty="0">
                <a:latin typeface="Calibri" pitchFamily="34" charset="0"/>
                <a:ea typeface="Cambria" pitchFamily="18" charset="0"/>
                <a:cs typeface="Calibri" pitchFamily="34" charset="0"/>
                <a:sym typeface="Wingdings" pitchFamily="2" charset="2"/>
              </a:rPr>
              <a:t>) respectively associated with the formation of EI and ESI are given by:</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FF0000"/>
                </a:solidFill>
                <a:latin typeface="Calibri" pitchFamily="34" charset="0"/>
                <a:ea typeface="Cambria" pitchFamily="18" charset="0"/>
                <a:cs typeface="Calibri" pitchFamily="34" charset="0"/>
                <a:sym typeface="Wingdings" pitchFamily="2" charset="2"/>
              </a:rPr>
              <a:t>K</a:t>
            </a:r>
            <a:r>
              <a:rPr lang="en-US" sz="1600" baseline="-25000" dirty="0">
                <a:solidFill>
                  <a:srgbClr val="FF0000"/>
                </a:solidFill>
                <a:latin typeface="Calibri" pitchFamily="34" charset="0"/>
                <a:ea typeface="Cambria" pitchFamily="18" charset="0"/>
                <a:cs typeface="Calibri" pitchFamily="34" charset="0"/>
                <a:sym typeface="Wingdings" pitchFamily="2" charset="2"/>
              </a:rPr>
              <a:t>I</a:t>
            </a:r>
            <a:r>
              <a:rPr lang="en-US" sz="1600" dirty="0">
                <a:solidFill>
                  <a:srgbClr val="FF0000"/>
                </a:solidFill>
                <a:latin typeface="Calibri" pitchFamily="34" charset="0"/>
                <a:ea typeface="Cambria" pitchFamily="18" charset="0"/>
                <a:cs typeface="Calibri" pitchFamily="34" charset="0"/>
                <a:sym typeface="Wingdings" pitchFamily="2" charset="2"/>
              </a:rPr>
              <a:t> = [E][I]/[EI]			[3.1]</a:t>
            </a:r>
          </a:p>
          <a:p>
            <a:pPr eaLnBrk="0" hangingPunct="0">
              <a:spcAft>
                <a:spcPts val="0"/>
              </a:spcAft>
              <a:defRPr/>
            </a:pPr>
            <a:r>
              <a:rPr lang="en-US" sz="1600" dirty="0">
                <a:solidFill>
                  <a:srgbClr val="FF0000"/>
                </a:solidFill>
                <a:latin typeface="Calibri" pitchFamily="34" charset="0"/>
                <a:ea typeface="Cambria" pitchFamily="18" charset="0"/>
                <a:cs typeface="Calibri" pitchFamily="34" charset="0"/>
                <a:sym typeface="Wingdings" pitchFamily="2" charset="2"/>
              </a:rPr>
              <a:t>		K’</a:t>
            </a:r>
            <a:r>
              <a:rPr lang="en-US" sz="1600" baseline="-25000" dirty="0">
                <a:solidFill>
                  <a:srgbClr val="FF0000"/>
                </a:solidFill>
                <a:latin typeface="Calibri" pitchFamily="34" charset="0"/>
                <a:ea typeface="Cambria" pitchFamily="18" charset="0"/>
                <a:cs typeface="Calibri" pitchFamily="34" charset="0"/>
                <a:sym typeface="Wingdings" pitchFamily="2" charset="2"/>
              </a:rPr>
              <a:t>I</a:t>
            </a:r>
            <a:r>
              <a:rPr lang="en-US" sz="1600" dirty="0">
                <a:solidFill>
                  <a:srgbClr val="FF0000"/>
                </a:solidFill>
                <a:latin typeface="Calibri" pitchFamily="34" charset="0"/>
                <a:ea typeface="Cambria" pitchFamily="18" charset="0"/>
                <a:cs typeface="Calibri" pitchFamily="34" charset="0"/>
                <a:sym typeface="Wingdings" pitchFamily="2" charset="2"/>
              </a:rPr>
              <a:t> = [ES][I]/[ESI]			[3.2]</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where	     [E] = Concentration (M) of freely available enzyme @ equilibrium</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[ES] = Concentration (M) of freely available ES complex @ equilibrium</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[I] = Concentration (M) of freely available inhibitor @ equilibrium </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[EI] = Concentration (M) of EI complex @ equilibrium</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[ESI] = Concentration (M) of ESI complex @ equilibrium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Effect transition="in" filter="fade">
                                      <p:cBhvr>
                                        <p:cTn id="26" dur="1000"/>
                                        <p:tgtEl>
                                          <p:spTgt spid="5123">
                                            <p:txEl>
                                              <p:pRg st="3" end="3"/>
                                            </p:txEl>
                                          </p:spTgt>
                                        </p:tgtEl>
                                      </p:cBhvr>
                                    </p:animEffect>
                                    <p:anim calcmode="lin" valueType="num">
                                      <p:cBhvr>
                                        <p:cTn id="27"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Effect transition="in" filter="fade">
                                      <p:cBhvr>
                                        <p:cTn id="31" dur="1000"/>
                                        <p:tgtEl>
                                          <p:spTgt spid="5123">
                                            <p:txEl>
                                              <p:pRg st="4" end="4"/>
                                            </p:txEl>
                                          </p:spTgt>
                                        </p:tgtEl>
                                      </p:cBhvr>
                                    </p:animEffect>
                                    <p:anim calcmode="lin" valueType="num">
                                      <p:cBhvr>
                                        <p:cTn id="32"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3">
                                            <p:txEl>
                                              <p:pRg st="5" end="5"/>
                                            </p:txEl>
                                          </p:spTgt>
                                        </p:tgtEl>
                                        <p:attrNameLst>
                                          <p:attrName>style.visibility</p:attrName>
                                        </p:attrNameLst>
                                      </p:cBhvr>
                                      <p:to>
                                        <p:strVal val="visible"/>
                                      </p:to>
                                    </p:set>
                                    <p:animEffect transition="in" filter="fade">
                                      <p:cBhvr>
                                        <p:cTn id="36" dur="1000"/>
                                        <p:tgtEl>
                                          <p:spTgt spid="5123">
                                            <p:txEl>
                                              <p:pRg st="5" end="5"/>
                                            </p:txEl>
                                          </p:spTgt>
                                        </p:tgtEl>
                                      </p:cBhvr>
                                    </p:animEffect>
                                    <p:anim calcmode="lin" valueType="num">
                                      <p:cBhvr>
                                        <p:cTn id="37"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123">
                                            <p:txEl>
                                              <p:pRg st="6" end="6"/>
                                            </p:txEl>
                                          </p:spTgt>
                                        </p:tgtEl>
                                        <p:attrNameLst>
                                          <p:attrName>style.visibility</p:attrName>
                                        </p:attrNameLst>
                                      </p:cBhvr>
                                      <p:to>
                                        <p:strVal val="visible"/>
                                      </p:to>
                                    </p:set>
                                    <p:animEffect transition="in" filter="fade">
                                      <p:cBhvr>
                                        <p:cTn id="41" dur="1000"/>
                                        <p:tgtEl>
                                          <p:spTgt spid="5123">
                                            <p:txEl>
                                              <p:pRg st="6" end="6"/>
                                            </p:txEl>
                                          </p:spTgt>
                                        </p:tgtEl>
                                      </p:cBhvr>
                                    </p:animEffect>
                                    <p:anim calcmode="lin" valueType="num">
                                      <p:cBhvr>
                                        <p:cTn id="42"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123">
                                            <p:txEl>
                                              <p:pRg st="7" end="7"/>
                                            </p:txEl>
                                          </p:spTgt>
                                        </p:tgtEl>
                                        <p:attrNameLst>
                                          <p:attrName>style.visibility</p:attrName>
                                        </p:attrNameLst>
                                      </p:cBhvr>
                                      <p:to>
                                        <p:strVal val="visible"/>
                                      </p:to>
                                    </p:set>
                                    <p:animEffect transition="in" filter="fade">
                                      <p:cBhvr>
                                        <p:cTn id="46" dur="1000"/>
                                        <p:tgtEl>
                                          <p:spTgt spid="5123">
                                            <p:txEl>
                                              <p:pRg st="7" end="7"/>
                                            </p:txEl>
                                          </p:spTgt>
                                        </p:tgtEl>
                                      </p:cBhvr>
                                    </p:animEffect>
                                    <p:anim calcmode="lin" valueType="num">
                                      <p:cBhvr>
                                        <p:cTn id="4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123">
                                            <p:txEl>
                                              <p:pRg st="8" end="8"/>
                                            </p:txEl>
                                          </p:spTgt>
                                        </p:tgtEl>
                                        <p:attrNameLst>
                                          <p:attrName>style.visibility</p:attrName>
                                        </p:attrNameLst>
                                      </p:cBhvr>
                                      <p:to>
                                        <p:strVal val="visible"/>
                                      </p:to>
                                    </p:set>
                                    <p:animEffect transition="in" filter="fade">
                                      <p:cBhvr>
                                        <p:cTn id="51" dur="1000"/>
                                        <p:tgtEl>
                                          <p:spTgt spid="5123">
                                            <p:txEl>
                                              <p:pRg st="8" end="8"/>
                                            </p:txEl>
                                          </p:spTgt>
                                        </p:tgtEl>
                                      </p:cBhvr>
                                    </p:animEffect>
                                    <p:anim calcmode="lin" valueType="num">
                                      <p:cBhvr>
                                        <p:cTn id="52"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123">
                                            <p:txEl>
                                              <p:pRg st="9" end="9"/>
                                            </p:txEl>
                                          </p:spTgt>
                                        </p:tgtEl>
                                        <p:attrNameLst>
                                          <p:attrName>style.visibility</p:attrName>
                                        </p:attrNameLst>
                                      </p:cBhvr>
                                      <p:to>
                                        <p:strVal val="visible"/>
                                      </p:to>
                                    </p:set>
                                    <p:animEffect transition="in" filter="fade">
                                      <p:cBhvr>
                                        <p:cTn id="56" dur="1000"/>
                                        <p:tgtEl>
                                          <p:spTgt spid="5123">
                                            <p:txEl>
                                              <p:pRg st="9" end="9"/>
                                            </p:txEl>
                                          </p:spTgt>
                                        </p:tgtEl>
                                      </p:cBhvr>
                                    </p:animEffect>
                                    <p:anim calcmode="lin" valueType="num">
                                      <p:cBhvr>
                                        <p:cTn id="57"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(3) Mixed Inhibition: Michaelis-Menten Plot</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5123" name="Rectangle 3"/>
          <p:cNvSpPr>
            <a:spLocks noChangeArrowheads="1"/>
          </p:cNvSpPr>
          <p:nvPr/>
        </p:nvSpPr>
        <p:spPr bwMode="auto">
          <a:xfrm>
            <a:off x="76200" y="3995678"/>
            <a:ext cx="8991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500" dirty="0">
                <a:latin typeface="Calibri" pitchFamily="34" charset="0"/>
                <a:ea typeface="Cambria" pitchFamily="18" charset="0"/>
                <a:cs typeface="Calibri" pitchFamily="34" charset="0"/>
                <a:sym typeface="Wingdings" pitchFamily="2" charset="2"/>
              </a:rPr>
              <a:t>Since a mixed inhibitor harbors the characteristics of both the competitive and uncompetitive inhibition, </a:t>
            </a:r>
            <a:r>
              <a:rPr lang="en-US" sz="1500" dirty="0">
                <a:solidFill>
                  <a:srgbClr val="FF0000"/>
                </a:solidFill>
                <a:latin typeface="Calibri" pitchFamily="34" charset="0"/>
                <a:ea typeface="Cambria" pitchFamily="18" charset="0"/>
                <a:cs typeface="Calibri" pitchFamily="34" charset="0"/>
                <a:sym typeface="Wingdings" pitchFamily="2" charset="2"/>
              </a:rPr>
              <a:t>both K</a:t>
            </a:r>
            <a:r>
              <a:rPr lang="en-US" sz="1500" baseline="-25000" dirty="0">
                <a:solidFill>
                  <a:srgbClr val="FF0000"/>
                </a:solidFill>
                <a:latin typeface="Calibri" pitchFamily="34" charset="0"/>
                <a:ea typeface="Cambria" pitchFamily="18" charset="0"/>
                <a:cs typeface="Calibri" pitchFamily="34" charset="0"/>
                <a:sym typeface="Wingdings" pitchFamily="2" charset="2"/>
              </a:rPr>
              <a:t>M</a:t>
            </a:r>
            <a:r>
              <a:rPr lang="en-US" sz="1500" dirty="0">
                <a:solidFill>
                  <a:srgbClr val="FF0000"/>
                </a:solidFill>
                <a:latin typeface="Calibri" pitchFamily="34" charset="0"/>
                <a:ea typeface="Cambria" pitchFamily="18" charset="0"/>
                <a:cs typeface="Calibri" pitchFamily="34" charset="0"/>
                <a:sym typeface="Wingdings" pitchFamily="2" charset="2"/>
              </a:rPr>
              <a:t> and </a:t>
            </a:r>
            <a:r>
              <a:rPr lang="en-US" sz="1500" dirty="0" err="1">
                <a:solidFill>
                  <a:srgbClr val="FF0000"/>
                </a:solidFill>
                <a:latin typeface="Calibri" pitchFamily="34" charset="0"/>
                <a:ea typeface="Cambria" pitchFamily="18" charset="0"/>
                <a:cs typeface="Calibri" pitchFamily="34" charset="0"/>
                <a:sym typeface="Wingdings" pitchFamily="2" charset="2"/>
              </a:rPr>
              <a:t>V</a:t>
            </a:r>
            <a:r>
              <a:rPr lang="en-US" sz="1500" baseline="-25000" dirty="0" err="1">
                <a:solidFill>
                  <a:srgbClr val="FF0000"/>
                </a:solidFill>
                <a:latin typeface="Calibri" pitchFamily="34" charset="0"/>
                <a:ea typeface="Cambria" pitchFamily="18" charset="0"/>
                <a:cs typeface="Calibri" pitchFamily="34" charset="0"/>
                <a:sym typeface="Wingdings" pitchFamily="2" charset="2"/>
              </a:rPr>
              <a:t>max</a:t>
            </a:r>
            <a:r>
              <a:rPr lang="en-US" sz="1500" dirty="0">
                <a:solidFill>
                  <a:srgbClr val="FF0000"/>
                </a:solidFill>
                <a:latin typeface="Calibri" pitchFamily="34" charset="0"/>
                <a:ea typeface="Cambria" pitchFamily="18" charset="0"/>
                <a:cs typeface="Calibri" pitchFamily="34" charset="0"/>
                <a:sym typeface="Wingdings" pitchFamily="2" charset="2"/>
              </a:rPr>
              <a:t> are </a:t>
            </a:r>
            <a:r>
              <a:rPr lang="en-US" sz="1500" dirty="0" smtClean="0">
                <a:solidFill>
                  <a:srgbClr val="FF0000"/>
                </a:solidFill>
                <a:latin typeface="Calibri" pitchFamily="34" charset="0"/>
                <a:ea typeface="Cambria" pitchFamily="18" charset="0"/>
                <a:cs typeface="Calibri" pitchFamily="34" charset="0"/>
                <a:sym typeface="Wingdings" pitchFamily="2" charset="2"/>
              </a:rPr>
              <a:t>MODULATED—</a:t>
            </a:r>
            <a:r>
              <a:rPr lang="en-US" sz="1500" dirty="0" smtClean="0">
                <a:latin typeface="Calibri" pitchFamily="34" charset="0"/>
                <a:ea typeface="Cambria" pitchFamily="18" charset="0"/>
                <a:cs typeface="Calibri" pitchFamily="34" charset="0"/>
                <a:sym typeface="Wingdings" pitchFamily="2" charset="2"/>
              </a:rPr>
              <a:t>K</a:t>
            </a:r>
            <a:r>
              <a:rPr lang="en-US" sz="1500" baseline="-25000" dirty="0" smtClean="0">
                <a:latin typeface="Calibri" pitchFamily="34" charset="0"/>
                <a:ea typeface="Cambria" pitchFamily="18" charset="0"/>
                <a:cs typeface="Calibri" pitchFamily="34" charset="0"/>
                <a:sym typeface="Wingdings" pitchFamily="2" charset="2"/>
              </a:rPr>
              <a:t>M</a:t>
            </a:r>
            <a:r>
              <a:rPr lang="en-US" sz="1500" dirty="0" smtClean="0">
                <a:latin typeface="Calibri" pitchFamily="34" charset="0"/>
                <a:ea typeface="Cambria" pitchFamily="18" charset="0"/>
                <a:cs typeface="Calibri" pitchFamily="34" charset="0"/>
                <a:sym typeface="Wingdings" pitchFamily="2" charset="2"/>
              </a:rPr>
              <a:t> increases by </a:t>
            </a:r>
            <a:r>
              <a:rPr lang="en-US" sz="1500" dirty="0">
                <a:latin typeface="Calibri" pitchFamily="34" charset="0"/>
                <a:ea typeface="Cambria" pitchFamily="18" charset="0"/>
                <a:cs typeface="Calibri" pitchFamily="34" charset="0"/>
                <a:sym typeface="Wingdings" pitchFamily="2" charset="2"/>
              </a:rPr>
              <a:t>a factor </a:t>
            </a:r>
            <a:r>
              <a:rPr lang="en-US" sz="1500" dirty="0" smtClean="0">
                <a:latin typeface="Calibri" pitchFamily="34" charset="0"/>
                <a:ea typeface="Cambria" pitchFamily="18" charset="0"/>
                <a:cs typeface="Calibri" pitchFamily="34" charset="0"/>
                <a:sym typeface="Symbol"/>
              </a:rPr>
              <a:t> (&gt;= 1) </a:t>
            </a:r>
            <a:r>
              <a:rPr lang="en-US" sz="1500" dirty="0">
                <a:latin typeface="Calibri" pitchFamily="34" charset="0"/>
                <a:ea typeface="Cambria" pitchFamily="18" charset="0"/>
                <a:cs typeface="Calibri" pitchFamily="34" charset="0"/>
                <a:sym typeface="Symbol"/>
              </a:rPr>
              <a:t>due to competitive </a:t>
            </a:r>
            <a:r>
              <a:rPr lang="en-US" sz="1500" dirty="0" smtClean="0">
                <a:latin typeface="Calibri" pitchFamily="34" charset="0"/>
                <a:ea typeface="Cambria" pitchFamily="18" charset="0"/>
                <a:cs typeface="Calibri" pitchFamily="34" charset="0"/>
                <a:sym typeface="Symbol"/>
              </a:rPr>
              <a:t>inhibition, and both K</a:t>
            </a:r>
            <a:r>
              <a:rPr lang="en-US" sz="1500" baseline="-25000" dirty="0" smtClean="0">
                <a:latin typeface="Calibri" pitchFamily="34" charset="0"/>
                <a:ea typeface="Cambria" pitchFamily="18" charset="0"/>
                <a:cs typeface="Calibri" pitchFamily="34" charset="0"/>
                <a:sym typeface="Symbol"/>
              </a:rPr>
              <a:t>M</a:t>
            </a:r>
            <a:r>
              <a:rPr lang="en-US" sz="1500" dirty="0">
                <a:latin typeface="Calibri" pitchFamily="34" charset="0"/>
                <a:ea typeface="Cambria" pitchFamily="18" charset="0"/>
                <a:cs typeface="Calibri" pitchFamily="34" charset="0"/>
                <a:sym typeface="Symbol"/>
              </a:rPr>
              <a:t> &amp;</a:t>
            </a:r>
            <a:r>
              <a:rPr lang="en-US" sz="1500" dirty="0" smtClean="0">
                <a:latin typeface="Calibri" pitchFamily="34" charset="0"/>
                <a:ea typeface="Cambria" pitchFamily="18" charset="0"/>
                <a:cs typeface="Calibri" pitchFamily="34" charset="0"/>
                <a:sym typeface="Symbol"/>
              </a:rPr>
              <a:t> </a:t>
            </a:r>
            <a:r>
              <a:rPr lang="en-US" sz="1500" dirty="0" err="1" smtClean="0">
                <a:latin typeface="Calibri" pitchFamily="34" charset="0"/>
                <a:ea typeface="Cambria" pitchFamily="18" charset="0"/>
                <a:cs typeface="Calibri" pitchFamily="34" charset="0"/>
                <a:sym typeface="Symbol"/>
              </a:rPr>
              <a:t>V</a:t>
            </a:r>
            <a:r>
              <a:rPr lang="en-US" sz="1500" baseline="-25000" dirty="0" err="1" smtClean="0">
                <a:latin typeface="Calibri" pitchFamily="34" charset="0"/>
                <a:ea typeface="Cambria" pitchFamily="18" charset="0"/>
                <a:cs typeface="Calibri" pitchFamily="34" charset="0"/>
                <a:sym typeface="Symbol"/>
              </a:rPr>
              <a:t>max</a:t>
            </a:r>
            <a:r>
              <a:rPr lang="en-US" sz="1500" dirty="0" smtClean="0">
                <a:latin typeface="Calibri" pitchFamily="34" charset="0"/>
                <a:ea typeface="Cambria" pitchFamily="18" charset="0"/>
                <a:cs typeface="Calibri" pitchFamily="34" charset="0"/>
                <a:sym typeface="Symbol"/>
              </a:rPr>
              <a:t> decrease by </a:t>
            </a:r>
            <a:r>
              <a:rPr lang="en-US" sz="1500" dirty="0">
                <a:latin typeface="Calibri" pitchFamily="34" charset="0"/>
                <a:ea typeface="Cambria" pitchFamily="18" charset="0"/>
                <a:cs typeface="Calibri" pitchFamily="34" charset="0"/>
                <a:sym typeface="Symbol"/>
              </a:rPr>
              <a:t>a factor ’ </a:t>
            </a:r>
            <a:r>
              <a:rPr lang="en-US" sz="1500" dirty="0" smtClean="0">
                <a:latin typeface="Calibri" pitchFamily="34" charset="0"/>
                <a:ea typeface="Cambria" pitchFamily="18" charset="0"/>
                <a:cs typeface="Calibri" pitchFamily="34" charset="0"/>
                <a:sym typeface="Symbol"/>
              </a:rPr>
              <a:t>(&gt;= 1) due </a:t>
            </a:r>
            <a:r>
              <a:rPr lang="en-US" sz="1500" dirty="0">
                <a:latin typeface="Calibri" pitchFamily="34" charset="0"/>
                <a:ea typeface="Cambria" pitchFamily="18" charset="0"/>
                <a:cs typeface="Calibri" pitchFamily="34" charset="0"/>
                <a:sym typeface="Symbol"/>
              </a:rPr>
              <a:t>to uncompetitive </a:t>
            </a:r>
            <a:r>
              <a:rPr lang="en-US" sz="1500" dirty="0" smtClean="0">
                <a:latin typeface="Calibri" pitchFamily="34" charset="0"/>
                <a:ea typeface="Cambria" pitchFamily="18" charset="0"/>
                <a:cs typeface="Calibri" pitchFamily="34" charset="0"/>
                <a:sym typeface="Symbol"/>
              </a:rPr>
              <a:t>inhibition</a:t>
            </a:r>
            <a:r>
              <a:rPr lang="en-US" sz="1500" dirty="0" smtClean="0">
                <a:solidFill>
                  <a:srgbClr val="FF0000"/>
                </a:solidFill>
                <a:latin typeface="Calibri" pitchFamily="34" charset="0"/>
                <a:ea typeface="Cambria" pitchFamily="18" charset="0"/>
                <a:cs typeface="Calibri" pitchFamily="34" charset="0"/>
                <a:sym typeface="Wingdings" pitchFamily="2" charset="2"/>
              </a:rPr>
              <a:t>—in </a:t>
            </a:r>
            <a:r>
              <a:rPr lang="en-US" sz="1500" dirty="0">
                <a:solidFill>
                  <a:srgbClr val="FF0000"/>
                </a:solidFill>
                <a:latin typeface="Calibri" pitchFamily="34" charset="0"/>
                <a:ea typeface="Cambria" pitchFamily="18" charset="0"/>
                <a:cs typeface="Calibri" pitchFamily="34" charset="0"/>
                <a:sym typeface="Wingdings" pitchFamily="2" charset="2"/>
              </a:rPr>
              <a:t>the </a:t>
            </a:r>
            <a:r>
              <a:rPr lang="en-US" sz="1500" dirty="0" err="1">
                <a:solidFill>
                  <a:srgbClr val="FF0000"/>
                </a:solidFill>
                <a:latin typeface="Calibri" pitchFamily="34" charset="0"/>
                <a:ea typeface="Cambria" pitchFamily="18" charset="0"/>
                <a:cs typeface="Calibri" pitchFamily="34" charset="0"/>
                <a:sym typeface="Wingdings" pitchFamily="2" charset="2"/>
              </a:rPr>
              <a:t>Michaelis-Menten</a:t>
            </a:r>
            <a:r>
              <a:rPr lang="en-US" sz="1500" dirty="0">
                <a:solidFill>
                  <a:srgbClr val="FF0000"/>
                </a:solidFill>
                <a:latin typeface="Calibri" pitchFamily="34" charset="0"/>
                <a:ea typeface="Cambria" pitchFamily="18" charset="0"/>
                <a:cs typeface="Calibri" pitchFamily="34" charset="0"/>
                <a:sym typeface="Wingdings" pitchFamily="2" charset="2"/>
              </a:rPr>
              <a:t> equation</a:t>
            </a:r>
            <a:r>
              <a:rPr lang="en-US" sz="1500" dirty="0">
                <a:latin typeface="Calibri" pitchFamily="34" charset="0"/>
                <a:ea typeface="Cambria" pitchFamily="18" charset="0"/>
                <a:cs typeface="Calibri" pitchFamily="34" charset="0"/>
                <a:sym typeface="Wingdings" pitchFamily="2" charset="2"/>
              </a:rPr>
              <a:t>:</a:t>
            </a:r>
          </a:p>
          <a:p>
            <a:pPr eaLnBrk="0" hangingPunct="0">
              <a:spcAft>
                <a:spcPts val="0"/>
              </a:spcAft>
              <a:defRPr/>
            </a:pPr>
            <a:r>
              <a:rPr lang="en-US" sz="1500" dirty="0">
                <a:latin typeface="Calibri" pitchFamily="34" charset="0"/>
                <a:ea typeface="Cambria" pitchFamily="18" charset="0"/>
                <a:cs typeface="Calibri" pitchFamily="34" charset="0"/>
                <a:sym typeface="Wingdings" pitchFamily="2" charset="2"/>
              </a:rPr>
              <a:t>       	</a:t>
            </a:r>
            <a:r>
              <a:rPr lang="en-US" sz="1500" dirty="0" smtClean="0">
                <a:latin typeface="Calibri" pitchFamily="34" charset="0"/>
                <a:ea typeface="Cambria" pitchFamily="18" charset="0"/>
                <a:cs typeface="Calibri" pitchFamily="34" charset="0"/>
                <a:sym typeface="Wingdings" pitchFamily="2" charset="2"/>
              </a:rPr>
              <a:t>  </a:t>
            </a:r>
            <a:r>
              <a:rPr lang="en-US" sz="1500" dirty="0" smtClean="0">
                <a:solidFill>
                  <a:srgbClr val="00B050"/>
                </a:solidFill>
                <a:latin typeface="Calibri" pitchFamily="34" charset="0"/>
                <a:ea typeface="Cambria" pitchFamily="18" charset="0"/>
                <a:cs typeface="Calibri" pitchFamily="34" charset="0"/>
                <a:sym typeface="Wingdings" pitchFamily="2" charset="2"/>
              </a:rPr>
              <a:t>v </a:t>
            </a:r>
            <a:r>
              <a:rPr lang="en-US" sz="1500" dirty="0">
                <a:solidFill>
                  <a:srgbClr val="00B050"/>
                </a:solidFill>
                <a:latin typeface="Calibri" pitchFamily="34" charset="0"/>
                <a:ea typeface="Cambria" pitchFamily="18" charset="0"/>
                <a:cs typeface="Calibri" pitchFamily="34" charset="0"/>
                <a:sym typeface="Wingdings" pitchFamily="2" charset="2"/>
              </a:rPr>
              <a:t>= {(</a:t>
            </a:r>
            <a:r>
              <a:rPr lang="en-US" sz="1500" dirty="0" err="1">
                <a:solidFill>
                  <a:srgbClr val="00B050"/>
                </a:solidFill>
                <a:latin typeface="Calibri" pitchFamily="34" charset="0"/>
                <a:ea typeface="Cambria" pitchFamily="18" charset="0"/>
                <a:cs typeface="Calibri" pitchFamily="34" charset="0"/>
                <a:sym typeface="Wingdings" pitchFamily="2" charset="2"/>
              </a:rPr>
              <a:t>V</a:t>
            </a:r>
            <a:r>
              <a:rPr lang="en-US" sz="15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500" dirty="0">
                <a:solidFill>
                  <a:srgbClr val="00B050"/>
                </a:solidFill>
                <a:latin typeface="Calibri" pitchFamily="34" charset="0"/>
                <a:ea typeface="Cambria" pitchFamily="18" charset="0"/>
                <a:cs typeface="Calibri" pitchFamily="34" charset="0"/>
                <a:sym typeface="Symbol"/>
              </a:rPr>
              <a:t>/’</a:t>
            </a:r>
            <a:r>
              <a:rPr lang="en-US" sz="1500" dirty="0">
                <a:solidFill>
                  <a:srgbClr val="00B050"/>
                </a:solidFill>
                <a:latin typeface="Calibri" pitchFamily="34" charset="0"/>
                <a:ea typeface="Cambria" pitchFamily="18" charset="0"/>
                <a:cs typeface="Calibri" pitchFamily="34" charset="0"/>
                <a:sym typeface="Wingdings" pitchFamily="2" charset="2"/>
              </a:rPr>
              <a:t>)[S]}/{</a:t>
            </a:r>
            <a:r>
              <a:rPr lang="en-US" sz="1500" dirty="0">
                <a:solidFill>
                  <a:srgbClr val="00B050"/>
                </a:solidFill>
                <a:latin typeface="Calibri" pitchFamily="34" charset="0"/>
                <a:ea typeface="Cambria" pitchFamily="18" charset="0"/>
                <a:cs typeface="Calibri" pitchFamily="34" charset="0"/>
                <a:sym typeface="Symbol"/>
              </a:rPr>
              <a:t>((/’)</a:t>
            </a:r>
            <a:r>
              <a:rPr lang="en-US" sz="1500" dirty="0">
                <a:solidFill>
                  <a:srgbClr val="00B050"/>
                </a:solidFill>
                <a:latin typeface="Calibri" pitchFamily="34" charset="0"/>
                <a:ea typeface="Cambria" pitchFamily="18" charset="0"/>
                <a:cs typeface="Calibri" pitchFamily="34" charset="0"/>
                <a:sym typeface="Wingdings" pitchFamily="2" charset="2"/>
              </a:rPr>
              <a:t>K</a:t>
            </a:r>
            <a:r>
              <a:rPr lang="en-US" sz="1500" baseline="-25000" dirty="0">
                <a:solidFill>
                  <a:srgbClr val="00B050"/>
                </a:solidFill>
                <a:latin typeface="Calibri" pitchFamily="34" charset="0"/>
                <a:ea typeface="Cambria" pitchFamily="18" charset="0"/>
                <a:cs typeface="Calibri" pitchFamily="34" charset="0"/>
                <a:sym typeface="Wingdings" pitchFamily="2" charset="2"/>
              </a:rPr>
              <a:t>M</a:t>
            </a:r>
            <a:r>
              <a:rPr lang="en-US" sz="1500" dirty="0">
                <a:solidFill>
                  <a:srgbClr val="00B050"/>
                </a:solidFill>
                <a:latin typeface="Calibri" pitchFamily="34" charset="0"/>
                <a:ea typeface="Cambria" pitchFamily="18" charset="0"/>
                <a:cs typeface="Calibri" pitchFamily="34" charset="0"/>
                <a:sym typeface="Wingdings" pitchFamily="2" charset="2"/>
              </a:rPr>
              <a:t>)+ [S]}	</a:t>
            </a:r>
            <a:r>
              <a:rPr lang="en-US" sz="1500" dirty="0" smtClean="0">
                <a:solidFill>
                  <a:srgbClr val="00B050"/>
                </a:solidFill>
                <a:latin typeface="Calibri" pitchFamily="34" charset="0"/>
                <a:ea typeface="Cambria" pitchFamily="18" charset="0"/>
                <a:cs typeface="Calibri" pitchFamily="34" charset="0"/>
                <a:sym typeface="Wingdings" pitchFamily="2" charset="2"/>
              </a:rPr>
              <a:t>		[</a:t>
            </a:r>
            <a:r>
              <a:rPr lang="en-US" sz="1500" dirty="0">
                <a:solidFill>
                  <a:srgbClr val="00B050"/>
                </a:solidFill>
                <a:latin typeface="Calibri" pitchFamily="34" charset="0"/>
                <a:ea typeface="Cambria" pitchFamily="18" charset="0"/>
                <a:cs typeface="Calibri" pitchFamily="34" charset="0"/>
                <a:sym typeface="Wingdings" pitchFamily="2" charset="2"/>
              </a:rPr>
              <a:t>3.3]</a:t>
            </a:r>
          </a:p>
          <a:p>
            <a:pPr eaLnBrk="0" hangingPunct="0">
              <a:spcAft>
                <a:spcPts val="0"/>
              </a:spcAft>
              <a:defRPr/>
            </a:pPr>
            <a:r>
              <a:rPr lang="en-US" sz="1500" dirty="0">
                <a:solidFill>
                  <a:srgbClr val="00B050"/>
                </a:solidFill>
                <a:latin typeface="Calibri" pitchFamily="34" charset="0"/>
                <a:ea typeface="Cambria" pitchFamily="18" charset="0"/>
                <a:cs typeface="Calibri" pitchFamily="34" charset="0"/>
                <a:sym typeface="Wingdings" pitchFamily="2" charset="2"/>
              </a:rPr>
              <a:t>    where	 </a:t>
            </a:r>
            <a:r>
              <a:rPr lang="en-US" sz="1500" dirty="0">
                <a:solidFill>
                  <a:srgbClr val="00B050"/>
                </a:solidFill>
                <a:latin typeface="Calibri" pitchFamily="34" charset="0"/>
                <a:ea typeface="Cambria" pitchFamily="18" charset="0"/>
                <a:cs typeface="Calibri" pitchFamily="34" charset="0"/>
                <a:sym typeface="Symbol"/>
              </a:rPr>
              <a:t> = 1 + </a:t>
            </a:r>
            <a:r>
              <a:rPr lang="en-US" sz="1500" dirty="0" smtClean="0">
                <a:solidFill>
                  <a:srgbClr val="00B050"/>
                </a:solidFill>
                <a:latin typeface="Calibri" pitchFamily="34" charset="0"/>
                <a:ea typeface="Cambria" pitchFamily="18" charset="0"/>
                <a:cs typeface="Calibri" pitchFamily="34" charset="0"/>
                <a:sym typeface="Symbol"/>
              </a:rPr>
              <a:t>{[EI]/[E]}       = </a:t>
            </a:r>
            <a:r>
              <a:rPr lang="en-US" sz="1500" dirty="0">
                <a:solidFill>
                  <a:srgbClr val="00B050"/>
                </a:solidFill>
                <a:latin typeface="Calibri" pitchFamily="34" charset="0"/>
                <a:ea typeface="Cambria" pitchFamily="18" charset="0"/>
                <a:cs typeface="Calibri" pitchFamily="34" charset="0"/>
                <a:sym typeface="Symbol"/>
              </a:rPr>
              <a:t>1 + {[I]/K</a:t>
            </a:r>
            <a:r>
              <a:rPr lang="en-US" sz="1500" baseline="-25000" dirty="0">
                <a:solidFill>
                  <a:srgbClr val="00B050"/>
                </a:solidFill>
                <a:latin typeface="Calibri" pitchFamily="34" charset="0"/>
                <a:ea typeface="Cambria" pitchFamily="18" charset="0"/>
                <a:cs typeface="Calibri" pitchFamily="34" charset="0"/>
                <a:sym typeface="Symbol"/>
              </a:rPr>
              <a:t>I</a:t>
            </a:r>
            <a:r>
              <a:rPr lang="en-US" sz="1500" dirty="0">
                <a:solidFill>
                  <a:srgbClr val="00B050"/>
                </a:solidFill>
                <a:latin typeface="Calibri" pitchFamily="34" charset="0"/>
                <a:ea typeface="Cambria" pitchFamily="18" charset="0"/>
                <a:cs typeface="Calibri" pitchFamily="34" charset="0"/>
                <a:sym typeface="Symbol"/>
              </a:rPr>
              <a:t>} </a:t>
            </a:r>
          </a:p>
          <a:p>
            <a:pPr eaLnBrk="0" hangingPunct="0">
              <a:spcAft>
                <a:spcPts val="0"/>
              </a:spcAft>
              <a:defRPr/>
            </a:pPr>
            <a:r>
              <a:rPr lang="en-US" sz="1500" dirty="0">
                <a:solidFill>
                  <a:srgbClr val="00B050"/>
                </a:solidFill>
                <a:latin typeface="Calibri" pitchFamily="34" charset="0"/>
                <a:ea typeface="Cambria" pitchFamily="18" charset="0"/>
                <a:cs typeface="Calibri" pitchFamily="34" charset="0"/>
                <a:sym typeface="Symbol"/>
              </a:rPr>
              <a:t>	’ = 1 + </a:t>
            </a:r>
            <a:r>
              <a:rPr lang="en-US" sz="1500" dirty="0" smtClean="0">
                <a:solidFill>
                  <a:srgbClr val="00B050"/>
                </a:solidFill>
                <a:latin typeface="Calibri" pitchFamily="34" charset="0"/>
                <a:ea typeface="Cambria" pitchFamily="18" charset="0"/>
                <a:cs typeface="Calibri" pitchFamily="34" charset="0"/>
                <a:sym typeface="Symbol"/>
              </a:rPr>
              <a:t>{[ESI]/[ES]}   = </a:t>
            </a:r>
            <a:r>
              <a:rPr lang="en-US" sz="1500" dirty="0">
                <a:solidFill>
                  <a:srgbClr val="00B050"/>
                </a:solidFill>
                <a:latin typeface="Calibri" pitchFamily="34" charset="0"/>
                <a:ea typeface="Cambria" pitchFamily="18" charset="0"/>
                <a:cs typeface="Calibri" pitchFamily="34" charset="0"/>
                <a:sym typeface="Symbol"/>
              </a:rPr>
              <a:t>1 + {[I]/K’</a:t>
            </a:r>
            <a:r>
              <a:rPr lang="en-US" sz="1500" baseline="-25000" dirty="0">
                <a:solidFill>
                  <a:srgbClr val="00B050"/>
                </a:solidFill>
                <a:latin typeface="Calibri" pitchFamily="34" charset="0"/>
                <a:ea typeface="Cambria" pitchFamily="18" charset="0"/>
                <a:cs typeface="Calibri" pitchFamily="34" charset="0"/>
                <a:sym typeface="Symbol"/>
              </a:rPr>
              <a:t>I</a:t>
            </a:r>
            <a:r>
              <a:rPr lang="en-US" sz="1500" dirty="0">
                <a:solidFill>
                  <a:srgbClr val="00B050"/>
                </a:solidFill>
                <a:latin typeface="Calibri" pitchFamily="34" charset="0"/>
                <a:ea typeface="Cambria" pitchFamily="18" charset="0"/>
                <a:cs typeface="Calibri" pitchFamily="34" charset="0"/>
                <a:sym typeface="Symbol"/>
              </a:rPr>
              <a:t>} 	</a:t>
            </a:r>
          </a:p>
          <a:p>
            <a:pPr eaLnBrk="0" hangingPunct="0">
              <a:spcAft>
                <a:spcPts val="0"/>
              </a:spcAft>
              <a:defRPr/>
            </a:pPr>
            <a:r>
              <a:rPr lang="en-US" sz="1500" dirty="0">
                <a:latin typeface="Calibri" pitchFamily="34" charset="0"/>
                <a:ea typeface="Cambria" pitchFamily="18" charset="0"/>
                <a:cs typeface="Calibri" pitchFamily="34" charset="0"/>
                <a:sym typeface="Symbol"/>
              </a:rPr>
              <a:t>    	[I] = Total concentration of inhibitor added </a:t>
            </a:r>
          </a:p>
          <a:p>
            <a:pPr eaLnBrk="0" hangingPunct="0">
              <a:spcAft>
                <a:spcPts val="0"/>
              </a:spcAft>
              <a:defRPr/>
            </a:pPr>
            <a:endParaRPr lang="en-US" sz="1500" dirty="0">
              <a:latin typeface="Calibri" pitchFamily="34" charset="0"/>
              <a:ea typeface="Cambria" pitchFamily="18" charset="0"/>
              <a:cs typeface="Calibri" pitchFamily="34" charset="0"/>
              <a:sym typeface="Symbol"/>
            </a:endParaRPr>
          </a:p>
          <a:p>
            <a:pPr marL="169863" indent="-169863" eaLnBrk="0" hangingPunct="0">
              <a:spcAft>
                <a:spcPts val="0"/>
              </a:spcAft>
              <a:buFontTx/>
              <a:buChar char="-"/>
              <a:defRPr/>
            </a:pPr>
            <a:r>
              <a:rPr lang="en-US" sz="1500" dirty="0" err="1">
                <a:latin typeface="Calibri" pitchFamily="34" charset="0"/>
                <a:ea typeface="Cambria" pitchFamily="18" charset="0"/>
                <a:cs typeface="Calibri" pitchFamily="34" charset="0"/>
                <a:sym typeface="Symbol"/>
              </a:rPr>
              <a:t>Eq</a:t>
            </a:r>
            <a:r>
              <a:rPr lang="en-US" sz="1500" dirty="0">
                <a:latin typeface="Calibri" pitchFamily="34" charset="0"/>
                <a:ea typeface="Cambria" pitchFamily="18" charset="0"/>
                <a:cs typeface="Calibri" pitchFamily="34" charset="0"/>
                <a:sym typeface="Symbol"/>
              </a:rPr>
              <a:t>[3.3] tells us that while </a:t>
            </a:r>
            <a:r>
              <a:rPr lang="en-US" sz="1500" dirty="0">
                <a:solidFill>
                  <a:srgbClr val="FF0000"/>
                </a:solidFill>
                <a:latin typeface="Calibri" pitchFamily="34" charset="0"/>
                <a:ea typeface="Cambria" pitchFamily="18" charset="0"/>
                <a:cs typeface="Calibri" pitchFamily="34" charset="0"/>
                <a:sym typeface="Symbol"/>
              </a:rPr>
              <a:t>mixed inhibition must always reduce </a:t>
            </a:r>
            <a:r>
              <a:rPr lang="en-US" sz="1500" dirty="0" err="1">
                <a:solidFill>
                  <a:srgbClr val="FF0000"/>
                </a:solidFill>
                <a:latin typeface="Calibri" pitchFamily="34" charset="0"/>
                <a:ea typeface="Cambria" pitchFamily="18" charset="0"/>
                <a:cs typeface="Calibri" pitchFamily="34" charset="0"/>
                <a:sym typeface="Wingdings" pitchFamily="2" charset="2"/>
              </a:rPr>
              <a:t>V</a:t>
            </a:r>
            <a:r>
              <a:rPr lang="en-US" sz="1500" baseline="-25000" dirty="0" err="1">
                <a:solidFill>
                  <a:srgbClr val="FF0000"/>
                </a:solidFill>
                <a:latin typeface="Calibri" pitchFamily="34" charset="0"/>
                <a:ea typeface="Cambria" pitchFamily="18" charset="0"/>
                <a:cs typeface="Calibri" pitchFamily="34" charset="0"/>
                <a:sym typeface="Wingdings" pitchFamily="2" charset="2"/>
              </a:rPr>
              <a:t>max</a:t>
            </a:r>
            <a:r>
              <a:rPr lang="en-US" sz="1500" dirty="0">
                <a:solidFill>
                  <a:srgbClr val="FF0000"/>
                </a:solidFill>
                <a:latin typeface="Calibri" pitchFamily="34" charset="0"/>
                <a:ea typeface="Cambria" pitchFamily="18" charset="0"/>
                <a:cs typeface="Calibri" pitchFamily="34" charset="0"/>
                <a:sym typeface="Wingdings" pitchFamily="2" charset="2"/>
              </a:rPr>
              <a:t> by a factor </a:t>
            </a:r>
            <a:r>
              <a:rPr lang="en-US" sz="1500" dirty="0">
                <a:solidFill>
                  <a:srgbClr val="FF0000"/>
                </a:solidFill>
                <a:latin typeface="Calibri" pitchFamily="34" charset="0"/>
                <a:ea typeface="Cambria" pitchFamily="18" charset="0"/>
                <a:cs typeface="Calibri" pitchFamily="34" charset="0"/>
                <a:sym typeface="Symbol"/>
              </a:rPr>
              <a:t></a:t>
            </a:r>
            <a:r>
              <a:rPr lang="en-US" sz="1500" dirty="0" smtClean="0">
                <a:solidFill>
                  <a:srgbClr val="FF0000"/>
                </a:solidFill>
                <a:latin typeface="Calibri" pitchFamily="34" charset="0"/>
                <a:ea typeface="Cambria" pitchFamily="18" charset="0"/>
                <a:cs typeface="Calibri" pitchFamily="34" charset="0"/>
                <a:sym typeface="Symbol"/>
              </a:rPr>
              <a:t>’</a:t>
            </a:r>
            <a:r>
              <a:rPr lang="en-US" sz="1500" dirty="0" smtClean="0">
                <a:latin typeface="Calibri" pitchFamily="34" charset="0"/>
                <a:ea typeface="Cambria" pitchFamily="18" charset="0"/>
                <a:cs typeface="Calibri" pitchFamily="34" charset="0"/>
                <a:sym typeface="Symbol"/>
              </a:rPr>
              <a:t>, </a:t>
            </a:r>
            <a:r>
              <a:rPr lang="en-US" sz="1500" dirty="0">
                <a:latin typeface="Calibri" pitchFamily="34" charset="0"/>
                <a:ea typeface="Cambria" pitchFamily="18" charset="0"/>
                <a:cs typeface="Calibri" pitchFamily="34" charset="0"/>
                <a:sym typeface="Symbol"/>
              </a:rPr>
              <a:t>it has a subtle effect on </a:t>
            </a:r>
            <a:r>
              <a:rPr lang="en-US" sz="1500" dirty="0">
                <a:latin typeface="Calibri" pitchFamily="34" charset="0"/>
                <a:ea typeface="Cambria" pitchFamily="18" charset="0"/>
                <a:cs typeface="Calibri" pitchFamily="34" charset="0"/>
                <a:sym typeface="Wingdings" pitchFamily="2" charset="2"/>
              </a:rPr>
              <a:t>K</a:t>
            </a:r>
            <a:r>
              <a:rPr lang="en-US" sz="1500" baseline="-25000" dirty="0">
                <a:latin typeface="Calibri" pitchFamily="34" charset="0"/>
                <a:ea typeface="Cambria" pitchFamily="18" charset="0"/>
                <a:cs typeface="Calibri" pitchFamily="34" charset="0"/>
                <a:sym typeface="Wingdings" pitchFamily="2" charset="2"/>
              </a:rPr>
              <a:t>M</a:t>
            </a:r>
            <a:r>
              <a:rPr lang="en-US" sz="1500" dirty="0">
                <a:latin typeface="Calibri" pitchFamily="34" charset="0"/>
                <a:ea typeface="Cambria" pitchFamily="18" charset="0"/>
                <a:cs typeface="Calibri" pitchFamily="34" charset="0"/>
                <a:sym typeface="Wingdings" pitchFamily="2" charset="2"/>
              </a:rPr>
              <a:t>—simply put, </a:t>
            </a:r>
            <a:r>
              <a:rPr lang="en-US" sz="1500" dirty="0">
                <a:solidFill>
                  <a:srgbClr val="FF0000"/>
                </a:solidFill>
                <a:latin typeface="Calibri" pitchFamily="34" charset="0"/>
                <a:ea typeface="Cambria" pitchFamily="18" charset="0"/>
                <a:cs typeface="Calibri" pitchFamily="34" charset="0"/>
                <a:sym typeface="Wingdings" pitchFamily="2" charset="2"/>
              </a:rPr>
              <a:t>K</a:t>
            </a:r>
            <a:r>
              <a:rPr lang="en-US" sz="1500" baseline="-25000" dirty="0">
                <a:solidFill>
                  <a:srgbClr val="FF0000"/>
                </a:solidFill>
                <a:latin typeface="Calibri" pitchFamily="34" charset="0"/>
                <a:ea typeface="Cambria" pitchFamily="18" charset="0"/>
                <a:cs typeface="Calibri" pitchFamily="34" charset="0"/>
                <a:sym typeface="Wingdings" pitchFamily="2" charset="2"/>
              </a:rPr>
              <a:t>M</a:t>
            </a:r>
            <a:r>
              <a:rPr lang="en-US" sz="1500" dirty="0">
                <a:solidFill>
                  <a:srgbClr val="FF0000"/>
                </a:solidFill>
                <a:latin typeface="Calibri" pitchFamily="34" charset="0"/>
                <a:ea typeface="Cambria" pitchFamily="18" charset="0"/>
                <a:cs typeface="Calibri" pitchFamily="34" charset="0"/>
                <a:sym typeface="Wingdings" pitchFamily="2" charset="2"/>
              </a:rPr>
              <a:t> may increase </a:t>
            </a:r>
            <a:r>
              <a:rPr lang="en-US" sz="1500" dirty="0" smtClean="0">
                <a:solidFill>
                  <a:srgbClr val="FF0000"/>
                </a:solidFill>
                <a:latin typeface="Calibri" pitchFamily="34" charset="0"/>
                <a:ea typeface="Cambria" pitchFamily="18" charset="0"/>
                <a:cs typeface="Calibri" pitchFamily="34" charset="0"/>
                <a:sym typeface="Wingdings" pitchFamily="2" charset="2"/>
              </a:rPr>
              <a:t>(</a:t>
            </a:r>
            <a:r>
              <a:rPr lang="en-US" sz="1500" dirty="0" smtClean="0">
                <a:solidFill>
                  <a:srgbClr val="FF0000"/>
                </a:solidFill>
                <a:latin typeface="Calibri" pitchFamily="34" charset="0"/>
                <a:ea typeface="Cambria" pitchFamily="18" charset="0"/>
                <a:cs typeface="Calibri" pitchFamily="34" charset="0"/>
                <a:sym typeface="Symbol"/>
              </a:rPr>
              <a:t> &gt; </a:t>
            </a:r>
            <a:r>
              <a:rPr lang="en-US" sz="1500" dirty="0">
                <a:solidFill>
                  <a:srgbClr val="FF0000"/>
                </a:solidFill>
                <a:latin typeface="Calibri" pitchFamily="34" charset="0"/>
                <a:ea typeface="Cambria" pitchFamily="18" charset="0"/>
                <a:cs typeface="Calibri" pitchFamily="34" charset="0"/>
                <a:sym typeface="Symbol"/>
              </a:rPr>
              <a:t>’</a:t>
            </a:r>
            <a:r>
              <a:rPr lang="en-US" sz="1500" dirty="0" smtClean="0">
                <a:solidFill>
                  <a:srgbClr val="FF0000"/>
                </a:solidFill>
                <a:latin typeface="Calibri" pitchFamily="34" charset="0"/>
                <a:ea typeface="Cambria" pitchFamily="18" charset="0"/>
                <a:cs typeface="Calibri" pitchFamily="34" charset="0"/>
                <a:sym typeface="Wingdings" pitchFamily="2" charset="2"/>
              </a:rPr>
              <a:t>) or </a:t>
            </a:r>
            <a:r>
              <a:rPr lang="en-US" sz="1500" dirty="0">
                <a:solidFill>
                  <a:srgbClr val="FF0000"/>
                </a:solidFill>
                <a:latin typeface="Calibri" pitchFamily="34" charset="0"/>
                <a:ea typeface="Cambria" pitchFamily="18" charset="0"/>
                <a:cs typeface="Calibri" pitchFamily="34" charset="0"/>
                <a:sym typeface="Wingdings" pitchFamily="2" charset="2"/>
              </a:rPr>
              <a:t>decrease </a:t>
            </a:r>
            <a:r>
              <a:rPr lang="en-US" sz="1500" dirty="0" smtClean="0">
                <a:solidFill>
                  <a:srgbClr val="FF0000"/>
                </a:solidFill>
                <a:latin typeface="Calibri" pitchFamily="34" charset="0"/>
                <a:ea typeface="Cambria" pitchFamily="18" charset="0"/>
                <a:cs typeface="Calibri" pitchFamily="34" charset="0"/>
                <a:sym typeface="Wingdings" pitchFamily="2" charset="2"/>
              </a:rPr>
              <a:t>(</a:t>
            </a:r>
            <a:r>
              <a:rPr lang="en-US" sz="1500" dirty="0" smtClean="0">
                <a:solidFill>
                  <a:srgbClr val="FF0000"/>
                </a:solidFill>
                <a:latin typeface="Calibri" pitchFamily="34" charset="0"/>
                <a:ea typeface="Cambria" pitchFamily="18" charset="0"/>
                <a:cs typeface="Calibri" pitchFamily="34" charset="0"/>
                <a:sym typeface="Symbol"/>
              </a:rPr>
              <a:t> &lt; </a:t>
            </a:r>
            <a:r>
              <a:rPr lang="en-US" sz="1500" dirty="0">
                <a:solidFill>
                  <a:srgbClr val="FF0000"/>
                </a:solidFill>
                <a:latin typeface="Calibri" pitchFamily="34" charset="0"/>
                <a:ea typeface="Cambria" pitchFamily="18" charset="0"/>
                <a:cs typeface="Calibri" pitchFamily="34" charset="0"/>
                <a:sym typeface="Symbol"/>
              </a:rPr>
              <a:t>’</a:t>
            </a:r>
            <a:r>
              <a:rPr lang="en-US" sz="1500" dirty="0" smtClean="0">
                <a:solidFill>
                  <a:srgbClr val="FF0000"/>
                </a:solidFill>
                <a:latin typeface="Calibri" pitchFamily="34" charset="0"/>
                <a:ea typeface="Cambria" pitchFamily="18" charset="0"/>
                <a:cs typeface="Calibri" pitchFamily="34" charset="0"/>
                <a:sym typeface="Wingdings" pitchFamily="2" charset="2"/>
              </a:rPr>
              <a:t>) depending </a:t>
            </a:r>
            <a:r>
              <a:rPr lang="en-US" sz="1500" dirty="0">
                <a:solidFill>
                  <a:srgbClr val="FF0000"/>
                </a:solidFill>
                <a:latin typeface="Calibri" pitchFamily="34" charset="0"/>
                <a:ea typeface="Cambria" pitchFamily="18" charset="0"/>
                <a:cs typeface="Calibri" pitchFamily="34" charset="0"/>
                <a:sym typeface="Wingdings" pitchFamily="2" charset="2"/>
              </a:rPr>
              <a:t>on the values of factors </a:t>
            </a:r>
            <a:r>
              <a:rPr lang="en-US" sz="1500" dirty="0">
                <a:solidFill>
                  <a:srgbClr val="FF0000"/>
                </a:solidFill>
                <a:latin typeface="Calibri" pitchFamily="34" charset="0"/>
                <a:ea typeface="Cambria" pitchFamily="18" charset="0"/>
                <a:cs typeface="Calibri" pitchFamily="34" charset="0"/>
                <a:sym typeface="Symbol"/>
              </a:rPr>
              <a:t> and </a:t>
            </a:r>
            <a:r>
              <a:rPr lang="en-US" sz="1500" dirty="0" smtClean="0">
                <a:solidFill>
                  <a:srgbClr val="FF0000"/>
                </a:solidFill>
                <a:latin typeface="Calibri" pitchFamily="34" charset="0"/>
                <a:ea typeface="Cambria" pitchFamily="18" charset="0"/>
                <a:cs typeface="Calibri" pitchFamily="34" charset="0"/>
                <a:sym typeface="Symbol"/>
              </a:rPr>
              <a:t>’</a:t>
            </a:r>
            <a:r>
              <a:rPr lang="en-US" sz="1500" dirty="0" smtClean="0">
                <a:latin typeface="Calibri" pitchFamily="34" charset="0"/>
                <a:ea typeface="Cambria" pitchFamily="18" charset="0"/>
                <a:cs typeface="Calibri" pitchFamily="34" charset="0"/>
                <a:sym typeface="Symbol"/>
              </a:rPr>
              <a:t>, </a:t>
            </a:r>
            <a:r>
              <a:rPr lang="en-US" sz="1500" dirty="0">
                <a:solidFill>
                  <a:srgbClr val="FF0000"/>
                </a:solidFill>
                <a:latin typeface="Calibri" pitchFamily="34" charset="0"/>
                <a:ea typeface="Cambria" pitchFamily="18" charset="0"/>
                <a:cs typeface="Calibri" pitchFamily="34" charset="0"/>
                <a:sym typeface="Symbol"/>
              </a:rPr>
              <a:t>or </a:t>
            </a:r>
            <a:r>
              <a:rPr lang="en-US" sz="1500" dirty="0">
                <a:solidFill>
                  <a:srgbClr val="FF0000"/>
                </a:solidFill>
                <a:latin typeface="Calibri" pitchFamily="34" charset="0"/>
                <a:ea typeface="Cambria" pitchFamily="18" charset="0"/>
                <a:cs typeface="Calibri" pitchFamily="34" charset="0"/>
                <a:sym typeface="Wingdings" pitchFamily="2" charset="2"/>
              </a:rPr>
              <a:t>it may even remain </a:t>
            </a:r>
            <a:r>
              <a:rPr lang="en-US" sz="1500" dirty="0" smtClean="0">
                <a:solidFill>
                  <a:srgbClr val="FF0000"/>
                </a:solidFill>
                <a:latin typeface="Calibri" pitchFamily="34" charset="0"/>
                <a:ea typeface="Cambria" pitchFamily="18" charset="0"/>
                <a:cs typeface="Calibri" pitchFamily="34" charset="0"/>
                <a:sym typeface="Wingdings" pitchFamily="2" charset="2"/>
              </a:rPr>
              <a:t>unaffected (</a:t>
            </a:r>
            <a:r>
              <a:rPr lang="en-US" sz="1500" dirty="0" smtClean="0">
                <a:solidFill>
                  <a:srgbClr val="FF0000"/>
                </a:solidFill>
                <a:latin typeface="Calibri" pitchFamily="34" charset="0"/>
                <a:ea typeface="Cambria" pitchFamily="18" charset="0"/>
                <a:cs typeface="Calibri" pitchFamily="34" charset="0"/>
                <a:sym typeface="Symbol"/>
              </a:rPr>
              <a:t></a:t>
            </a:r>
            <a:r>
              <a:rPr lang="en-US" sz="1500" dirty="0">
                <a:solidFill>
                  <a:srgbClr val="FF0000"/>
                </a:solidFill>
                <a:latin typeface="Calibri" pitchFamily="34" charset="0"/>
                <a:ea typeface="Cambria" pitchFamily="18" charset="0"/>
                <a:cs typeface="Calibri" pitchFamily="34" charset="0"/>
                <a:sym typeface="Symbol"/>
              </a:rPr>
              <a:t>=</a:t>
            </a:r>
            <a:r>
              <a:rPr lang="en-US" sz="1500" dirty="0" smtClean="0">
                <a:solidFill>
                  <a:srgbClr val="FF0000"/>
                </a:solidFill>
                <a:latin typeface="Calibri" pitchFamily="34" charset="0"/>
                <a:ea typeface="Cambria" pitchFamily="18" charset="0"/>
                <a:cs typeface="Calibri" pitchFamily="34" charset="0"/>
                <a:sym typeface="Symbol"/>
              </a:rPr>
              <a:t>’)—</a:t>
            </a:r>
            <a:r>
              <a:rPr lang="en-US" sz="1500" dirty="0" smtClean="0">
                <a:latin typeface="Calibri" pitchFamily="34" charset="0"/>
                <a:ea typeface="Cambria" pitchFamily="18" charset="0"/>
                <a:cs typeface="Calibri" pitchFamily="34" charset="0"/>
                <a:sym typeface="Symbol"/>
              </a:rPr>
              <a:t>inhibitor </a:t>
            </a:r>
            <a:r>
              <a:rPr lang="en-US" sz="1500" dirty="0">
                <a:latin typeface="Calibri" pitchFamily="34" charset="0"/>
                <a:ea typeface="Cambria" pitchFamily="18" charset="0"/>
                <a:cs typeface="Calibri" pitchFamily="34" charset="0"/>
                <a:sym typeface="Symbol"/>
              </a:rPr>
              <a:t>binds to both E and ES with an equal </a:t>
            </a:r>
            <a:r>
              <a:rPr lang="en-US" sz="1500" dirty="0" smtClean="0">
                <a:latin typeface="Calibri" pitchFamily="34" charset="0"/>
                <a:ea typeface="Cambria" pitchFamily="18" charset="0"/>
                <a:cs typeface="Calibri" pitchFamily="34" charset="0"/>
                <a:sym typeface="Symbol"/>
              </a:rPr>
              <a:t>affinity</a:t>
            </a:r>
            <a:r>
              <a:rPr lang="en-US" sz="1500" dirty="0">
                <a:latin typeface="Calibri" pitchFamily="34" charset="0"/>
                <a:ea typeface="Cambria" pitchFamily="18" charset="0"/>
                <a:cs typeface="Calibri" pitchFamily="34" charset="0"/>
                <a:sym typeface="Symbol"/>
              </a:rPr>
              <a:t> </a:t>
            </a:r>
            <a:r>
              <a:rPr lang="en-US" sz="1500" dirty="0" smtClean="0">
                <a:latin typeface="Calibri" pitchFamily="34" charset="0"/>
                <a:ea typeface="Cambria" pitchFamily="18" charset="0"/>
                <a:cs typeface="Calibri" pitchFamily="34" charset="0"/>
                <a:sym typeface="Symbol"/>
              </a:rPr>
              <a:t>(a special case of mixed inhibition referred to as </a:t>
            </a:r>
            <a:r>
              <a:rPr lang="en-US" sz="1500" dirty="0" smtClean="0">
                <a:solidFill>
                  <a:srgbClr val="00B050"/>
                </a:solidFill>
                <a:latin typeface="Calibri" pitchFamily="34" charset="0"/>
                <a:ea typeface="Cambria" pitchFamily="18" charset="0"/>
                <a:cs typeface="Calibri" pitchFamily="34" charset="0"/>
                <a:sym typeface="Symbol"/>
              </a:rPr>
              <a:t>noncompetitive inhibition</a:t>
            </a:r>
            <a:r>
              <a:rPr lang="en-US" sz="1500" dirty="0" smtClean="0">
                <a:latin typeface="Calibri" pitchFamily="34" charset="0"/>
                <a:ea typeface="Cambria" pitchFamily="18" charset="0"/>
                <a:cs typeface="Calibri" pitchFamily="34" charset="0"/>
                <a:sym typeface="Symbol"/>
              </a:rPr>
              <a:t>)</a:t>
            </a:r>
            <a:r>
              <a:rPr lang="en-US" sz="1500" dirty="0" smtClean="0">
                <a:latin typeface="Calibri" pitchFamily="34" charset="0"/>
                <a:ea typeface="Cambria" pitchFamily="18" charset="0"/>
                <a:cs typeface="Calibri" pitchFamily="34" charset="0"/>
                <a:sym typeface="Wingdings" pitchFamily="2" charset="2"/>
              </a:rPr>
              <a:t> </a:t>
            </a:r>
            <a:endParaRPr lang="en-US" sz="1500" dirty="0">
              <a:latin typeface="Calibri" pitchFamily="34" charset="0"/>
              <a:ea typeface="Cambria" pitchFamily="18" charset="0"/>
              <a:cs typeface="Calibri" pitchFamily="34" charset="0"/>
              <a:sym typeface="Symbol"/>
            </a:endParaRPr>
          </a:p>
        </p:txBody>
      </p:sp>
      <p:pic>
        <p:nvPicPr>
          <p:cNvPr id="27653" name="Picture 4"/>
          <p:cNvPicPr preferRelativeResize="0">
            <a:picLocks/>
          </p:cNvPicPr>
          <p:nvPr/>
        </p:nvPicPr>
        <p:blipFill>
          <a:blip r:embed="rId3">
            <a:extLst>
              <a:ext uri="{28A0092B-C50C-407E-A947-70E740481C1C}">
                <a14:useLocalDpi xmlns:a14="http://schemas.microsoft.com/office/drawing/2010/main" val="0"/>
              </a:ext>
            </a:extLst>
          </a:blip>
          <a:srcRect l="14691" t="2461" r="6467" b="11829"/>
          <a:stretch>
            <a:fillRect/>
          </a:stretch>
        </p:blipFill>
        <p:spPr bwMode="auto">
          <a:xfrm>
            <a:off x="990566" y="357188"/>
            <a:ext cx="640122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7"/>
          <p:cNvSpPr txBox="1">
            <a:spLocks noChangeArrowheads="1"/>
          </p:cNvSpPr>
          <p:nvPr/>
        </p:nvSpPr>
        <p:spPr bwMode="auto">
          <a:xfrm>
            <a:off x="7315585" y="3721656"/>
            <a:ext cx="436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Narrow" pitchFamily="34" charset="0"/>
                <a:cs typeface="Calibri" pitchFamily="34" charset="0"/>
              </a:rPr>
              <a:t>[S]</a:t>
            </a:r>
            <a:endParaRPr lang="en-US" altLang="en-US" sz="1800" b="1" baseline="-25000">
              <a:latin typeface="Arial Narrow" pitchFamily="34" charset="0"/>
              <a:cs typeface="Calibri" pitchFamily="34" charset="0"/>
            </a:endParaRPr>
          </a:p>
        </p:txBody>
      </p:sp>
      <p:sp>
        <p:nvSpPr>
          <p:cNvPr id="27655" name="TextBox 8"/>
          <p:cNvSpPr txBox="1">
            <a:spLocks noChangeArrowheads="1"/>
          </p:cNvSpPr>
          <p:nvPr/>
        </p:nvSpPr>
        <p:spPr bwMode="auto">
          <a:xfrm>
            <a:off x="7299920" y="861592"/>
            <a:ext cx="1210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a:solidFill>
                  <a:schemeClr val="accent2"/>
                </a:solidFill>
                <a:latin typeface="Arial Narrow" pitchFamily="34" charset="0"/>
                <a:cs typeface="Calibri" pitchFamily="34" charset="0"/>
              </a:rPr>
              <a:t>No Inhibition</a:t>
            </a:r>
            <a:endParaRPr lang="en-US" altLang="en-US" sz="1600" b="1" baseline="-25000">
              <a:solidFill>
                <a:schemeClr val="accent2"/>
              </a:solidFill>
              <a:latin typeface="Arial Narrow" pitchFamily="34" charset="0"/>
              <a:cs typeface="Calibri" pitchFamily="34" charset="0"/>
            </a:endParaRPr>
          </a:p>
        </p:txBody>
      </p:sp>
      <p:sp>
        <p:nvSpPr>
          <p:cNvPr id="27656" name="TextBox 9"/>
          <p:cNvSpPr txBox="1">
            <a:spLocks noChangeArrowheads="1"/>
          </p:cNvSpPr>
          <p:nvPr/>
        </p:nvSpPr>
        <p:spPr bwMode="auto">
          <a:xfrm>
            <a:off x="7307692" y="2287013"/>
            <a:ext cx="9397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a:solidFill>
                  <a:srgbClr val="C00000"/>
                </a:solidFill>
                <a:latin typeface="Arial Narrow" pitchFamily="34" charset="0"/>
                <a:cs typeface="Calibri" pitchFamily="34" charset="0"/>
              </a:rPr>
              <a:t>Mixed </a:t>
            </a:r>
          </a:p>
          <a:p>
            <a:r>
              <a:rPr lang="en-US" altLang="en-US" sz="1600" b="1">
                <a:solidFill>
                  <a:srgbClr val="C00000"/>
                </a:solidFill>
                <a:latin typeface="Arial Narrow" pitchFamily="34" charset="0"/>
                <a:cs typeface="Calibri" pitchFamily="34" charset="0"/>
              </a:rPr>
              <a:t>Inhibition</a:t>
            </a:r>
            <a:endParaRPr lang="en-US" altLang="en-US" sz="1600" b="1" baseline="-25000">
              <a:solidFill>
                <a:srgbClr val="C00000"/>
              </a:solidFill>
              <a:latin typeface="Arial Narrow" pitchFamily="34" charset="0"/>
              <a:cs typeface="Calibri" pitchFamily="34" charset="0"/>
            </a:endParaRPr>
          </a:p>
        </p:txBody>
      </p:sp>
      <p:sp>
        <p:nvSpPr>
          <p:cNvPr id="27657" name="Oval 10"/>
          <p:cNvSpPr>
            <a:spLocks noChangeArrowheads="1"/>
          </p:cNvSpPr>
          <p:nvPr/>
        </p:nvSpPr>
        <p:spPr bwMode="auto">
          <a:xfrm>
            <a:off x="2258402" y="2170748"/>
            <a:ext cx="91446"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7658" name="TextBox 11"/>
          <p:cNvSpPr txBox="1">
            <a:spLocks noChangeArrowheads="1"/>
          </p:cNvSpPr>
          <p:nvPr/>
        </p:nvSpPr>
        <p:spPr bwMode="auto">
          <a:xfrm>
            <a:off x="776288" y="478164"/>
            <a:ext cx="2904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Narrow" pitchFamily="34" charset="0"/>
                <a:cs typeface="Calibri" pitchFamily="34" charset="0"/>
              </a:rPr>
              <a:t>v</a:t>
            </a:r>
            <a:endParaRPr lang="en-US" altLang="en-US" sz="1800" b="1" baseline="-25000">
              <a:latin typeface="Arial Narrow" pitchFamily="34" charset="0"/>
              <a:cs typeface="Calibri" pitchFamily="34" charset="0"/>
            </a:endParaRPr>
          </a:p>
        </p:txBody>
      </p:sp>
      <p:sp>
        <p:nvSpPr>
          <p:cNvPr id="27659" name="Oval 12"/>
          <p:cNvSpPr>
            <a:spLocks noChangeArrowheads="1"/>
          </p:cNvSpPr>
          <p:nvPr/>
        </p:nvSpPr>
        <p:spPr bwMode="auto">
          <a:xfrm>
            <a:off x="2254626" y="3048464"/>
            <a:ext cx="91446"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7660" name="TextBox 13"/>
          <p:cNvSpPr txBox="1">
            <a:spLocks noChangeArrowheads="1"/>
          </p:cNvSpPr>
          <p:nvPr/>
        </p:nvSpPr>
        <p:spPr bwMode="auto">
          <a:xfrm>
            <a:off x="2390311" y="3592044"/>
            <a:ext cx="4359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dirty="0">
                <a:solidFill>
                  <a:srgbClr val="C00000"/>
                </a:solidFill>
                <a:latin typeface="Arial Narrow" pitchFamily="34" charset="0"/>
                <a:cs typeface="Calibri" pitchFamily="34" charset="0"/>
              </a:rPr>
              <a:t>K</a:t>
            </a:r>
            <a:r>
              <a:rPr lang="en-US" altLang="en-US" sz="1600" b="1" baseline="-25000" dirty="0">
                <a:solidFill>
                  <a:srgbClr val="C00000"/>
                </a:solidFill>
                <a:latin typeface="Arial Narrow" pitchFamily="34" charset="0"/>
                <a:cs typeface="Calibri" pitchFamily="34" charset="0"/>
              </a:rPr>
              <a:t>M</a:t>
            </a:r>
            <a:r>
              <a:rPr lang="en-US" altLang="en-US" sz="1600" b="1" dirty="0">
                <a:solidFill>
                  <a:srgbClr val="C00000"/>
                </a:solidFill>
                <a:latin typeface="Arial Narrow" pitchFamily="34" charset="0"/>
                <a:cs typeface="Calibri" pitchFamily="34" charset="0"/>
              </a:rPr>
              <a:t> unaffected (but could also increase or decrease)!</a:t>
            </a:r>
          </a:p>
        </p:txBody>
      </p:sp>
      <p:sp>
        <p:nvSpPr>
          <p:cNvPr id="27661" name="TextBox 14"/>
          <p:cNvSpPr txBox="1">
            <a:spLocks noChangeArrowheads="1"/>
          </p:cNvSpPr>
          <p:nvPr/>
        </p:nvSpPr>
        <p:spPr bwMode="auto">
          <a:xfrm>
            <a:off x="5105639" y="1845448"/>
            <a:ext cx="1276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b="1" dirty="0" err="1">
                <a:solidFill>
                  <a:srgbClr val="C00000"/>
                </a:solidFill>
                <a:latin typeface="Arial Narrow" pitchFamily="34" charset="0"/>
                <a:cs typeface="Calibri" pitchFamily="34" charset="0"/>
              </a:rPr>
              <a:t>V</a:t>
            </a:r>
            <a:r>
              <a:rPr lang="en-US" altLang="en-US" sz="1600" b="1" baseline="-25000" dirty="0" err="1">
                <a:solidFill>
                  <a:srgbClr val="C00000"/>
                </a:solidFill>
                <a:latin typeface="Arial Narrow" pitchFamily="34" charset="0"/>
                <a:cs typeface="Calibri" pitchFamily="34" charset="0"/>
              </a:rPr>
              <a:t>max</a:t>
            </a:r>
            <a:r>
              <a:rPr lang="en-US" altLang="en-US" sz="1600" b="1" dirty="0">
                <a:solidFill>
                  <a:srgbClr val="C00000"/>
                </a:solidFill>
                <a:latin typeface="Arial Narrow" pitchFamily="34" charset="0"/>
                <a:cs typeface="Calibri" pitchFamily="34" charset="0"/>
              </a:rPr>
              <a:t> reduced!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anim calcmode="lin" valueType="num">
                                      <p:cBhvr>
                                        <p:cTn id="1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1000"/>
                                        <p:tgtEl>
                                          <p:spTgt spid="5123">
                                            <p:txEl>
                                              <p:pRg st="3" end="3"/>
                                            </p:txEl>
                                          </p:spTgt>
                                        </p:tgtEl>
                                      </p:cBhvr>
                                    </p:animEffect>
                                    <p:anim calcmode="lin" valueType="num">
                                      <p:cBhvr>
                                        <p:cTn id="2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1000"/>
                                        <p:tgtEl>
                                          <p:spTgt spid="5123">
                                            <p:txEl>
                                              <p:pRg st="4" end="4"/>
                                            </p:txEl>
                                          </p:spTgt>
                                        </p:tgtEl>
                                      </p:cBhvr>
                                    </p:animEffect>
                                    <p:anim calcmode="lin" valueType="num">
                                      <p:cBhvr>
                                        <p:cTn id="28"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7660"/>
                                        </p:tgtEl>
                                        <p:attrNameLst>
                                          <p:attrName>style.visibility</p:attrName>
                                        </p:attrNameLst>
                                      </p:cBhvr>
                                      <p:to>
                                        <p:strVal val="visible"/>
                                      </p:to>
                                    </p:set>
                                    <p:animEffect transition="in" filter="fade">
                                      <p:cBhvr>
                                        <p:cTn id="32" dur="1000"/>
                                        <p:tgtEl>
                                          <p:spTgt spid="27660"/>
                                        </p:tgtEl>
                                      </p:cBhvr>
                                    </p:animEffect>
                                    <p:anim calcmode="lin" valueType="num">
                                      <p:cBhvr>
                                        <p:cTn id="33" dur="1000" fill="hold"/>
                                        <p:tgtEl>
                                          <p:spTgt spid="27660"/>
                                        </p:tgtEl>
                                        <p:attrNameLst>
                                          <p:attrName>ppt_x</p:attrName>
                                        </p:attrNameLst>
                                      </p:cBhvr>
                                      <p:tavLst>
                                        <p:tav tm="0">
                                          <p:val>
                                            <p:strVal val="#ppt_x"/>
                                          </p:val>
                                        </p:tav>
                                        <p:tav tm="100000">
                                          <p:val>
                                            <p:strVal val="#ppt_x"/>
                                          </p:val>
                                        </p:tav>
                                      </p:tavLst>
                                    </p:anim>
                                    <p:anim calcmode="lin" valueType="num">
                                      <p:cBhvr>
                                        <p:cTn id="34" dur="1000" fill="hold"/>
                                        <p:tgtEl>
                                          <p:spTgt spid="27660"/>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7661"/>
                                        </p:tgtEl>
                                        <p:attrNameLst>
                                          <p:attrName>style.visibility</p:attrName>
                                        </p:attrNameLst>
                                      </p:cBhvr>
                                      <p:to>
                                        <p:strVal val="visible"/>
                                      </p:to>
                                    </p:set>
                                    <p:animEffect transition="in" filter="fade">
                                      <p:cBhvr>
                                        <p:cTn id="37" dur="1000"/>
                                        <p:tgtEl>
                                          <p:spTgt spid="27661"/>
                                        </p:tgtEl>
                                      </p:cBhvr>
                                    </p:animEffect>
                                    <p:anim calcmode="lin" valueType="num">
                                      <p:cBhvr>
                                        <p:cTn id="38" dur="1000" fill="hold"/>
                                        <p:tgtEl>
                                          <p:spTgt spid="27661"/>
                                        </p:tgtEl>
                                        <p:attrNameLst>
                                          <p:attrName>ppt_x</p:attrName>
                                        </p:attrNameLst>
                                      </p:cBhvr>
                                      <p:tavLst>
                                        <p:tav tm="0">
                                          <p:val>
                                            <p:strVal val="#ppt_x"/>
                                          </p:val>
                                        </p:tav>
                                        <p:tav tm="100000">
                                          <p:val>
                                            <p:strVal val="#ppt_x"/>
                                          </p:val>
                                        </p:tav>
                                      </p:tavLst>
                                    </p:anim>
                                    <p:anim calcmode="lin" valueType="num">
                                      <p:cBhvr>
                                        <p:cTn id="39" dur="1000" fill="hold"/>
                                        <p:tgtEl>
                                          <p:spTgt spid="2766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123">
                                            <p:txEl>
                                              <p:pRg st="6" end="6"/>
                                            </p:txEl>
                                          </p:spTgt>
                                        </p:tgtEl>
                                        <p:attrNameLst>
                                          <p:attrName>style.visibility</p:attrName>
                                        </p:attrNameLst>
                                      </p:cBhvr>
                                      <p:to>
                                        <p:strVal val="visible"/>
                                      </p:to>
                                    </p:set>
                                    <p:animEffect transition="in" filter="fade">
                                      <p:cBhvr>
                                        <p:cTn id="44" dur="1000"/>
                                        <p:tgtEl>
                                          <p:spTgt spid="5123">
                                            <p:txEl>
                                              <p:pRg st="6" end="6"/>
                                            </p:txEl>
                                          </p:spTgt>
                                        </p:tgtEl>
                                      </p:cBhvr>
                                    </p:animEffect>
                                    <p:anim calcmode="lin" valueType="num">
                                      <p:cBhvr>
                                        <p:cTn id="45"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p:bldP spid="276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458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(3) Mixed Inhibition: </a:t>
            </a:r>
            <a:r>
              <a:rPr lang="en-US" altLang="en-US" sz="2400" b="1" dirty="0" err="1">
                <a:solidFill>
                  <a:srgbClr val="FF6D09"/>
                </a:solidFill>
                <a:latin typeface="Arial" pitchFamily="34" charset="0"/>
              </a:rPr>
              <a:t>Lineweaver</a:t>
            </a:r>
            <a:r>
              <a:rPr lang="en-US" altLang="en-US" sz="2400" b="1" dirty="0">
                <a:solidFill>
                  <a:srgbClr val="FF6D09"/>
                </a:solidFill>
                <a:latin typeface="Arial" pitchFamily="34" charset="0"/>
              </a:rPr>
              <a:t>-Burk Plot</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3" name="Rectangle 3"/>
          <p:cNvSpPr>
            <a:spLocks noChangeArrowheads="1"/>
          </p:cNvSpPr>
          <p:nvPr/>
        </p:nvSpPr>
        <p:spPr bwMode="auto">
          <a:xfrm>
            <a:off x="76200" y="533400"/>
            <a:ext cx="4724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For mixed</a:t>
            </a:r>
            <a:r>
              <a:rPr lang="en-US" sz="1600" dirty="0">
                <a:latin typeface="Calibri" pitchFamily="34" charset="0"/>
                <a:ea typeface="Cambria" pitchFamily="18" charset="0"/>
                <a:cs typeface="Calibri" pitchFamily="34" charset="0"/>
                <a:sym typeface="Symbol"/>
              </a:rPr>
              <a:t> inhibition, </a:t>
            </a:r>
            <a:r>
              <a:rPr lang="en-US" sz="1600" dirty="0">
                <a:solidFill>
                  <a:srgbClr val="FF0000"/>
                </a:solidFill>
                <a:latin typeface="Calibri" pitchFamily="34" charset="0"/>
                <a:ea typeface="Cambria" pitchFamily="18" charset="0"/>
                <a:cs typeface="Calibri" pitchFamily="34" charset="0"/>
                <a:sym typeface="Wingdings" pitchFamily="2" charset="2"/>
              </a:rPr>
              <a:t>the </a:t>
            </a:r>
            <a:r>
              <a:rPr lang="en-US" sz="1600" dirty="0" err="1">
                <a:solidFill>
                  <a:srgbClr val="FF0000"/>
                </a:solidFill>
                <a:latin typeface="Calibri" pitchFamily="34" charset="0"/>
                <a:ea typeface="Cambria" pitchFamily="18" charset="0"/>
                <a:cs typeface="Calibri" pitchFamily="34" charset="0"/>
                <a:sym typeface="Wingdings" pitchFamily="2" charset="2"/>
              </a:rPr>
              <a:t>Lineweaver</a:t>
            </a:r>
            <a:r>
              <a:rPr lang="en-US" sz="1600" dirty="0">
                <a:solidFill>
                  <a:srgbClr val="FF0000"/>
                </a:solidFill>
                <a:latin typeface="Calibri" pitchFamily="34" charset="0"/>
                <a:ea typeface="Cambria" pitchFamily="18" charset="0"/>
                <a:cs typeface="Calibri" pitchFamily="34" charset="0"/>
                <a:sym typeface="Wingdings" pitchFamily="2" charset="2"/>
              </a:rPr>
              <a:t>-Burk equation adopts the form</a:t>
            </a:r>
            <a:r>
              <a:rPr lang="en-US" sz="1600" dirty="0">
                <a:latin typeface="Calibri" pitchFamily="34" charset="0"/>
                <a:ea typeface="Cambria" pitchFamily="18" charset="0"/>
                <a:cs typeface="Calibri" pitchFamily="34" charset="0"/>
                <a:sym typeface="Wingdings" pitchFamily="2" charset="2"/>
              </a:rPr>
              <a:t>:</a:t>
            </a:r>
            <a:r>
              <a:rPr lang="en-US" sz="1600" b="1" dirty="0">
                <a:latin typeface="Calibri" pitchFamily="34" charset="0"/>
                <a:ea typeface="Cambria" pitchFamily="18" charset="0"/>
                <a:cs typeface="Calibri" pitchFamily="34" charset="0"/>
                <a:sym typeface="Wingdings" pitchFamily="2" charset="2"/>
              </a:rPr>
              <a:t> </a:t>
            </a:r>
            <a:endParaRPr lang="en-US" sz="1600" dirty="0">
              <a:latin typeface="Calibri" pitchFamily="34" charset="0"/>
              <a:ea typeface="Cambria" pitchFamily="18" charset="0"/>
              <a:cs typeface="Calibri" pitchFamily="34" charset="0"/>
              <a:sym typeface="Wingdings" pitchFamily="2" charset="2"/>
            </a:endParaRP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1/v = (</a:t>
            </a:r>
            <a:r>
              <a:rPr lang="en-US" sz="1600" dirty="0">
                <a:solidFill>
                  <a:srgbClr val="7030A0"/>
                </a:solidFill>
                <a:latin typeface="Calibri" pitchFamily="34" charset="0"/>
                <a:ea typeface="Cambria" pitchFamily="18" charset="0"/>
                <a:cs typeface="Calibri" pitchFamily="34" charset="0"/>
                <a:sym typeface="Symbol"/>
              </a:rPr>
              <a:t></a:t>
            </a:r>
            <a:r>
              <a:rPr lang="en-US" sz="1600" dirty="0">
                <a:solidFill>
                  <a:srgbClr val="7030A0"/>
                </a:solidFill>
                <a:latin typeface="Calibri" pitchFamily="34" charset="0"/>
                <a:ea typeface="Cambria" pitchFamily="18" charset="0"/>
                <a:cs typeface="Calibri" pitchFamily="34" charset="0"/>
                <a:sym typeface="Wingdings" pitchFamily="2" charset="2"/>
              </a:rPr>
              <a:t>K</a:t>
            </a:r>
            <a:r>
              <a:rPr lang="en-US" sz="1600" baseline="-25000" dirty="0">
                <a:solidFill>
                  <a:srgbClr val="7030A0"/>
                </a:solidFill>
                <a:latin typeface="Calibri" pitchFamily="34" charset="0"/>
                <a:ea typeface="Cambria" pitchFamily="18" charset="0"/>
                <a:cs typeface="Calibri" pitchFamily="34" charset="0"/>
                <a:sym typeface="Wingdings" pitchFamily="2" charset="2"/>
              </a:rPr>
              <a:t>M</a:t>
            </a:r>
            <a:r>
              <a:rPr lang="en-US" sz="1600" dirty="0">
                <a:solidFill>
                  <a:srgbClr val="7030A0"/>
                </a:solidFill>
                <a:latin typeface="Calibri" pitchFamily="34" charset="0"/>
                <a:ea typeface="Cambria" pitchFamily="18" charset="0"/>
                <a:cs typeface="Calibri" pitchFamily="34" charset="0"/>
                <a:sym typeface="Wingdings" pitchFamily="2" charset="2"/>
              </a:rPr>
              <a:t>/</a:t>
            </a:r>
            <a:r>
              <a:rPr lang="en-US" sz="1600" dirty="0" err="1">
                <a:solidFill>
                  <a:srgbClr val="7030A0"/>
                </a:solidFill>
                <a:latin typeface="Calibri" pitchFamily="34" charset="0"/>
                <a:ea typeface="Cambria" pitchFamily="18" charset="0"/>
                <a:cs typeface="Calibri" pitchFamily="34" charset="0"/>
                <a:sym typeface="Wingdings" pitchFamily="2" charset="2"/>
              </a:rPr>
              <a:t>V</a:t>
            </a:r>
            <a:r>
              <a:rPr lang="en-US" sz="1600" baseline="-25000" dirty="0" err="1">
                <a:solidFill>
                  <a:srgbClr val="7030A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).(1/[S]) + (</a:t>
            </a:r>
            <a:r>
              <a:rPr lang="en-US" sz="1600" dirty="0">
                <a:solidFill>
                  <a:srgbClr val="7030A0"/>
                </a:solidFill>
                <a:latin typeface="Calibri" pitchFamily="34" charset="0"/>
                <a:ea typeface="Cambria" pitchFamily="18" charset="0"/>
                <a:cs typeface="Calibri" pitchFamily="34" charset="0"/>
                <a:sym typeface="Symbol"/>
              </a:rPr>
              <a:t>’</a:t>
            </a:r>
            <a:r>
              <a:rPr lang="en-US" sz="1600" dirty="0">
                <a:solidFill>
                  <a:srgbClr val="7030A0"/>
                </a:solidFill>
                <a:latin typeface="Calibri" pitchFamily="34" charset="0"/>
                <a:ea typeface="Cambria" pitchFamily="18" charset="0"/>
                <a:cs typeface="Calibri" pitchFamily="34" charset="0"/>
                <a:sym typeface="Wingdings" pitchFamily="2" charset="2"/>
              </a:rPr>
              <a:t>/</a:t>
            </a:r>
            <a:r>
              <a:rPr lang="en-US" sz="1600" dirty="0" err="1">
                <a:solidFill>
                  <a:srgbClr val="7030A0"/>
                </a:solidFill>
                <a:latin typeface="Calibri" pitchFamily="34" charset="0"/>
                <a:ea typeface="Cambria" pitchFamily="18" charset="0"/>
                <a:cs typeface="Calibri" pitchFamily="34" charset="0"/>
                <a:sym typeface="Wingdings" pitchFamily="2" charset="2"/>
              </a:rPr>
              <a:t>V</a:t>
            </a:r>
            <a:r>
              <a:rPr lang="en-US" sz="1600" baseline="-25000" dirty="0" err="1">
                <a:solidFill>
                  <a:srgbClr val="7030A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	[3.4]</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Thus, </a:t>
            </a:r>
            <a:r>
              <a:rPr lang="en-US" sz="1600" dirty="0">
                <a:solidFill>
                  <a:srgbClr val="FF0000"/>
                </a:solidFill>
                <a:latin typeface="Calibri" pitchFamily="34" charset="0"/>
                <a:ea typeface="Cambria" pitchFamily="18" charset="0"/>
                <a:cs typeface="Calibri" pitchFamily="34" charset="0"/>
                <a:sym typeface="Wingdings" pitchFamily="2" charset="2"/>
              </a:rPr>
              <a:t>a plot of 1/v versus 1/[S] generates a straight line</a:t>
            </a:r>
            <a:r>
              <a:rPr lang="en-US" sz="1600" dirty="0">
                <a:latin typeface="Calibri" pitchFamily="34" charset="0"/>
                <a:ea typeface="Cambria" pitchFamily="18" charset="0"/>
                <a:cs typeface="Calibri" pitchFamily="34" charset="0"/>
                <a:sym typeface="Wingdings" pitchFamily="2" charset="2"/>
              </a:rPr>
              <a:t> from which the various kinetic parameters can be accurately determined using a linear fit with:</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slope =   </a:t>
            </a:r>
            <a:r>
              <a:rPr lang="en-US" sz="1600" dirty="0">
                <a:solidFill>
                  <a:srgbClr val="00B050"/>
                </a:solidFill>
                <a:latin typeface="Calibri" pitchFamily="34" charset="0"/>
                <a:ea typeface="Cambria" pitchFamily="18" charset="0"/>
                <a:cs typeface="Calibri" pitchFamily="34" charset="0"/>
                <a:sym typeface="Symbol"/>
              </a:rPr>
              <a:t></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y-intercept =   </a:t>
            </a:r>
            <a:r>
              <a:rPr lang="en-US" sz="1600" dirty="0">
                <a:solidFill>
                  <a:srgbClr val="00B050"/>
                </a:solidFill>
                <a:latin typeface="Calibri" pitchFamily="34" charset="0"/>
                <a:ea typeface="Cambria" pitchFamily="18" charset="0"/>
                <a:cs typeface="Calibri" pitchFamily="34" charset="0"/>
                <a:sym typeface="Symbol"/>
              </a:rPr>
              <a:t>’</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err="1">
                <a:solidFill>
                  <a:srgbClr val="00B050"/>
                </a:solidFill>
                <a:latin typeface="Calibri" pitchFamily="34" charset="0"/>
                <a:ea typeface="Cambria" pitchFamily="18" charset="0"/>
                <a:cs typeface="Calibri" pitchFamily="34" charset="0"/>
                <a:sym typeface="Wingdings" pitchFamily="2" charset="2"/>
              </a:rPr>
              <a:t>V</a:t>
            </a:r>
            <a:r>
              <a:rPr lang="en-US" sz="1600" baseline="-25000" dirty="0" err="1">
                <a:solidFill>
                  <a:srgbClr val="00B050"/>
                </a:solidFill>
                <a:latin typeface="Calibri" pitchFamily="34" charset="0"/>
                <a:ea typeface="Cambria" pitchFamily="18" charset="0"/>
                <a:cs typeface="Calibri" pitchFamily="34" charset="0"/>
                <a:sym typeface="Wingdings" pitchFamily="2" charset="2"/>
              </a:rPr>
              <a:t>max</a:t>
            </a:r>
            <a:r>
              <a:rPr lang="en-US" sz="1600" baseline="-25000" dirty="0">
                <a:solidFill>
                  <a:srgbClr val="00B050"/>
                </a:solidFill>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Wingdings" pitchFamily="2" charset="2"/>
              </a:rPr>
              <a:t>	x-intercept = -</a:t>
            </a:r>
            <a:r>
              <a:rPr lang="en-US" sz="1600" dirty="0">
                <a:solidFill>
                  <a:srgbClr val="00B050"/>
                </a:solidFill>
                <a:latin typeface="Calibri" pitchFamily="34" charset="0"/>
                <a:ea typeface="Cambria" pitchFamily="18" charset="0"/>
                <a:cs typeface="Calibri" pitchFamily="34" charset="0"/>
                <a:sym typeface="Symbol"/>
              </a:rPr>
              <a:t> ’</a:t>
            </a:r>
            <a:r>
              <a:rPr lang="en-US" sz="1600" dirty="0">
                <a:solidFill>
                  <a:srgbClr val="00B050"/>
                </a:solidFill>
                <a:latin typeface="Calibri" pitchFamily="34" charset="0"/>
                <a:ea typeface="Cambria" pitchFamily="18" charset="0"/>
                <a:cs typeface="Calibri" pitchFamily="34" charset="0"/>
                <a:sym typeface="Wingdings" pitchFamily="2" charset="2"/>
              </a:rPr>
              <a:t>/</a:t>
            </a:r>
            <a:r>
              <a:rPr lang="en-US" sz="1600" dirty="0">
                <a:solidFill>
                  <a:srgbClr val="00B050"/>
                </a:solidFill>
                <a:latin typeface="Calibri" pitchFamily="34" charset="0"/>
                <a:ea typeface="Cambria" pitchFamily="18" charset="0"/>
                <a:cs typeface="Calibri" pitchFamily="34" charset="0"/>
                <a:sym typeface="Symbol"/>
              </a:rPr>
              <a:t></a:t>
            </a:r>
            <a:r>
              <a:rPr lang="en-US" sz="1600" dirty="0">
                <a:solidFill>
                  <a:srgbClr val="00B050"/>
                </a:solidFill>
                <a:latin typeface="Calibri" pitchFamily="34" charset="0"/>
                <a:ea typeface="Cambria" pitchFamily="18" charset="0"/>
                <a:cs typeface="Calibri" pitchFamily="34" charset="0"/>
                <a:sym typeface="Wingdings" pitchFamily="2" charset="2"/>
              </a:rPr>
              <a:t>K</a:t>
            </a:r>
            <a:r>
              <a:rPr lang="en-US" sz="1600" baseline="-25000" dirty="0">
                <a:solidFill>
                  <a:srgbClr val="00B050"/>
                </a:solidFill>
                <a:latin typeface="Calibri" pitchFamily="34" charset="0"/>
                <a:ea typeface="Cambria" pitchFamily="18" charset="0"/>
                <a:cs typeface="Calibri" pitchFamily="34" charset="0"/>
                <a:sym typeface="Wingdings" pitchFamily="2" charset="2"/>
              </a:rPr>
              <a:t>M</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For mixed inhibition, </a:t>
            </a:r>
            <a:r>
              <a:rPr lang="en-US" sz="1600" dirty="0">
                <a:solidFill>
                  <a:srgbClr val="FF0000"/>
                </a:solidFill>
                <a:latin typeface="Calibri" pitchFamily="34" charset="0"/>
                <a:ea typeface="Cambria" pitchFamily="18" charset="0"/>
                <a:cs typeface="Calibri" pitchFamily="34" charset="0"/>
                <a:sym typeface="Wingdings" pitchFamily="2" charset="2"/>
              </a:rPr>
              <a:t>multiple </a:t>
            </a:r>
            <a:r>
              <a:rPr lang="en-US" sz="1600" dirty="0" err="1">
                <a:solidFill>
                  <a:srgbClr val="FF0000"/>
                </a:solidFill>
                <a:latin typeface="Calibri" pitchFamily="34" charset="0"/>
                <a:ea typeface="Cambria" pitchFamily="18" charset="0"/>
                <a:cs typeface="Calibri" pitchFamily="34" charset="0"/>
                <a:sym typeface="Wingdings" pitchFamily="2" charset="2"/>
              </a:rPr>
              <a:t>Lineweaver</a:t>
            </a:r>
            <a:r>
              <a:rPr lang="en-US" sz="1600" dirty="0">
                <a:solidFill>
                  <a:srgbClr val="FF0000"/>
                </a:solidFill>
                <a:latin typeface="Calibri" pitchFamily="34" charset="0"/>
                <a:ea typeface="Cambria" pitchFamily="18" charset="0"/>
                <a:cs typeface="Calibri" pitchFamily="34" charset="0"/>
                <a:sym typeface="Wingdings" pitchFamily="2" charset="2"/>
              </a:rPr>
              <a:t>-Burk plots </a:t>
            </a:r>
            <a:r>
              <a:rPr lang="en-US" sz="1600" dirty="0">
                <a:latin typeface="Calibri" pitchFamily="34" charset="0"/>
                <a:ea typeface="Cambria" pitchFamily="18" charset="0"/>
                <a:cs typeface="Calibri" pitchFamily="34" charset="0"/>
                <a:sym typeface="Wingdings" pitchFamily="2" charset="2"/>
              </a:rPr>
              <a:t>generated as a function of [I] can never intersect @ the ordinate but they </a:t>
            </a:r>
            <a:r>
              <a:rPr lang="en-US" sz="1600" dirty="0" smtClean="0">
                <a:solidFill>
                  <a:srgbClr val="FF0000"/>
                </a:solidFill>
                <a:latin typeface="Calibri" pitchFamily="34" charset="0"/>
                <a:ea typeface="Cambria" pitchFamily="18" charset="0"/>
                <a:cs typeface="Calibri" pitchFamily="34" charset="0"/>
                <a:sym typeface="Wingdings" pitchFamily="2" charset="2"/>
              </a:rPr>
              <a:t>intersect </a:t>
            </a:r>
            <a:r>
              <a:rPr lang="en-US" sz="1600" dirty="0">
                <a:solidFill>
                  <a:srgbClr val="FF0000"/>
                </a:solidFill>
                <a:latin typeface="Calibri" pitchFamily="34" charset="0"/>
                <a:ea typeface="Cambria" pitchFamily="18" charset="0"/>
                <a:cs typeface="Calibri" pitchFamily="34" charset="0"/>
                <a:sym typeface="Wingdings" pitchFamily="2" charset="2"/>
              </a:rPr>
              <a:t>on its left </a:t>
            </a:r>
            <a:r>
              <a:rPr lang="en-US" sz="1600" dirty="0">
                <a:solidFill>
                  <a:srgbClr val="FF0000"/>
                </a:solidFill>
                <a:latin typeface="Calibri" pitchFamily="34" charset="0"/>
                <a:ea typeface="Cambria" pitchFamily="18" charset="0"/>
                <a:cs typeface="Calibri" pitchFamily="34" charset="0"/>
                <a:sym typeface="Symbol"/>
              </a:rPr>
              <a:t>provided that </a:t>
            </a:r>
            <a:r>
              <a:rPr lang="en-US" sz="1600" dirty="0" smtClean="0">
                <a:solidFill>
                  <a:srgbClr val="FF0000"/>
                </a:solidFill>
                <a:latin typeface="Calibri" pitchFamily="34" charset="0"/>
                <a:ea typeface="Cambria" pitchFamily="18" charset="0"/>
                <a:cs typeface="Calibri" pitchFamily="34" charset="0"/>
                <a:sym typeface="Symbol"/>
              </a:rPr>
              <a:t>’</a:t>
            </a:r>
            <a:r>
              <a:rPr lang="en-US" sz="1600" dirty="0" smtClean="0">
                <a:latin typeface="Calibri" pitchFamily="34" charset="0"/>
                <a:ea typeface="Cambria" pitchFamily="18" charset="0"/>
                <a:cs typeface="Calibri" pitchFamily="34" charset="0"/>
                <a:sym typeface="Symbol"/>
              </a:rPr>
              <a:t>, </a:t>
            </a:r>
            <a:r>
              <a:rPr lang="en-US" sz="1600" dirty="0">
                <a:latin typeface="Calibri" pitchFamily="34" charset="0"/>
                <a:ea typeface="Cambria" pitchFamily="18" charset="0"/>
                <a:cs typeface="Calibri" pitchFamily="34" charset="0"/>
                <a:sym typeface="Symbol"/>
              </a:rPr>
              <a:t>or </a:t>
            </a:r>
            <a:r>
              <a:rPr lang="en-US" sz="1600" dirty="0" smtClean="0">
                <a:solidFill>
                  <a:srgbClr val="FF0000"/>
                </a:solidFill>
                <a:latin typeface="Calibri" pitchFamily="34" charset="0"/>
                <a:ea typeface="Cambria" pitchFamily="18" charset="0"/>
                <a:cs typeface="Calibri" pitchFamily="34" charset="0"/>
                <a:sym typeface="Symbol"/>
              </a:rPr>
              <a:t>intersect </a:t>
            </a:r>
            <a:r>
              <a:rPr lang="en-US" sz="1600" dirty="0" smtClean="0">
                <a:solidFill>
                  <a:srgbClr val="FF0000"/>
                </a:solidFill>
                <a:latin typeface="Calibri" pitchFamily="34" charset="0"/>
                <a:ea typeface="Cambria" pitchFamily="18" charset="0"/>
                <a:cs typeface="Calibri" pitchFamily="34" charset="0"/>
                <a:sym typeface="Wingdings" pitchFamily="2" charset="2"/>
              </a:rPr>
              <a:t>@ </a:t>
            </a:r>
            <a:r>
              <a:rPr lang="en-US" sz="1600" dirty="0">
                <a:solidFill>
                  <a:srgbClr val="FF0000"/>
                </a:solidFill>
                <a:latin typeface="Calibri" pitchFamily="34" charset="0"/>
                <a:ea typeface="Cambria" pitchFamily="18" charset="0"/>
                <a:cs typeface="Calibri" pitchFamily="34" charset="0"/>
                <a:sym typeface="Wingdings" pitchFamily="2" charset="2"/>
              </a:rPr>
              <a:t>the </a:t>
            </a:r>
            <a:r>
              <a:rPr lang="en-US" sz="1600" dirty="0" smtClean="0">
                <a:solidFill>
                  <a:srgbClr val="FF0000"/>
                </a:solidFill>
                <a:latin typeface="Calibri" pitchFamily="34" charset="0"/>
                <a:ea typeface="Cambria" pitchFamily="18" charset="0"/>
                <a:cs typeface="Calibri" pitchFamily="34" charset="0"/>
                <a:sym typeface="Wingdings" pitchFamily="2" charset="2"/>
              </a:rPr>
              <a:t>abscissa when </a:t>
            </a:r>
            <a:r>
              <a:rPr lang="en-US" sz="1600" dirty="0">
                <a:solidFill>
                  <a:srgbClr val="FF0000"/>
                </a:solidFill>
                <a:latin typeface="Calibri" pitchFamily="34" charset="0"/>
                <a:ea typeface="Cambria" pitchFamily="18" charset="0"/>
                <a:cs typeface="Calibri" pitchFamily="34" charset="0"/>
                <a:sym typeface="Symbol"/>
              </a:rPr>
              <a:t>=’</a:t>
            </a:r>
            <a:r>
              <a:rPr lang="en-US" sz="1600" dirty="0">
                <a:latin typeface="Calibri" pitchFamily="34" charset="0"/>
                <a:ea typeface="Cambria" pitchFamily="18" charset="0"/>
                <a:cs typeface="Calibri" pitchFamily="34" charset="0"/>
                <a:sym typeface="Wingdings" pitchFamily="2" charset="2"/>
              </a:rPr>
              <a:t> </a:t>
            </a:r>
          </a:p>
          <a:p>
            <a:pPr marL="169863" indent="-169863" eaLnBrk="0" hangingPunct="0">
              <a:spcAft>
                <a:spcPts val="0"/>
              </a:spcAft>
              <a:buFontTx/>
              <a:buChar char="-"/>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For a given set of [I] and </a:t>
            </a:r>
            <a:r>
              <a:rPr lang="en-US" sz="1600" dirty="0">
                <a:latin typeface="Calibri" pitchFamily="34" charset="0"/>
                <a:ea typeface="Cambria" pitchFamily="18" charset="0"/>
                <a:cs typeface="Calibri" pitchFamily="34" charset="0"/>
                <a:sym typeface="Symbol"/>
              </a:rPr>
              <a:t>’, t</a:t>
            </a:r>
            <a:r>
              <a:rPr lang="en-US" sz="1600" dirty="0">
                <a:latin typeface="Calibri" pitchFamily="34" charset="0"/>
                <a:ea typeface="Cambria" pitchFamily="18" charset="0"/>
                <a:cs typeface="Calibri" pitchFamily="34" charset="0"/>
                <a:sym typeface="Wingdings" pitchFamily="2" charset="2"/>
              </a:rPr>
              <a:t>he extent of uncompetitive inhibition in terms of K’</a:t>
            </a:r>
            <a:r>
              <a:rPr lang="en-US" sz="1600" baseline="-25000" dirty="0">
                <a:latin typeface="Calibri" pitchFamily="34" charset="0"/>
                <a:ea typeface="Cambria" pitchFamily="18" charset="0"/>
                <a:cs typeface="Calibri" pitchFamily="34" charset="0"/>
                <a:sym typeface="Wingdings" pitchFamily="2" charset="2"/>
              </a:rPr>
              <a:t>I</a:t>
            </a:r>
            <a:r>
              <a:rPr lang="en-US" sz="1600" dirty="0">
                <a:latin typeface="Calibri" pitchFamily="34" charset="0"/>
                <a:ea typeface="Cambria" pitchFamily="18" charset="0"/>
                <a:cs typeface="Calibri" pitchFamily="34" charset="0"/>
                <a:sym typeface="Wingdings" pitchFamily="2" charset="2"/>
              </a:rPr>
              <a:t> can be directly computed from the relationship: </a:t>
            </a:r>
          </a:p>
          <a:p>
            <a:pPr eaLnBrk="0" hangingPunct="0">
              <a:spcAft>
                <a:spcPts val="0"/>
              </a:spcAft>
              <a:defRPr/>
            </a:pPr>
            <a:r>
              <a:rPr lang="en-US" sz="1600" dirty="0">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Wingdings" pitchFamily="2" charset="2"/>
              </a:rPr>
              <a:t> </a:t>
            </a:r>
            <a:r>
              <a:rPr lang="en-US" sz="1600" dirty="0">
                <a:solidFill>
                  <a:srgbClr val="00B050"/>
                </a:solidFill>
                <a:latin typeface="Calibri" pitchFamily="34" charset="0"/>
                <a:ea typeface="Cambria" pitchFamily="18" charset="0"/>
                <a:cs typeface="Calibri" pitchFamily="34" charset="0"/>
                <a:sym typeface="Symbol"/>
              </a:rPr>
              <a:t> = 1 + {[I]/K</a:t>
            </a:r>
            <a:r>
              <a:rPr lang="en-US" sz="1600" baseline="-25000" dirty="0">
                <a:solidFill>
                  <a:srgbClr val="00B050"/>
                </a:solidFill>
                <a:latin typeface="Calibri" pitchFamily="34" charset="0"/>
                <a:ea typeface="Cambria" pitchFamily="18" charset="0"/>
                <a:cs typeface="Calibri" pitchFamily="34" charset="0"/>
                <a:sym typeface="Symbol"/>
              </a:rPr>
              <a:t>I</a:t>
            </a:r>
            <a:r>
              <a:rPr lang="en-US" sz="1600" dirty="0">
                <a:solidFill>
                  <a:srgbClr val="00B050"/>
                </a:solidFill>
                <a:latin typeface="Calibri" pitchFamily="34" charset="0"/>
                <a:ea typeface="Cambria" pitchFamily="18" charset="0"/>
                <a:cs typeface="Calibri" pitchFamily="34" charset="0"/>
                <a:sym typeface="Symbol"/>
              </a:rPr>
              <a:t>}		[3.5] </a:t>
            </a:r>
            <a:r>
              <a:rPr lang="en-US" sz="1600" dirty="0">
                <a:solidFill>
                  <a:srgbClr val="00B050"/>
                </a:solidFill>
                <a:latin typeface="Calibri" pitchFamily="34" charset="0"/>
                <a:ea typeface="Cambria" pitchFamily="18" charset="0"/>
                <a:cs typeface="Calibri" pitchFamily="34" charset="0"/>
                <a:sym typeface="Wingdings" pitchFamily="2" charset="2"/>
              </a:rPr>
              <a:t>       </a:t>
            </a:r>
          </a:p>
          <a:p>
            <a:pPr eaLnBrk="0" hangingPunct="0">
              <a:spcAft>
                <a:spcPts val="0"/>
              </a:spcAft>
              <a:defRPr/>
            </a:pPr>
            <a:r>
              <a:rPr lang="en-US" sz="1600" dirty="0">
                <a:solidFill>
                  <a:srgbClr val="00B050"/>
                </a:solidFill>
                <a:latin typeface="Calibri" pitchFamily="34" charset="0"/>
                <a:ea typeface="Cambria" pitchFamily="18" charset="0"/>
                <a:cs typeface="Calibri" pitchFamily="34" charset="0"/>
                <a:sym typeface="Symbol"/>
              </a:rPr>
              <a:t>	’ = 1 + {[I]/K’</a:t>
            </a:r>
            <a:r>
              <a:rPr lang="en-US" sz="1600" baseline="-25000" dirty="0">
                <a:solidFill>
                  <a:srgbClr val="00B050"/>
                </a:solidFill>
                <a:latin typeface="Calibri" pitchFamily="34" charset="0"/>
                <a:ea typeface="Cambria" pitchFamily="18" charset="0"/>
                <a:cs typeface="Calibri" pitchFamily="34" charset="0"/>
                <a:sym typeface="Symbol"/>
              </a:rPr>
              <a:t>I</a:t>
            </a:r>
            <a:r>
              <a:rPr lang="en-US" sz="1600" dirty="0">
                <a:solidFill>
                  <a:srgbClr val="00B050"/>
                </a:solidFill>
                <a:latin typeface="Calibri" pitchFamily="34" charset="0"/>
                <a:ea typeface="Cambria" pitchFamily="18" charset="0"/>
                <a:cs typeface="Calibri" pitchFamily="34" charset="0"/>
                <a:sym typeface="Symbol"/>
              </a:rPr>
              <a:t>}		[3.6]   </a:t>
            </a:r>
          </a:p>
          <a:p>
            <a:pPr eaLnBrk="0" hangingPunct="0">
              <a:spcAft>
                <a:spcPts val="0"/>
              </a:spcAft>
              <a:defRPr/>
            </a:pPr>
            <a:endParaRPr lang="en-US" sz="16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600" dirty="0">
                <a:latin typeface="Calibri" pitchFamily="34" charset="0"/>
                <a:ea typeface="Cambria" pitchFamily="18" charset="0"/>
                <a:cs typeface="Calibri" pitchFamily="34" charset="0"/>
                <a:sym typeface="Wingdings" pitchFamily="2" charset="2"/>
              </a:rPr>
              <a:t>Since </a:t>
            </a:r>
            <a:r>
              <a:rPr lang="en-US" sz="1600" dirty="0" err="1">
                <a:latin typeface="Calibri" pitchFamily="34" charset="0"/>
                <a:ea typeface="Cambria" pitchFamily="18" charset="0"/>
                <a:cs typeface="Calibri" pitchFamily="34" charset="0"/>
                <a:sym typeface="Wingdings" pitchFamily="2" charset="2"/>
              </a:rPr>
              <a:t>Eq</a:t>
            </a:r>
            <a:r>
              <a:rPr lang="en-US" sz="1600" dirty="0">
                <a:latin typeface="Calibri" pitchFamily="34" charset="0"/>
                <a:ea typeface="Cambria" pitchFamily="18" charset="0"/>
                <a:cs typeface="Calibri" pitchFamily="34" charset="0"/>
                <a:sym typeface="Wingdings" pitchFamily="2" charset="2"/>
              </a:rPr>
              <a:t>[3.5] is an equation of a straight line with respect to </a:t>
            </a:r>
            <a:r>
              <a:rPr lang="en-US" sz="1600" dirty="0">
                <a:latin typeface="Calibri" pitchFamily="34" charset="0"/>
                <a:ea typeface="Cambria" pitchFamily="18" charset="0"/>
                <a:cs typeface="Calibri" pitchFamily="34" charset="0"/>
                <a:sym typeface="Symbol"/>
              </a:rPr>
              <a:t> and [I]</a:t>
            </a:r>
            <a:r>
              <a:rPr lang="en-US" sz="1600" dirty="0">
                <a:latin typeface="Calibri" pitchFamily="34" charset="0"/>
                <a:ea typeface="Cambria" pitchFamily="18" charset="0"/>
                <a:cs typeface="Calibri" pitchFamily="34" charset="0"/>
                <a:sym typeface="Wingdings" pitchFamily="2" charset="2"/>
              </a:rPr>
              <a:t>, </a:t>
            </a:r>
            <a:r>
              <a:rPr lang="en-US" sz="1600" dirty="0">
                <a:solidFill>
                  <a:srgbClr val="FF0000"/>
                </a:solidFill>
                <a:latin typeface="Calibri" pitchFamily="34" charset="0"/>
                <a:ea typeface="Cambria" pitchFamily="18" charset="0"/>
                <a:cs typeface="Calibri" pitchFamily="34" charset="0"/>
                <a:sym typeface="Wingdings" pitchFamily="2" charset="2"/>
              </a:rPr>
              <a:t>one can also calculate K</a:t>
            </a:r>
            <a:r>
              <a:rPr lang="en-US" sz="1600" baseline="-25000" dirty="0">
                <a:solidFill>
                  <a:srgbClr val="FF0000"/>
                </a:solidFill>
                <a:latin typeface="Calibri" pitchFamily="34" charset="0"/>
                <a:ea typeface="Cambria" pitchFamily="18" charset="0"/>
                <a:cs typeface="Calibri" pitchFamily="34" charset="0"/>
                <a:sym typeface="Wingdings" pitchFamily="2" charset="2"/>
              </a:rPr>
              <a:t>I</a:t>
            </a:r>
            <a:r>
              <a:rPr lang="en-US" sz="1600" dirty="0">
                <a:solidFill>
                  <a:srgbClr val="FF0000"/>
                </a:solidFill>
                <a:latin typeface="Calibri" pitchFamily="34" charset="0"/>
                <a:ea typeface="Cambria" pitchFamily="18" charset="0"/>
                <a:cs typeface="Calibri" pitchFamily="34" charset="0"/>
                <a:sym typeface="Wingdings" pitchFamily="2" charset="2"/>
              </a:rPr>
              <a:t> from the slope of a linear plot of </a:t>
            </a:r>
            <a:r>
              <a:rPr lang="en-US" sz="1600" dirty="0">
                <a:solidFill>
                  <a:srgbClr val="FF0000"/>
                </a:solidFill>
                <a:latin typeface="Calibri" pitchFamily="34" charset="0"/>
                <a:ea typeface="Cambria" pitchFamily="18" charset="0"/>
                <a:cs typeface="Calibri" pitchFamily="34" charset="0"/>
                <a:sym typeface="Symbol"/>
              </a:rPr>
              <a:t> versus [I]—</a:t>
            </a:r>
            <a:r>
              <a:rPr lang="en-US" sz="1600" dirty="0">
                <a:solidFill>
                  <a:srgbClr val="FF0000"/>
                </a:solidFill>
                <a:latin typeface="Calibri" pitchFamily="34" charset="0"/>
                <a:ea typeface="Cambria" pitchFamily="18" charset="0"/>
                <a:cs typeface="Calibri" pitchFamily="34" charset="0"/>
                <a:sym typeface="Wingdings" pitchFamily="2" charset="2"/>
              </a:rPr>
              <a:t>ditto for K’</a:t>
            </a:r>
            <a:r>
              <a:rPr lang="en-US" sz="1600" baseline="-25000" dirty="0">
                <a:solidFill>
                  <a:srgbClr val="FF0000"/>
                </a:solidFill>
                <a:latin typeface="Calibri" pitchFamily="34" charset="0"/>
                <a:ea typeface="Cambria" pitchFamily="18" charset="0"/>
                <a:cs typeface="Calibri" pitchFamily="34" charset="0"/>
                <a:sym typeface="Wingdings" pitchFamily="2" charset="2"/>
              </a:rPr>
              <a:t>I</a:t>
            </a:r>
            <a:r>
              <a:rPr lang="en-US" sz="1600" dirty="0">
                <a:solidFill>
                  <a:srgbClr val="FF0000"/>
                </a:solidFill>
                <a:latin typeface="Calibri" pitchFamily="34" charset="0"/>
                <a:ea typeface="Cambria" pitchFamily="18" charset="0"/>
                <a:cs typeface="Calibri" pitchFamily="34" charset="0"/>
                <a:sym typeface="Wingdings" pitchFamily="2" charset="2"/>
              </a:rPr>
              <a:t> </a:t>
            </a:r>
            <a:endParaRPr lang="en-US" sz="1600" dirty="0">
              <a:solidFill>
                <a:srgbClr val="FF0000"/>
              </a:solidFill>
              <a:latin typeface="Calibri" pitchFamily="34" charset="0"/>
              <a:ea typeface="Cambria" pitchFamily="18" charset="0"/>
              <a:cs typeface="Calibri" pitchFamily="34" charset="0"/>
              <a:sym typeface="Symbol"/>
            </a:endParaRPr>
          </a:p>
        </p:txBody>
      </p:sp>
      <p:grpSp>
        <p:nvGrpSpPr>
          <p:cNvPr id="28676" name="Group 15"/>
          <p:cNvGrpSpPr>
            <a:grpSpLocks/>
          </p:cNvGrpSpPr>
          <p:nvPr/>
        </p:nvGrpSpPr>
        <p:grpSpPr bwMode="auto">
          <a:xfrm>
            <a:off x="4713288" y="609600"/>
            <a:ext cx="4202112" cy="6119813"/>
            <a:chOff x="588911" y="388050"/>
            <a:chExt cx="4201609" cy="6119900"/>
          </a:xfrm>
        </p:grpSpPr>
        <p:pic>
          <p:nvPicPr>
            <p:cNvPr id="28677" name="Picture 2" descr="voet4_fig_12_10"/>
            <p:cNvPicPr>
              <a:picLocks noChangeAspect="1" noChangeArrowheads="1"/>
            </p:cNvPicPr>
            <p:nvPr/>
          </p:nvPicPr>
          <p:blipFill>
            <a:blip r:embed="rId3">
              <a:extLst>
                <a:ext uri="{28A0092B-C50C-407E-A947-70E740481C1C}">
                  <a14:useLocalDpi xmlns:a14="http://schemas.microsoft.com/office/drawing/2010/main" val="0"/>
                </a:ext>
              </a:extLst>
            </a:blip>
            <a:srcRect l="1059" t="5911" r="906" b="6448"/>
            <a:stretch>
              <a:fillRect/>
            </a:stretch>
          </p:blipFill>
          <p:spPr bwMode="auto">
            <a:xfrm>
              <a:off x="588911" y="472910"/>
              <a:ext cx="4201609" cy="603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Oval 27"/>
            <p:cNvSpPr>
              <a:spLocks noChangeArrowheads="1"/>
            </p:cNvSpPr>
            <p:nvPr/>
          </p:nvSpPr>
          <p:spPr bwMode="auto">
            <a:xfrm>
              <a:off x="1454948" y="5745750"/>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8679" name="TextBox 28"/>
            <p:cNvSpPr txBox="1">
              <a:spLocks noChangeArrowheads="1"/>
            </p:cNvSpPr>
            <p:nvPr/>
          </p:nvSpPr>
          <p:spPr bwMode="auto">
            <a:xfrm>
              <a:off x="1942034" y="388050"/>
              <a:ext cx="449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Arial Narrow" pitchFamily="34" charset="0"/>
                  <a:cs typeface="Calibri" pitchFamily="34" charset="0"/>
                </a:rPr>
                <a:t>1/v</a:t>
              </a:r>
              <a:endParaRPr lang="en-US" altLang="en-US" sz="1800" b="1" baseline="-25000">
                <a:latin typeface="Arial Narrow" pitchFamily="34" charset="0"/>
                <a:cs typeface="Calibri" pitchFamily="34" charset="0"/>
              </a:endParaRPr>
            </a:p>
          </p:txBody>
        </p:sp>
        <p:sp>
          <p:nvSpPr>
            <p:cNvPr id="28680" name="Oval 29"/>
            <p:cNvSpPr>
              <a:spLocks noChangeArrowheads="1"/>
            </p:cNvSpPr>
            <p:nvPr/>
          </p:nvSpPr>
          <p:spPr bwMode="auto">
            <a:xfrm>
              <a:off x="1219200" y="5745750"/>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8681" name="Oval 30"/>
            <p:cNvSpPr>
              <a:spLocks noChangeArrowheads="1"/>
            </p:cNvSpPr>
            <p:nvPr/>
          </p:nvSpPr>
          <p:spPr bwMode="auto">
            <a:xfrm>
              <a:off x="2326460" y="4093491"/>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8682" name="Oval 31"/>
            <p:cNvSpPr>
              <a:spLocks noChangeArrowheads="1"/>
            </p:cNvSpPr>
            <p:nvPr/>
          </p:nvSpPr>
          <p:spPr bwMode="auto">
            <a:xfrm>
              <a:off x="1363508" y="5745750"/>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8683" name="Oval 32"/>
            <p:cNvSpPr>
              <a:spLocks noChangeArrowheads="1"/>
            </p:cNvSpPr>
            <p:nvPr/>
          </p:nvSpPr>
          <p:spPr bwMode="auto">
            <a:xfrm>
              <a:off x="2326460" y="4708216"/>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28684" name="Oval 33"/>
            <p:cNvSpPr>
              <a:spLocks noChangeArrowheads="1"/>
            </p:cNvSpPr>
            <p:nvPr/>
          </p:nvSpPr>
          <p:spPr bwMode="auto">
            <a:xfrm>
              <a:off x="2326460" y="4411508"/>
              <a:ext cx="91440" cy="9144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fade">
                                      <p:cBhvr>
                                        <p:cTn id="7" dur="1000"/>
                                        <p:tgtEl>
                                          <p:spTgt spid="5123">
                                            <p:txEl>
                                              <p:pRg st="3" end="3"/>
                                            </p:txEl>
                                          </p:spTgt>
                                        </p:tgtEl>
                                      </p:cBhvr>
                                    </p:animEffect>
                                    <p:anim calcmode="lin" valueType="num">
                                      <p:cBhvr>
                                        <p:cTn id="8"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fade">
                                      <p:cBhvr>
                                        <p:cTn id="12" dur="1000"/>
                                        <p:tgtEl>
                                          <p:spTgt spid="5123">
                                            <p:txEl>
                                              <p:pRg st="4" end="4"/>
                                            </p:txEl>
                                          </p:spTgt>
                                        </p:tgtEl>
                                      </p:cBhvr>
                                    </p:animEffect>
                                    <p:anim calcmode="lin" valueType="num">
                                      <p:cBhvr>
                                        <p:cTn id="13"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fade">
                                      <p:cBhvr>
                                        <p:cTn id="17" dur="1000"/>
                                        <p:tgtEl>
                                          <p:spTgt spid="5123">
                                            <p:txEl>
                                              <p:pRg st="5" end="5"/>
                                            </p:txEl>
                                          </p:spTgt>
                                        </p:tgtEl>
                                      </p:cBhvr>
                                    </p:animEffect>
                                    <p:anim calcmode="lin" valueType="num">
                                      <p:cBhvr>
                                        <p:cTn id="18"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fade">
                                      <p:cBhvr>
                                        <p:cTn id="22" dur="1000"/>
                                        <p:tgtEl>
                                          <p:spTgt spid="5123">
                                            <p:txEl>
                                              <p:pRg st="6" end="6"/>
                                            </p:txEl>
                                          </p:spTgt>
                                        </p:tgtEl>
                                      </p:cBhvr>
                                    </p:animEffect>
                                    <p:anim calcmode="lin" valueType="num">
                                      <p:cBhvr>
                                        <p:cTn id="23"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676"/>
                                        </p:tgtEl>
                                        <p:attrNameLst>
                                          <p:attrName>style.visibility</p:attrName>
                                        </p:attrNameLst>
                                      </p:cBhvr>
                                      <p:to>
                                        <p:strVal val="visible"/>
                                      </p:to>
                                    </p:set>
                                    <p:animEffect transition="in" filter="fade">
                                      <p:cBhvr>
                                        <p:cTn id="27" dur="1000"/>
                                        <p:tgtEl>
                                          <p:spTgt spid="28676"/>
                                        </p:tgtEl>
                                      </p:cBhvr>
                                    </p:animEffect>
                                    <p:anim calcmode="lin" valueType="num">
                                      <p:cBhvr>
                                        <p:cTn id="28" dur="1000" fill="hold"/>
                                        <p:tgtEl>
                                          <p:spTgt spid="28676"/>
                                        </p:tgtEl>
                                        <p:attrNameLst>
                                          <p:attrName>ppt_x</p:attrName>
                                        </p:attrNameLst>
                                      </p:cBhvr>
                                      <p:tavLst>
                                        <p:tav tm="0">
                                          <p:val>
                                            <p:strVal val="#ppt_x"/>
                                          </p:val>
                                        </p:tav>
                                        <p:tav tm="100000">
                                          <p:val>
                                            <p:strVal val="#ppt_x"/>
                                          </p:val>
                                        </p:tav>
                                      </p:tavLst>
                                    </p:anim>
                                    <p:anim calcmode="lin" valueType="num">
                                      <p:cBhvr>
                                        <p:cTn id="29"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123">
                                            <p:txEl>
                                              <p:pRg st="8" end="8"/>
                                            </p:txEl>
                                          </p:spTgt>
                                        </p:tgtEl>
                                        <p:attrNameLst>
                                          <p:attrName>style.visibility</p:attrName>
                                        </p:attrNameLst>
                                      </p:cBhvr>
                                      <p:to>
                                        <p:strVal val="visible"/>
                                      </p:to>
                                    </p:set>
                                    <p:animEffect transition="in" filter="fade">
                                      <p:cBhvr>
                                        <p:cTn id="34" dur="1000"/>
                                        <p:tgtEl>
                                          <p:spTgt spid="5123">
                                            <p:txEl>
                                              <p:pRg st="8" end="8"/>
                                            </p:txEl>
                                          </p:spTgt>
                                        </p:tgtEl>
                                      </p:cBhvr>
                                    </p:animEffect>
                                    <p:anim calcmode="lin" valueType="num">
                                      <p:cBhvr>
                                        <p:cTn id="35"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23">
                                            <p:txEl>
                                              <p:pRg st="10" end="10"/>
                                            </p:txEl>
                                          </p:spTgt>
                                        </p:tgtEl>
                                        <p:attrNameLst>
                                          <p:attrName>style.visibility</p:attrName>
                                        </p:attrNameLst>
                                      </p:cBhvr>
                                      <p:to>
                                        <p:strVal val="visible"/>
                                      </p:to>
                                    </p:set>
                                    <p:animEffect transition="in" filter="fade">
                                      <p:cBhvr>
                                        <p:cTn id="41" dur="1000"/>
                                        <p:tgtEl>
                                          <p:spTgt spid="5123">
                                            <p:txEl>
                                              <p:pRg st="10" end="10"/>
                                            </p:txEl>
                                          </p:spTgt>
                                        </p:tgtEl>
                                      </p:cBhvr>
                                    </p:animEffect>
                                    <p:anim calcmode="lin" valueType="num">
                                      <p:cBhvr>
                                        <p:cTn id="42"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123">
                                            <p:txEl>
                                              <p:pRg st="11" end="11"/>
                                            </p:txEl>
                                          </p:spTgt>
                                        </p:tgtEl>
                                        <p:attrNameLst>
                                          <p:attrName>style.visibility</p:attrName>
                                        </p:attrNameLst>
                                      </p:cBhvr>
                                      <p:to>
                                        <p:strVal val="visible"/>
                                      </p:to>
                                    </p:set>
                                    <p:animEffect transition="in" filter="fade">
                                      <p:cBhvr>
                                        <p:cTn id="46" dur="1000"/>
                                        <p:tgtEl>
                                          <p:spTgt spid="5123">
                                            <p:txEl>
                                              <p:pRg st="11" end="11"/>
                                            </p:txEl>
                                          </p:spTgt>
                                        </p:tgtEl>
                                      </p:cBhvr>
                                    </p:animEffect>
                                    <p:anim calcmode="lin" valueType="num">
                                      <p:cBhvr>
                                        <p:cTn id="47"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5123">
                                            <p:txEl>
                                              <p:pRg st="11" end="1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123">
                                            <p:txEl>
                                              <p:pRg st="12" end="12"/>
                                            </p:txEl>
                                          </p:spTgt>
                                        </p:tgtEl>
                                        <p:attrNameLst>
                                          <p:attrName>style.visibility</p:attrName>
                                        </p:attrNameLst>
                                      </p:cBhvr>
                                      <p:to>
                                        <p:strVal val="visible"/>
                                      </p:to>
                                    </p:set>
                                    <p:animEffect transition="in" filter="fade">
                                      <p:cBhvr>
                                        <p:cTn id="51" dur="1000"/>
                                        <p:tgtEl>
                                          <p:spTgt spid="5123">
                                            <p:txEl>
                                              <p:pRg st="12" end="12"/>
                                            </p:txEl>
                                          </p:spTgt>
                                        </p:tgtEl>
                                      </p:cBhvr>
                                    </p:animEffect>
                                    <p:anim calcmode="lin" valueType="num">
                                      <p:cBhvr>
                                        <p:cTn id="52"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53"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123">
                                            <p:txEl>
                                              <p:pRg st="14" end="14"/>
                                            </p:txEl>
                                          </p:spTgt>
                                        </p:tgtEl>
                                        <p:attrNameLst>
                                          <p:attrName>style.visibility</p:attrName>
                                        </p:attrNameLst>
                                      </p:cBhvr>
                                      <p:to>
                                        <p:strVal val="visible"/>
                                      </p:to>
                                    </p:set>
                                    <p:animEffect transition="in" filter="fade">
                                      <p:cBhvr>
                                        <p:cTn id="58" dur="1000"/>
                                        <p:tgtEl>
                                          <p:spTgt spid="5123">
                                            <p:txEl>
                                              <p:pRg st="14" end="14"/>
                                            </p:txEl>
                                          </p:spTgt>
                                        </p:tgtEl>
                                      </p:cBhvr>
                                    </p:animEffect>
                                    <p:anim calcmode="lin" valueType="num">
                                      <p:cBhvr>
                                        <p:cTn id="59" dur="1000" fill="hold"/>
                                        <p:tgtEl>
                                          <p:spTgt spid="5123">
                                            <p:txEl>
                                              <p:pRg st="14" end="14"/>
                                            </p:txEl>
                                          </p:spTgt>
                                        </p:tgtEl>
                                        <p:attrNameLst>
                                          <p:attrName>ppt_x</p:attrName>
                                        </p:attrNameLst>
                                      </p:cBhvr>
                                      <p:tavLst>
                                        <p:tav tm="0">
                                          <p:val>
                                            <p:strVal val="#ppt_x"/>
                                          </p:val>
                                        </p:tav>
                                        <p:tav tm="100000">
                                          <p:val>
                                            <p:strVal val="#ppt_x"/>
                                          </p:val>
                                        </p:tav>
                                      </p:tavLst>
                                    </p:anim>
                                    <p:anim calcmode="lin" valueType="num">
                                      <p:cBhvr>
                                        <p:cTn id="60" dur="1000" fill="hold"/>
                                        <p:tgtEl>
                                          <p:spTgt spid="512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381000" y="0"/>
            <a:ext cx="86106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Enzyme Inhibition: Comparison of Mechanisms </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pic>
        <p:nvPicPr>
          <p:cNvPr id="29699" name="Picture 2" descr="voet4_tab_12_02"/>
          <p:cNvPicPr>
            <a:picLocks noChangeAspect="1" noChangeArrowheads="1"/>
          </p:cNvPicPr>
          <p:nvPr/>
        </p:nvPicPr>
        <p:blipFill>
          <a:blip r:embed="rId3">
            <a:extLst>
              <a:ext uri="{28A0092B-C50C-407E-A947-70E740481C1C}">
                <a14:useLocalDpi xmlns:a14="http://schemas.microsoft.com/office/drawing/2010/main" val="0"/>
              </a:ext>
            </a:extLst>
          </a:blip>
          <a:srcRect t="7166" b="10008"/>
          <a:stretch>
            <a:fillRect/>
          </a:stretch>
        </p:blipFill>
        <p:spPr bwMode="auto">
          <a:xfrm>
            <a:off x="260350" y="609600"/>
            <a:ext cx="8636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286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533400" y="1371600"/>
            <a:ext cx="7086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FontTx/>
              <a:buChar char="-"/>
            </a:pPr>
            <a:r>
              <a:rPr lang="en-US" altLang="en-US" sz="2000">
                <a:latin typeface="Calibri" pitchFamily="34" charset="0"/>
                <a:ea typeface="SimSun"/>
                <a:cs typeface="Calibri" pitchFamily="34" charset="0"/>
              </a:rPr>
              <a:t>Why might an enzyme’s substrate, transition state, and product all serve as starting points for the design of a competitive inhibitor?</a:t>
            </a:r>
          </a:p>
          <a:p>
            <a:pPr>
              <a:buFontTx/>
              <a:buChar char="-"/>
            </a:pPr>
            <a:endParaRPr lang="en-US" altLang="en-US" sz="2000">
              <a:latin typeface="Calibri" pitchFamily="34" charset="0"/>
              <a:ea typeface="SimSun"/>
              <a:cs typeface="Calibri" pitchFamily="34" charset="0"/>
            </a:endParaRPr>
          </a:p>
          <a:p>
            <a:pPr>
              <a:buFontTx/>
              <a:buChar char="-"/>
            </a:pPr>
            <a:r>
              <a:rPr lang="en-US" altLang="en-US" sz="2000">
                <a:latin typeface="Calibri" pitchFamily="34" charset="0"/>
                <a:ea typeface="SimSun"/>
                <a:cs typeface="Calibri" pitchFamily="34" charset="0"/>
              </a:rPr>
              <a:t>Describe the effects of competitive, uncompetitive, and mixed inhibitors on K</a:t>
            </a:r>
            <a:r>
              <a:rPr lang="en-US" altLang="en-US" sz="2000" baseline="-25000">
                <a:latin typeface="Calibri" pitchFamily="34" charset="0"/>
                <a:ea typeface="SimSun"/>
                <a:cs typeface="Calibri" pitchFamily="34" charset="0"/>
              </a:rPr>
              <a:t>M</a:t>
            </a:r>
            <a:r>
              <a:rPr lang="en-US" altLang="en-US" sz="2000">
                <a:latin typeface="Calibri" pitchFamily="34" charset="0"/>
                <a:ea typeface="SimSun"/>
                <a:cs typeface="Calibri" pitchFamily="34" charset="0"/>
              </a:rPr>
              <a:t> and V</a:t>
            </a:r>
            <a:r>
              <a:rPr lang="en-US" altLang="en-US" sz="2000" baseline="-25000">
                <a:latin typeface="Calibri" pitchFamily="34" charset="0"/>
                <a:ea typeface="SimSun"/>
                <a:cs typeface="Calibri" pitchFamily="34" charset="0"/>
              </a:rPr>
              <a:t>max</a:t>
            </a:r>
          </a:p>
          <a:p>
            <a:pPr>
              <a:buFontTx/>
              <a:buChar char="-"/>
            </a:pPr>
            <a:endParaRPr lang="en-US" altLang="en-US" sz="2000">
              <a:latin typeface="Calibri" pitchFamily="34" charset="0"/>
              <a:ea typeface="SimSun"/>
              <a:cs typeface="Calibri" pitchFamily="34" charset="0"/>
            </a:endParaRPr>
          </a:p>
          <a:p>
            <a:pPr>
              <a:buFontTx/>
              <a:buChar char="-"/>
            </a:pPr>
            <a:r>
              <a:rPr lang="en-US" altLang="en-US" sz="2000">
                <a:latin typeface="Calibri" pitchFamily="34" charset="0"/>
                <a:ea typeface="SimSun"/>
                <a:cs typeface="Calibri" pitchFamily="34" charset="0"/>
              </a:rPr>
              <a:t>How can inhibitor binding to an enzyme be quantified?</a:t>
            </a:r>
          </a:p>
        </p:txBody>
      </p:sp>
      <p:sp>
        <p:nvSpPr>
          <p:cNvPr id="5" name="Rectangle 4"/>
          <p:cNvSpPr>
            <a:spLocks noGrp="1" noChangeArrowheads="1"/>
          </p:cNvSpPr>
          <p:nvPr/>
        </p:nvSpPr>
        <p:spPr bwMode="auto">
          <a:xfrm>
            <a:off x="3124200" y="241300"/>
            <a:ext cx="22860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Exercise </a:t>
            </a:r>
            <a:r>
              <a:rPr lang="en-US" altLang="en-US" sz="2400" b="1" dirty="0" smtClean="0">
                <a:solidFill>
                  <a:srgbClr val="FF6D09"/>
                </a:solidFill>
                <a:latin typeface="Arial" pitchFamily="34" charset="0"/>
              </a:rPr>
              <a:t>2.6c</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990600" y="0"/>
            <a:ext cx="6934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First-Order Reaction: The Rate Equation</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3" name="Rectangle 3"/>
          <p:cNvSpPr>
            <a:spLocks noChangeArrowheads="1"/>
          </p:cNvSpPr>
          <p:nvPr/>
        </p:nvSpPr>
        <p:spPr bwMode="auto">
          <a:xfrm>
            <a:off x="292698" y="2181285"/>
            <a:ext cx="8534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Consider </a:t>
            </a:r>
            <a:r>
              <a:rPr lang="en-US" sz="1800" dirty="0" smtClean="0">
                <a:latin typeface="Calibri" pitchFamily="34" charset="0"/>
                <a:ea typeface="Cambria" pitchFamily="18" charset="0"/>
                <a:cs typeface="Calibri" pitchFamily="34" charset="0"/>
              </a:rPr>
              <a:t>the above reaction involving the decay of species A into P</a:t>
            </a:r>
            <a:endParaRPr lang="en-US" sz="1800" dirty="0" smtClean="0">
              <a:solidFill>
                <a:srgbClr val="00B050"/>
              </a:solidFill>
              <a:latin typeface="Calibri" pitchFamily="34" charset="0"/>
              <a:ea typeface="Cambria" pitchFamily="18" charset="0"/>
              <a:cs typeface="Calibri" pitchFamily="34" charset="0"/>
              <a:sym typeface="Wingdings" pitchFamily="2" charset="2"/>
            </a:endParaRPr>
          </a:p>
          <a:p>
            <a:pPr eaLnBrk="0" hangingPunct="0">
              <a:spcAft>
                <a:spcPts val="0"/>
              </a:spcAft>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smtClean="0">
                <a:latin typeface="Calibri" pitchFamily="34" charset="0"/>
                <a:ea typeface="Cambria" pitchFamily="18" charset="0"/>
                <a:cs typeface="Calibri" pitchFamily="34" charset="0"/>
              </a:rPr>
              <a:t>Assuming that A decays into P with </a:t>
            </a:r>
            <a:r>
              <a:rPr lang="en-US" sz="1800" dirty="0" smtClean="0">
                <a:solidFill>
                  <a:srgbClr val="FF0000"/>
                </a:solidFill>
                <a:latin typeface="Calibri" pitchFamily="34" charset="0"/>
                <a:ea typeface="Cambria" pitchFamily="18" charset="0"/>
                <a:cs typeface="Calibri" pitchFamily="34" charset="0"/>
              </a:rPr>
              <a:t>first-order kinetics</a:t>
            </a:r>
            <a:r>
              <a:rPr lang="en-US" sz="1800"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t</a:t>
            </a:r>
            <a:r>
              <a:rPr lang="en-US" sz="1800" dirty="0" smtClean="0">
                <a:latin typeface="Calibri" pitchFamily="34" charset="0"/>
                <a:ea typeface="Cambria" pitchFamily="18" charset="0"/>
                <a:cs typeface="Calibri" pitchFamily="34" charset="0"/>
              </a:rPr>
              <a:t>he </a:t>
            </a:r>
            <a:r>
              <a:rPr lang="en-US" sz="1800" dirty="0">
                <a:latin typeface="Calibri" pitchFamily="34" charset="0"/>
                <a:ea typeface="Cambria" pitchFamily="18" charset="0"/>
                <a:cs typeface="Calibri" pitchFamily="34" charset="0"/>
              </a:rPr>
              <a:t>reaction </a:t>
            </a:r>
            <a:r>
              <a:rPr lang="en-US" sz="1800" dirty="0" smtClean="0">
                <a:latin typeface="Calibri" pitchFamily="34" charset="0"/>
                <a:ea typeface="Cambria" pitchFamily="18" charset="0"/>
                <a:cs typeface="Calibri" pitchFamily="34" charset="0"/>
              </a:rPr>
              <a:t>rates in terms of [A] or [P] at time t can be expressed as follows:</a:t>
            </a: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d[A</a:t>
            </a:r>
            <a:r>
              <a:rPr lang="en-US" sz="1800" b="1" dirty="0">
                <a:latin typeface="Calibri" pitchFamily="34" charset="0"/>
                <a:ea typeface="Cambria" pitchFamily="18" charset="0"/>
                <a:cs typeface="Calibri" pitchFamily="34" charset="0"/>
              </a:rPr>
              <a:t>]/</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-k[A]		</a:t>
            </a: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1.1</a:t>
            </a:r>
            <a:r>
              <a:rPr lang="en-US" sz="1800" b="1" dirty="0" smtClean="0">
                <a:latin typeface="Calibri" pitchFamily="34" charset="0"/>
                <a:ea typeface="Cambria" pitchFamily="18" charset="0"/>
                <a:cs typeface="Calibri" pitchFamily="34" charset="0"/>
              </a:rPr>
              <a:t>]</a:t>
            </a:r>
          </a:p>
          <a:p>
            <a:pPr eaLnBrk="0" hangingPunct="0">
              <a:spcAft>
                <a:spcPts val="0"/>
              </a:spcAft>
              <a:defRPr/>
            </a:pPr>
            <a:r>
              <a:rPr lang="en-US" sz="1800" b="1"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but:</a:t>
            </a:r>
            <a:r>
              <a:rPr lang="en-US" sz="1800" b="1" dirty="0" smtClean="0">
                <a:latin typeface="Calibri" pitchFamily="34" charset="0"/>
                <a:ea typeface="Cambria" pitchFamily="18" charset="0"/>
                <a:cs typeface="Calibri" pitchFamily="34" charset="0"/>
              </a:rPr>
              <a:t>	        [A] = [A]</a:t>
            </a:r>
            <a:r>
              <a:rPr lang="en-US" sz="1800" b="1" baseline="-25000" dirty="0" smtClean="0">
                <a:latin typeface="Calibri" pitchFamily="34" charset="0"/>
                <a:ea typeface="Cambria" pitchFamily="18" charset="0"/>
                <a:cs typeface="Calibri" pitchFamily="34" charset="0"/>
              </a:rPr>
              <a:t>0 </a:t>
            </a: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P</a:t>
            </a:r>
            <a:r>
              <a:rPr lang="en-US" sz="1800" b="1" dirty="0" smtClean="0">
                <a:latin typeface="Calibri" pitchFamily="34" charset="0"/>
                <a:ea typeface="Cambria" pitchFamily="18" charset="0"/>
                <a:cs typeface="Calibri" pitchFamily="34" charset="0"/>
              </a:rPr>
              <a:t>]				[1.2]</a:t>
            </a:r>
          </a:p>
          <a:p>
            <a:pPr marL="0" lvl="4" eaLnBrk="0" hangingPunct="0">
              <a:spcAft>
                <a:spcPts val="0"/>
              </a:spcAft>
              <a:defRPr/>
            </a:pPr>
            <a:r>
              <a:rPr lang="en-US" sz="1800" b="1" dirty="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thus:</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d[A</a:t>
            </a:r>
            <a:r>
              <a:rPr lang="en-US" sz="1800" b="1" dirty="0">
                <a:latin typeface="Calibri" pitchFamily="34" charset="0"/>
                <a:ea typeface="Cambria" pitchFamily="18" charset="0"/>
                <a:cs typeface="Calibri" pitchFamily="34" charset="0"/>
              </a:rPr>
              <a:t>]/</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a:t>
            </a:r>
            <a:r>
              <a:rPr lang="en-US" sz="1800" b="1" dirty="0" smtClean="0">
                <a:latin typeface="Calibri" pitchFamily="34" charset="0"/>
                <a:ea typeface="Cambria" pitchFamily="18" charset="0"/>
                <a:cs typeface="Calibri" pitchFamily="34" charset="0"/>
              </a:rPr>
              <a:t>-k</a:t>
            </a:r>
            <a:r>
              <a:rPr lang="en-US" sz="1800" b="1" dirty="0">
                <a:latin typeface="Calibri" pitchFamily="34" charset="0"/>
                <a:ea typeface="Cambria" pitchFamily="18" charset="0"/>
                <a:cs typeface="Calibri" pitchFamily="34" charset="0"/>
              </a:rPr>
              <a:t>([A]</a:t>
            </a:r>
            <a:r>
              <a:rPr lang="en-US" sz="1800" b="1" baseline="-25000" dirty="0">
                <a:latin typeface="Calibri" pitchFamily="34" charset="0"/>
                <a:ea typeface="Cambria" pitchFamily="18" charset="0"/>
                <a:cs typeface="Calibri" pitchFamily="34" charset="0"/>
              </a:rPr>
              <a:t>0</a:t>
            </a:r>
            <a:r>
              <a:rPr lang="en-US" sz="1800" b="1" dirty="0">
                <a:latin typeface="Calibri" pitchFamily="34" charset="0"/>
                <a:ea typeface="Cambria" pitchFamily="18" charset="0"/>
                <a:cs typeface="Calibri" pitchFamily="34" charset="0"/>
              </a:rPr>
              <a:t>-[P])		</a:t>
            </a:r>
            <a:r>
              <a:rPr lang="en-US" sz="1800" b="1" dirty="0" smtClean="0">
                <a:latin typeface="Calibri" pitchFamily="34" charset="0"/>
                <a:ea typeface="Cambria" pitchFamily="18" charset="0"/>
                <a:cs typeface="Calibri" pitchFamily="34" charset="0"/>
              </a:rPr>
              <a:t>	[1.3]</a:t>
            </a:r>
            <a:r>
              <a:rPr lang="en-US" sz="1800" b="1" dirty="0">
                <a:latin typeface="Calibri" pitchFamily="34" charset="0"/>
                <a:ea typeface="Cambria" pitchFamily="18" charset="0"/>
                <a:cs typeface="Calibri" pitchFamily="34" charset="0"/>
              </a:rPr>
              <a:t>	</a:t>
            </a:r>
            <a:endParaRPr lang="en-US" sz="1800" b="1" dirty="0" smtClean="0">
              <a:latin typeface="Calibri" pitchFamily="34" charset="0"/>
              <a:ea typeface="Cambria" pitchFamily="18" charset="0"/>
              <a:cs typeface="Calibri" pitchFamily="34" charset="0"/>
            </a:endParaRPr>
          </a:p>
          <a:p>
            <a:pPr marL="0" lvl="4" eaLnBrk="0" hangingPunct="0">
              <a:spcAft>
                <a:spcPts val="0"/>
              </a:spcAft>
              <a:defRPr/>
            </a:pPr>
            <a:r>
              <a:rPr lang="en-US" sz="1800" b="1"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also:	</a:t>
            </a:r>
            <a:r>
              <a:rPr lang="en-US" sz="1800" b="1" dirty="0" smtClean="0">
                <a:latin typeface="Calibri" pitchFamily="34" charset="0"/>
                <a:ea typeface="Cambria" pitchFamily="18" charset="0"/>
                <a:cs typeface="Calibri" pitchFamily="34" charset="0"/>
              </a:rPr>
              <a:t>d[P</a:t>
            </a:r>
            <a:r>
              <a:rPr lang="en-US" sz="1800" b="1" dirty="0">
                <a:latin typeface="Calibri" pitchFamily="34" charset="0"/>
                <a:ea typeface="Cambria" pitchFamily="18" charset="0"/>
                <a:cs typeface="Calibri" pitchFamily="34" charset="0"/>
              </a:rPr>
              <a:t>]/</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a:t>
            </a:r>
            <a:r>
              <a:rPr lang="en-US" sz="1800" b="1" dirty="0" smtClean="0">
                <a:latin typeface="Calibri" pitchFamily="34" charset="0"/>
                <a:ea typeface="Cambria" pitchFamily="18" charset="0"/>
                <a:cs typeface="Calibri" pitchFamily="34" charset="0"/>
              </a:rPr>
              <a:t>- d[A</a:t>
            </a:r>
            <a:r>
              <a:rPr lang="en-US" sz="1800" b="1" dirty="0">
                <a:latin typeface="Calibri" pitchFamily="34" charset="0"/>
                <a:ea typeface="Cambria" pitchFamily="18" charset="0"/>
                <a:cs typeface="Calibri" pitchFamily="34" charset="0"/>
              </a:rPr>
              <a:t>]/</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k[A] = </a:t>
            </a:r>
            <a:r>
              <a:rPr lang="en-US" sz="1800" b="1" dirty="0" smtClean="0">
                <a:latin typeface="Calibri" pitchFamily="34" charset="0"/>
                <a:ea typeface="Cambria" pitchFamily="18" charset="0"/>
                <a:cs typeface="Calibri" pitchFamily="34" charset="0"/>
              </a:rPr>
              <a:t>k([A]</a:t>
            </a:r>
            <a:r>
              <a:rPr lang="en-US" sz="1800" b="1" baseline="-25000" dirty="0" smtClean="0">
                <a:latin typeface="Calibri" pitchFamily="34" charset="0"/>
                <a:ea typeface="Cambria" pitchFamily="18" charset="0"/>
                <a:cs typeface="Calibri" pitchFamily="34" charset="0"/>
              </a:rPr>
              <a:t>0</a:t>
            </a:r>
            <a:r>
              <a:rPr lang="en-US" sz="1800" b="1" dirty="0" smtClean="0">
                <a:latin typeface="Calibri" pitchFamily="34" charset="0"/>
                <a:ea typeface="Cambria" pitchFamily="18" charset="0"/>
                <a:cs typeface="Calibri" pitchFamily="34" charset="0"/>
              </a:rPr>
              <a:t>-[P])</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[1.4]</a:t>
            </a:r>
          </a:p>
          <a:p>
            <a:pPr marL="342900" indent="-342900" eaLnBrk="0" hangingPunct="0">
              <a:spcAft>
                <a:spcPts val="0"/>
              </a:spcAft>
              <a:buFont typeface="Symbol" panose="05050102010706020507" pitchFamily="18" charset="2"/>
              <a:buChar char="Þ"/>
              <a:defRPr/>
            </a:pPr>
            <a:endParaRPr lang="en-US" sz="1800" dirty="0">
              <a:latin typeface="Calibri" pitchFamily="34" charset="0"/>
              <a:ea typeface="Cambria" pitchFamily="18" charset="0"/>
              <a:cs typeface="Calibri" pitchFamily="34" charset="0"/>
            </a:endParaRPr>
          </a:p>
          <a:p>
            <a:pPr eaLnBrk="0" hangingPunct="0">
              <a:spcAft>
                <a:spcPts val="0"/>
              </a:spcAft>
              <a:defRPr/>
            </a:pPr>
            <a:r>
              <a:rPr lang="en-US" sz="1800"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  where:      [A]</a:t>
            </a:r>
            <a:r>
              <a:rPr lang="en-US" sz="1800" baseline="-25000" dirty="0" smtClean="0">
                <a:latin typeface="Calibri" pitchFamily="34" charset="0"/>
                <a:ea typeface="Cambria" pitchFamily="18" charset="0"/>
                <a:cs typeface="Calibri" pitchFamily="34" charset="0"/>
              </a:rPr>
              <a:t>0</a:t>
            </a:r>
            <a:r>
              <a:rPr lang="en-US" sz="1800"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 Concentration @ time </a:t>
            </a:r>
            <a:r>
              <a:rPr lang="en-US" sz="1800" dirty="0" smtClean="0">
                <a:latin typeface="Calibri" pitchFamily="34" charset="0"/>
                <a:ea typeface="Cambria" pitchFamily="18" charset="0"/>
                <a:cs typeface="Calibri" pitchFamily="34" charset="0"/>
              </a:rPr>
              <a:t>t=0 </a:t>
            </a:r>
            <a:r>
              <a:rPr lang="en-US" sz="1800" dirty="0">
                <a:latin typeface="Calibri" pitchFamily="34" charset="0"/>
                <a:ea typeface="Cambria" pitchFamily="18" charset="0"/>
                <a:cs typeface="Calibri" pitchFamily="34" charset="0"/>
              </a:rPr>
              <a:t>of reactant A [M</a:t>
            </a:r>
            <a:r>
              <a:rPr lang="en-US" sz="1800" dirty="0" smtClean="0">
                <a:latin typeface="Calibri" pitchFamily="34" charset="0"/>
                <a:ea typeface="Cambria" pitchFamily="18" charset="0"/>
                <a:cs typeface="Calibri" pitchFamily="34" charset="0"/>
              </a:rPr>
              <a:t>]</a:t>
            </a:r>
          </a:p>
          <a:p>
            <a:pPr eaLnBrk="0" hangingPunct="0">
              <a:spcAft>
                <a:spcPts val="0"/>
              </a:spcAft>
              <a:defRPr/>
            </a:pPr>
            <a:r>
              <a:rPr lang="en-US" sz="1800"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A] = Concentration @ time t of reactant A [M</a:t>
            </a:r>
            <a:r>
              <a:rPr lang="en-US" sz="1800" dirty="0" smtClean="0">
                <a:latin typeface="Calibri" pitchFamily="34" charset="0"/>
                <a:ea typeface="Cambria" pitchFamily="18" charset="0"/>
                <a:cs typeface="Calibri" pitchFamily="34" charset="0"/>
              </a:rPr>
              <a:t>]</a:t>
            </a:r>
          </a:p>
          <a:p>
            <a:pPr eaLnBrk="0" hangingPunct="0">
              <a:spcAft>
                <a:spcPts val="0"/>
              </a:spcAft>
              <a:defRPr/>
            </a:pPr>
            <a:r>
              <a:rPr lang="en-US" sz="1800"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                       [P] </a:t>
            </a:r>
            <a:r>
              <a:rPr lang="en-US" sz="1800" dirty="0">
                <a:latin typeface="Calibri" pitchFamily="34" charset="0"/>
                <a:ea typeface="Cambria" pitchFamily="18" charset="0"/>
                <a:cs typeface="Calibri" pitchFamily="34" charset="0"/>
              </a:rPr>
              <a:t>= Concentration @ time t of reactant </a:t>
            </a:r>
            <a:r>
              <a:rPr lang="en-US" sz="1800" dirty="0" smtClean="0">
                <a:latin typeface="Calibri" pitchFamily="34" charset="0"/>
                <a:ea typeface="Cambria" pitchFamily="18" charset="0"/>
                <a:cs typeface="Calibri" pitchFamily="34" charset="0"/>
              </a:rPr>
              <a:t>P </a:t>
            </a:r>
            <a:r>
              <a:rPr lang="en-US" sz="1800" dirty="0">
                <a:latin typeface="Calibri" pitchFamily="34" charset="0"/>
                <a:ea typeface="Cambria" pitchFamily="18" charset="0"/>
                <a:cs typeface="Calibri" pitchFamily="34" charset="0"/>
              </a:rPr>
              <a:t>[M] </a:t>
            </a:r>
          </a:p>
          <a:p>
            <a:pPr eaLnBrk="0" hangingPunct="0">
              <a:spcAft>
                <a:spcPts val="0"/>
              </a:spcAft>
              <a:defRPr/>
            </a:pPr>
            <a:r>
              <a:rPr lang="en-US" sz="1800"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k = First-order rate constant (s</a:t>
            </a:r>
            <a:r>
              <a:rPr lang="en-US" sz="1800" baseline="30000" dirty="0">
                <a:latin typeface="Calibri" pitchFamily="34" charset="0"/>
                <a:ea typeface="Cambria" pitchFamily="18" charset="0"/>
                <a:cs typeface="Calibri" pitchFamily="34" charset="0"/>
              </a:rPr>
              <a:t>-1</a:t>
            </a:r>
            <a:r>
              <a:rPr lang="en-US" sz="1800" dirty="0" smtClean="0">
                <a:latin typeface="Calibri" pitchFamily="34" charset="0"/>
                <a:ea typeface="Cambria" pitchFamily="18" charset="0"/>
                <a:cs typeface="Calibri" pitchFamily="34" charset="0"/>
              </a:rPr>
              <a:t>)</a:t>
            </a:r>
          </a:p>
          <a:p>
            <a:pPr eaLnBrk="0" hangingPunct="0">
              <a:spcAft>
                <a:spcPts val="0"/>
              </a:spcAft>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smtClean="0">
                <a:latin typeface="Calibri" pitchFamily="34" charset="0"/>
                <a:ea typeface="Cambria" pitchFamily="18" charset="0"/>
                <a:cs typeface="Calibri" pitchFamily="34" charset="0"/>
              </a:rPr>
              <a:t>In a </a:t>
            </a:r>
            <a:r>
              <a:rPr lang="en-US" sz="1800" dirty="0" smtClean="0">
                <a:solidFill>
                  <a:srgbClr val="FF0000"/>
                </a:solidFill>
                <a:latin typeface="Calibri" pitchFamily="34" charset="0"/>
                <a:ea typeface="Cambria" pitchFamily="18" charset="0"/>
                <a:cs typeface="Calibri" pitchFamily="34" charset="0"/>
              </a:rPr>
              <a:t>first-order reaction</a:t>
            </a:r>
            <a:r>
              <a:rPr lang="en-US" sz="1800" dirty="0" smtClean="0">
                <a:latin typeface="Calibri" pitchFamily="34" charset="0"/>
                <a:ea typeface="Cambria" pitchFamily="18" charset="0"/>
                <a:cs typeface="Calibri" pitchFamily="34" charset="0"/>
              </a:rPr>
              <a:t>, the reaction rate is simply proportional to the concentration of species A remaining or species P already formed at time t</a:t>
            </a:r>
          </a:p>
        </p:txBody>
      </p:sp>
      <p:grpSp>
        <p:nvGrpSpPr>
          <p:cNvPr id="3" name="Group 2"/>
          <p:cNvGrpSpPr/>
          <p:nvPr/>
        </p:nvGrpSpPr>
        <p:grpSpPr>
          <a:xfrm>
            <a:off x="2667000" y="762000"/>
            <a:ext cx="3352800" cy="914400"/>
            <a:chOff x="2514600" y="685800"/>
            <a:chExt cx="3352800" cy="914400"/>
          </a:xfrm>
        </p:grpSpPr>
        <p:sp>
          <p:nvSpPr>
            <p:cNvPr id="2" name="Rounded Rectangle 1"/>
            <p:cNvSpPr/>
            <p:nvPr/>
          </p:nvSpPr>
          <p:spPr bwMode="auto">
            <a:xfrm>
              <a:off x="2514600" y="685800"/>
              <a:ext cx="3352800" cy="914400"/>
            </a:xfrm>
            <a:prstGeom prst="roundRect">
              <a:avLst/>
            </a:prstGeom>
            <a:solidFill>
              <a:schemeClr val="accent1"/>
            </a:solidFill>
            <a:ln w="9525" cap="flat" cmpd="sng" algn="ctr">
              <a:solidFill>
                <a:schemeClr val="tx1">
                  <a:alpha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1" name="TextBox 18"/>
            <p:cNvSpPr txBox="1">
              <a:spLocks noChangeArrowheads="1"/>
            </p:cNvSpPr>
            <p:nvPr/>
          </p:nvSpPr>
          <p:spPr bwMode="auto">
            <a:xfrm>
              <a:off x="3160075" y="887505"/>
              <a:ext cx="1887055" cy="461665"/>
            </a:xfrm>
            <a:prstGeom prst="rect">
              <a:avLst/>
            </a:prstGeom>
            <a:noFill/>
            <a:ln>
              <a:noFill/>
            </a:ln>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b="1" dirty="0">
                  <a:latin typeface="Calibri" pitchFamily="34" charset="0"/>
                  <a:cs typeface="Calibri" pitchFamily="34" charset="0"/>
                </a:rPr>
                <a:t>A  	      </a:t>
              </a:r>
              <a:r>
                <a:rPr lang="en-US" altLang="en-US" b="1" dirty="0" smtClean="0">
                  <a:latin typeface="Calibri" pitchFamily="34" charset="0"/>
                  <a:cs typeface="Calibri" pitchFamily="34" charset="0"/>
                </a:rPr>
                <a:t>   P</a:t>
              </a:r>
              <a:endParaRPr lang="en-US" altLang="en-US" b="1" dirty="0">
                <a:latin typeface="Calibri" pitchFamily="34" charset="0"/>
                <a:cs typeface="Calibri" pitchFamily="34" charset="0"/>
              </a:endParaRPr>
            </a:p>
          </p:txBody>
        </p:sp>
        <p:sp>
          <p:nvSpPr>
            <p:cNvPr id="12" name="TextBox 19"/>
            <p:cNvSpPr txBox="1">
              <a:spLocks noChangeArrowheads="1"/>
            </p:cNvSpPr>
            <p:nvPr/>
          </p:nvSpPr>
          <p:spPr bwMode="auto">
            <a:xfrm>
              <a:off x="3916177" y="685800"/>
              <a:ext cx="324128" cy="461665"/>
            </a:xfrm>
            <a:prstGeom prst="rect">
              <a:avLst/>
            </a:prstGeom>
            <a:noFill/>
            <a:ln>
              <a:noFill/>
            </a:ln>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dirty="0" smtClean="0">
                  <a:latin typeface="Calibri" pitchFamily="34" charset="0"/>
                  <a:cs typeface="Calibri" pitchFamily="34" charset="0"/>
                </a:rPr>
                <a:t>k</a:t>
              </a:r>
              <a:endParaRPr lang="en-US" altLang="en-US" dirty="0">
                <a:latin typeface="Calibri" pitchFamily="34" charset="0"/>
                <a:cs typeface="Calibri" pitchFamily="34" charset="0"/>
              </a:endParaRPr>
            </a:p>
          </p:txBody>
        </p:sp>
        <p:cxnSp>
          <p:nvCxnSpPr>
            <p:cNvPr id="13" name="Straight Arrow Connector 20"/>
            <p:cNvCxnSpPr>
              <a:cxnSpLocks noChangeShapeType="1"/>
            </p:cNvCxnSpPr>
            <p:nvPr/>
          </p:nvCxnSpPr>
          <p:spPr bwMode="auto">
            <a:xfrm>
              <a:off x="3645783" y="1126614"/>
              <a:ext cx="914115" cy="0"/>
            </a:xfrm>
            <a:prstGeom prst="straightConnector1">
              <a:avLst/>
            </a:prstGeom>
            <a:noFill/>
            <a:ln w="25400" algn="ctr">
              <a:solidFill>
                <a:schemeClr val="tx1"/>
              </a:solidFill>
              <a:round/>
              <a:headEnd w="med"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fade">
                                      <p:cBhvr>
                                        <p:cTn id="14" dur="1000"/>
                                        <p:tgtEl>
                                          <p:spTgt spid="5123">
                                            <p:txEl>
                                              <p:pRg st="2" end="2"/>
                                            </p:txEl>
                                          </p:spTgt>
                                        </p:tgtEl>
                                      </p:cBhvr>
                                    </p:animEffect>
                                    <p:anim calcmode="lin" valueType="num">
                                      <p:cBhvr>
                                        <p:cTn id="15"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23">
                                            <p:txEl>
                                              <p:pRg st="8" end="8"/>
                                            </p:txEl>
                                          </p:spTgt>
                                        </p:tgtEl>
                                        <p:attrNameLst>
                                          <p:attrName>style.visibility</p:attrName>
                                        </p:attrNameLst>
                                      </p:cBhvr>
                                      <p:to>
                                        <p:strVal val="visible"/>
                                      </p:to>
                                    </p:set>
                                    <p:animEffect transition="in" filter="fade">
                                      <p:cBhvr>
                                        <p:cTn id="19" dur="1000"/>
                                        <p:tgtEl>
                                          <p:spTgt spid="5123">
                                            <p:txEl>
                                              <p:pRg st="8" end="8"/>
                                            </p:txEl>
                                          </p:spTgt>
                                        </p:tgtEl>
                                      </p:cBhvr>
                                    </p:animEffect>
                                    <p:anim calcmode="lin" valueType="num">
                                      <p:cBhvr>
                                        <p:cTn id="20"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xEl>
                                              <p:pRg st="9" end="9"/>
                                            </p:txEl>
                                          </p:spTgt>
                                        </p:tgtEl>
                                        <p:attrNameLst>
                                          <p:attrName>style.visibility</p:attrName>
                                        </p:attrNameLst>
                                      </p:cBhvr>
                                      <p:to>
                                        <p:strVal val="visible"/>
                                      </p:to>
                                    </p:set>
                                    <p:animEffect transition="in" filter="fade">
                                      <p:cBhvr>
                                        <p:cTn id="24" dur="1000"/>
                                        <p:tgtEl>
                                          <p:spTgt spid="5123">
                                            <p:txEl>
                                              <p:pRg st="9" end="9"/>
                                            </p:txEl>
                                          </p:spTgt>
                                        </p:tgtEl>
                                      </p:cBhvr>
                                    </p:animEffect>
                                    <p:anim calcmode="lin" valueType="num">
                                      <p:cBhvr>
                                        <p:cTn id="25"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9" end="9"/>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3">
                                            <p:txEl>
                                              <p:pRg st="10" end="10"/>
                                            </p:txEl>
                                          </p:spTgt>
                                        </p:tgtEl>
                                        <p:attrNameLst>
                                          <p:attrName>style.visibility</p:attrName>
                                        </p:attrNameLst>
                                      </p:cBhvr>
                                      <p:to>
                                        <p:strVal val="visible"/>
                                      </p:to>
                                    </p:set>
                                    <p:animEffect transition="in" filter="fade">
                                      <p:cBhvr>
                                        <p:cTn id="29" dur="1000"/>
                                        <p:tgtEl>
                                          <p:spTgt spid="5123">
                                            <p:txEl>
                                              <p:pRg st="10" end="10"/>
                                            </p:txEl>
                                          </p:spTgt>
                                        </p:tgtEl>
                                      </p:cBhvr>
                                    </p:animEffect>
                                    <p:anim calcmode="lin" valueType="num">
                                      <p:cBhvr>
                                        <p:cTn id="30"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10" end="1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23">
                                            <p:txEl>
                                              <p:pRg st="11" end="11"/>
                                            </p:txEl>
                                          </p:spTgt>
                                        </p:tgtEl>
                                        <p:attrNameLst>
                                          <p:attrName>style.visibility</p:attrName>
                                        </p:attrNameLst>
                                      </p:cBhvr>
                                      <p:to>
                                        <p:strVal val="visible"/>
                                      </p:to>
                                    </p:set>
                                    <p:animEffect transition="in" filter="fade">
                                      <p:cBhvr>
                                        <p:cTn id="34" dur="1000"/>
                                        <p:tgtEl>
                                          <p:spTgt spid="5123">
                                            <p:txEl>
                                              <p:pRg st="11" end="11"/>
                                            </p:txEl>
                                          </p:spTgt>
                                        </p:tgtEl>
                                      </p:cBhvr>
                                    </p:animEffect>
                                    <p:anim calcmode="lin" valueType="num">
                                      <p:cBhvr>
                                        <p:cTn id="35"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23">
                                            <p:txEl>
                                              <p:pRg st="3" end="3"/>
                                            </p:txEl>
                                          </p:spTgt>
                                        </p:tgtEl>
                                        <p:attrNameLst>
                                          <p:attrName>style.visibility</p:attrName>
                                        </p:attrNameLst>
                                      </p:cBhvr>
                                      <p:to>
                                        <p:strVal val="visible"/>
                                      </p:to>
                                    </p:set>
                                    <p:animEffect transition="in" filter="fade">
                                      <p:cBhvr>
                                        <p:cTn id="41" dur="1000"/>
                                        <p:tgtEl>
                                          <p:spTgt spid="5123">
                                            <p:txEl>
                                              <p:pRg st="3" end="3"/>
                                            </p:txEl>
                                          </p:spTgt>
                                        </p:tgtEl>
                                      </p:cBhvr>
                                    </p:animEffect>
                                    <p:anim calcmode="lin" valueType="num">
                                      <p:cBhvr>
                                        <p:cTn id="42"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123">
                                            <p:txEl>
                                              <p:pRg st="4" end="4"/>
                                            </p:txEl>
                                          </p:spTgt>
                                        </p:tgtEl>
                                        <p:attrNameLst>
                                          <p:attrName>style.visibility</p:attrName>
                                        </p:attrNameLst>
                                      </p:cBhvr>
                                      <p:to>
                                        <p:strVal val="visible"/>
                                      </p:to>
                                    </p:set>
                                    <p:animEffect transition="in" filter="fade">
                                      <p:cBhvr>
                                        <p:cTn id="48" dur="1000"/>
                                        <p:tgtEl>
                                          <p:spTgt spid="5123">
                                            <p:txEl>
                                              <p:pRg st="4" end="4"/>
                                            </p:txEl>
                                          </p:spTgt>
                                        </p:tgtEl>
                                      </p:cBhvr>
                                    </p:animEffect>
                                    <p:anim calcmode="lin" valueType="num">
                                      <p:cBhvr>
                                        <p:cTn id="49"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123">
                                            <p:txEl>
                                              <p:pRg st="5" end="5"/>
                                            </p:txEl>
                                          </p:spTgt>
                                        </p:tgtEl>
                                        <p:attrNameLst>
                                          <p:attrName>style.visibility</p:attrName>
                                        </p:attrNameLst>
                                      </p:cBhvr>
                                      <p:to>
                                        <p:strVal val="visible"/>
                                      </p:to>
                                    </p:set>
                                    <p:animEffect transition="in" filter="fade">
                                      <p:cBhvr>
                                        <p:cTn id="55" dur="1000"/>
                                        <p:tgtEl>
                                          <p:spTgt spid="5123">
                                            <p:txEl>
                                              <p:pRg st="5" end="5"/>
                                            </p:txEl>
                                          </p:spTgt>
                                        </p:tgtEl>
                                      </p:cBhvr>
                                    </p:animEffect>
                                    <p:anim calcmode="lin" valueType="num">
                                      <p:cBhvr>
                                        <p:cTn id="56"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123">
                                            <p:txEl>
                                              <p:pRg st="6" end="6"/>
                                            </p:txEl>
                                          </p:spTgt>
                                        </p:tgtEl>
                                        <p:attrNameLst>
                                          <p:attrName>style.visibility</p:attrName>
                                        </p:attrNameLst>
                                      </p:cBhvr>
                                      <p:to>
                                        <p:strVal val="visible"/>
                                      </p:to>
                                    </p:set>
                                    <p:animEffect transition="in" filter="fade">
                                      <p:cBhvr>
                                        <p:cTn id="62" dur="1000"/>
                                        <p:tgtEl>
                                          <p:spTgt spid="5123">
                                            <p:txEl>
                                              <p:pRg st="6" end="6"/>
                                            </p:txEl>
                                          </p:spTgt>
                                        </p:tgtEl>
                                      </p:cBhvr>
                                    </p:animEffect>
                                    <p:anim calcmode="lin" valueType="num">
                                      <p:cBhvr>
                                        <p:cTn id="63"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123">
                                            <p:txEl>
                                              <p:pRg st="13" end="13"/>
                                            </p:txEl>
                                          </p:spTgt>
                                        </p:tgtEl>
                                        <p:attrNameLst>
                                          <p:attrName>style.visibility</p:attrName>
                                        </p:attrNameLst>
                                      </p:cBhvr>
                                      <p:to>
                                        <p:strVal val="visible"/>
                                      </p:to>
                                    </p:set>
                                    <p:animEffect transition="in" filter="fade">
                                      <p:cBhvr>
                                        <p:cTn id="69" dur="1000"/>
                                        <p:tgtEl>
                                          <p:spTgt spid="5123">
                                            <p:txEl>
                                              <p:pRg st="13" end="13"/>
                                            </p:txEl>
                                          </p:spTgt>
                                        </p:tgtEl>
                                      </p:cBhvr>
                                    </p:animEffect>
                                    <p:anim calcmode="lin" valueType="num">
                                      <p:cBhvr>
                                        <p:cTn id="70"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5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990600" y="0"/>
            <a:ext cx="6934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First-Order Reaction: The Linear Plot</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3" name="Rectangle 3"/>
          <p:cNvSpPr>
            <a:spLocks noChangeArrowheads="1"/>
          </p:cNvSpPr>
          <p:nvPr/>
        </p:nvSpPr>
        <p:spPr bwMode="auto">
          <a:xfrm>
            <a:off x="120650" y="762000"/>
            <a:ext cx="521335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800" dirty="0" smtClean="0">
                <a:latin typeface="Calibri" pitchFamily="34" charset="0"/>
                <a:ea typeface="Cambria" pitchFamily="18" charset="0"/>
                <a:cs typeface="Calibri" pitchFamily="34" charset="0"/>
              </a:rPr>
              <a:t>Integrating </a:t>
            </a:r>
            <a:r>
              <a:rPr lang="en-US" sz="1800" dirty="0" err="1">
                <a:latin typeface="Calibri" pitchFamily="34" charset="0"/>
                <a:ea typeface="Cambria" pitchFamily="18" charset="0"/>
                <a:cs typeface="Calibri" pitchFamily="34" charset="0"/>
              </a:rPr>
              <a:t>Eq</a:t>
            </a:r>
            <a:r>
              <a:rPr lang="en-US" sz="1800" dirty="0">
                <a:latin typeface="Calibri" pitchFamily="34" charset="0"/>
                <a:ea typeface="Cambria" pitchFamily="18" charset="0"/>
                <a:cs typeface="Calibri" pitchFamily="34" charset="0"/>
              </a:rPr>
              <a:t>[1.1] with respect to t yields</a:t>
            </a:r>
            <a:r>
              <a:rPr lang="en-US" sz="1800" dirty="0" smtClean="0">
                <a:latin typeface="Calibri" pitchFamily="34" charset="0"/>
                <a:ea typeface="Cambria" pitchFamily="18" charset="0"/>
                <a:cs typeface="Calibri" pitchFamily="34" charset="0"/>
              </a:rPr>
              <a:t>:</a:t>
            </a:r>
            <a:endParaRPr lang="en-US" sz="1800" dirty="0">
              <a:latin typeface="Calibri" pitchFamily="34" charset="0"/>
              <a:ea typeface="Cambria" pitchFamily="18" charset="0"/>
              <a:cs typeface="Calibri" pitchFamily="34" charset="0"/>
            </a:endParaRPr>
          </a:p>
          <a:p>
            <a:pPr eaLnBrk="0" hangingPunct="0">
              <a:spcAft>
                <a:spcPts val="0"/>
              </a:spcAft>
              <a:defRPr/>
            </a:pPr>
            <a:r>
              <a:rPr lang="en-US" sz="1800" b="1" dirty="0" smtClean="0">
                <a:latin typeface="Calibri" pitchFamily="34" charset="0"/>
                <a:ea typeface="Cambria" pitchFamily="18" charset="0"/>
                <a:cs typeface="Calibri" pitchFamily="34" charset="0"/>
              </a:rPr>
              <a:t>	       d[A</a:t>
            </a:r>
            <a:r>
              <a:rPr lang="en-US" sz="1800" b="1" dirty="0">
                <a:latin typeface="Calibri" pitchFamily="34" charset="0"/>
                <a:ea typeface="Cambria" pitchFamily="18" charset="0"/>
                <a:cs typeface="Calibri" pitchFamily="34" charset="0"/>
              </a:rPr>
              <a:t>]/</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-k[A]		</a:t>
            </a:r>
            <a:r>
              <a:rPr lang="en-US" sz="1800" b="1" dirty="0" smtClean="0">
                <a:latin typeface="Calibri" pitchFamily="34" charset="0"/>
                <a:ea typeface="Cambria" pitchFamily="18" charset="0"/>
                <a:cs typeface="Calibri" pitchFamily="34" charset="0"/>
              </a:rPr>
              <a:t>[</a:t>
            </a:r>
            <a:r>
              <a:rPr lang="en-US" sz="1800" b="1" dirty="0">
                <a:latin typeface="Calibri" pitchFamily="34" charset="0"/>
                <a:ea typeface="Cambria" pitchFamily="18" charset="0"/>
                <a:cs typeface="Calibri" pitchFamily="34" charset="0"/>
              </a:rPr>
              <a:t>1.1</a:t>
            </a:r>
            <a:r>
              <a:rPr lang="en-US" sz="1800" b="1" dirty="0" smtClean="0">
                <a:latin typeface="Calibri" pitchFamily="34" charset="0"/>
                <a:ea typeface="Cambria" pitchFamily="18" charset="0"/>
                <a:cs typeface="Calibri" pitchFamily="34" charset="0"/>
              </a:rPr>
              <a:t>]</a:t>
            </a: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=&gt; </a:t>
            </a:r>
            <a:r>
              <a:rPr lang="en-US" sz="1800" b="1" dirty="0">
                <a:latin typeface="Calibri" pitchFamily="34" charset="0"/>
                <a:ea typeface="Arial Unicode MS"/>
                <a:cs typeface="Calibri" pitchFamily="34" charset="0"/>
              </a:rPr>
              <a:t>	</a:t>
            </a:r>
            <a:r>
              <a:rPr lang="en-US" sz="1800" b="1" dirty="0" smtClean="0">
                <a:latin typeface="Calibri" pitchFamily="34" charset="0"/>
                <a:ea typeface="Arial Unicode MS"/>
                <a:cs typeface="Calibri" pitchFamily="34" charset="0"/>
              </a:rPr>
              <a:t>   ʃ </a:t>
            </a:r>
            <a:r>
              <a:rPr lang="en-US" sz="1800" b="1" dirty="0">
                <a:latin typeface="Calibri" pitchFamily="34" charset="0"/>
                <a:ea typeface="Cambria" pitchFamily="18" charset="0"/>
                <a:cs typeface="Calibri" pitchFamily="34" charset="0"/>
              </a:rPr>
              <a:t>d[A]/[A] = -k </a:t>
            </a:r>
            <a:r>
              <a:rPr lang="en-US" sz="1800" b="1" dirty="0" err="1">
                <a:latin typeface="Calibri" pitchFamily="34" charset="0"/>
                <a:ea typeface="Arial Unicode MS"/>
                <a:cs typeface="Calibri" pitchFamily="34" charset="0"/>
              </a:rPr>
              <a:t>ʃ</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a:t>
            </a:r>
          </a:p>
          <a:p>
            <a:pPr eaLnBrk="0" hangingPunct="0">
              <a:spcAft>
                <a:spcPts val="0"/>
              </a:spcAft>
              <a:defRPr/>
            </a:pPr>
            <a:r>
              <a:rPr lang="en-US" sz="1800" b="1" dirty="0">
                <a:latin typeface="Calibri" pitchFamily="34" charset="0"/>
                <a:ea typeface="Cambria" pitchFamily="18" charset="0"/>
                <a:cs typeface="Calibri" pitchFamily="34" charset="0"/>
              </a:rPr>
              <a:t>    =&gt;	</a:t>
            </a:r>
            <a:r>
              <a:rPr lang="en-US" sz="1800" b="1" dirty="0" err="1">
                <a:latin typeface="Calibri" pitchFamily="34" charset="0"/>
                <a:ea typeface="Cambria" pitchFamily="18" charset="0"/>
                <a:cs typeface="Calibri" pitchFamily="34" charset="0"/>
              </a:rPr>
              <a:t>ln</a:t>
            </a:r>
            <a:r>
              <a:rPr lang="en-US" sz="1800" b="1" dirty="0">
                <a:latin typeface="Calibri" pitchFamily="34" charset="0"/>
                <a:ea typeface="Cambria" pitchFamily="18" charset="0"/>
                <a:cs typeface="Calibri" pitchFamily="34" charset="0"/>
              </a:rPr>
              <a:t>[A]-</a:t>
            </a:r>
            <a:r>
              <a:rPr lang="en-US" sz="1800" b="1" dirty="0" err="1">
                <a:latin typeface="Calibri" pitchFamily="34" charset="0"/>
                <a:ea typeface="Cambria" pitchFamily="18" charset="0"/>
                <a:cs typeface="Calibri" pitchFamily="34" charset="0"/>
              </a:rPr>
              <a:t>ln</a:t>
            </a:r>
            <a:r>
              <a:rPr lang="en-US" sz="1800" b="1" dirty="0">
                <a:latin typeface="Calibri" pitchFamily="34" charset="0"/>
                <a:ea typeface="Cambria" pitchFamily="18" charset="0"/>
                <a:cs typeface="Calibri" pitchFamily="34" charset="0"/>
              </a:rPr>
              <a:t>[A]</a:t>
            </a:r>
            <a:r>
              <a:rPr lang="en-US" sz="1800" b="1" baseline="-25000" dirty="0">
                <a:latin typeface="Calibri" pitchFamily="34" charset="0"/>
                <a:ea typeface="Cambria" pitchFamily="18" charset="0"/>
                <a:cs typeface="Calibri" pitchFamily="34" charset="0"/>
              </a:rPr>
              <a:t>0</a:t>
            </a:r>
            <a:r>
              <a:rPr lang="en-US" sz="1800" b="1" dirty="0">
                <a:latin typeface="Calibri" pitchFamily="34" charset="0"/>
                <a:ea typeface="Cambria" pitchFamily="18" charset="0"/>
                <a:cs typeface="Calibri" pitchFamily="34" charset="0"/>
              </a:rPr>
              <a:t> = -</a:t>
            </a:r>
            <a:r>
              <a:rPr lang="en-US" sz="1800" b="1" dirty="0" err="1">
                <a:latin typeface="Calibri" pitchFamily="34" charset="0"/>
                <a:ea typeface="Cambria" pitchFamily="18" charset="0"/>
                <a:cs typeface="Calibri" pitchFamily="34" charset="0"/>
              </a:rPr>
              <a:t>kt</a:t>
            </a: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b="1" dirty="0">
                <a:latin typeface="Calibri" pitchFamily="34" charset="0"/>
                <a:ea typeface="Cambria" pitchFamily="18" charset="0"/>
                <a:cs typeface="Calibri" pitchFamily="34" charset="0"/>
              </a:rPr>
              <a:t>    =&gt;	           </a:t>
            </a:r>
            <a:r>
              <a:rPr lang="en-US" sz="1800" b="1" dirty="0" smtClean="0">
                <a:latin typeface="Calibri" pitchFamily="34" charset="0"/>
                <a:ea typeface="Cambria" pitchFamily="18" charset="0"/>
                <a:cs typeface="Calibri" pitchFamily="34" charset="0"/>
              </a:rPr>
              <a:t> ln[A</a:t>
            </a:r>
            <a:r>
              <a:rPr lang="en-US" sz="1800" b="1" dirty="0">
                <a:latin typeface="Calibri" pitchFamily="34" charset="0"/>
                <a:ea typeface="Cambria" pitchFamily="18" charset="0"/>
                <a:cs typeface="Calibri" pitchFamily="34" charset="0"/>
              </a:rPr>
              <a:t>] = </a:t>
            </a:r>
            <a:r>
              <a:rPr lang="en-US" sz="1800" b="1" dirty="0">
                <a:solidFill>
                  <a:srgbClr val="FF0000"/>
                </a:solidFill>
                <a:latin typeface="Calibri" pitchFamily="34" charset="0"/>
                <a:ea typeface="Cambria" pitchFamily="18" charset="0"/>
                <a:cs typeface="Calibri" pitchFamily="34" charset="0"/>
              </a:rPr>
              <a:t>-</a:t>
            </a:r>
            <a:r>
              <a:rPr lang="en-US" sz="1800" b="1" dirty="0" err="1">
                <a:solidFill>
                  <a:srgbClr val="FF0000"/>
                </a:solidFill>
                <a:latin typeface="Calibri" pitchFamily="34" charset="0"/>
                <a:ea typeface="Cambria" pitchFamily="18" charset="0"/>
                <a:cs typeface="Calibri" pitchFamily="34" charset="0"/>
              </a:rPr>
              <a:t>k</a:t>
            </a:r>
            <a:r>
              <a:rPr lang="en-US" sz="1800" b="1" dirty="0" err="1">
                <a:latin typeface="Calibri" pitchFamily="34" charset="0"/>
                <a:ea typeface="Cambria" pitchFamily="18" charset="0"/>
                <a:cs typeface="Calibri" pitchFamily="34" charset="0"/>
              </a:rPr>
              <a:t>t</a:t>
            </a:r>
            <a:r>
              <a:rPr lang="en-US" sz="1800" b="1" dirty="0">
                <a:latin typeface="Calibri" pitchFamily="34" charset="0"/>
                <a:ea typeface="Cambria" pitchFamily="18" charset="0"/>
                <a:cs typeface="Calibri" pitchFamily="34" charset="0"/>
              </a:rPr>
              <a:t> + </a:t>
            </a:r>
            <a:r>
              <a:rPr lang="en-US" sz="1800" b="1" dirty="0">
                <a:solidFill>
                  <a:srgbClr val="FF0000"/>
                </a:solidFill>
                <a:latin typeface="Calibri" pitchFamily="34" charset="0"/>
                <a:ea typeface="Cambria" pitchFamily="18" charset="0"/>
                <a:cs typeface="Calibri" pitchFamily="34" charset="0"/>
              </a:rPr>
              <a:t>ln[A]</a:t>
            </a:r>
            <a:r>
              <a:rPr lang="en-US" sz="1800" b="1" baseline="-25000" dirty="0">
                <a:solidFill>
                  <a:srgbClr val="FF0000"/>
                </a:solidFill>
                <a:latin typeface="Calibri" pitchFamily="34" charset="0"/>
                <a:ea typeface="Cambria" pitchFamily="18" charset="0"/>
                <a:cs typeface="Calibri" pitchFamily="34" charset="0"/>
              </a:rPr>
              <a:t>0</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[1.5]</a:t>
            </a:r>
          </a:p>
          <a:p>
            <a:pPr eaLnBrk="0" hangingPunct="0">
              <a:spcAft>
                <a:spcPts val="0"/>
              </a:spcAft>
              <a:defRPr/>
            </a:pP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dirty="0">
                <a:latin typeface="Calibri" pitchFamily="34" charset="0"/>
                <a:ea typeface="Cambria" pitchFamily="18" charset="0"/>
                <a:cs typeface="Calibri" pitchFamily="34" charset="0"/>
              </a:rPr>
              <a:t>where [A]</a:t>
            </a:r>
            <a:r>
              <a:rPr lang="en-US" sz="1800" baseline="-25000" dirty="0">
                <a:latin typeface="Calibri" pitchFamily="34" charset="0"/>
                <a:ea typeface="Cambria" pitchFamily="18" charset="0"/>
                <a:cs typeface="Calibri" pitchFamily="34" charset="0"/>
              </a:rPr>
              <a:t>0</a:t>
            </a:r>
            <a:r>
              <a:rPr lang="en-US" sz="1800" dirty="0">
                <a:latin typeface="Calibri" pitchFamily="34" charset="0"/>
                <a:ea typeface="Cambria" pitchFamily="18" charset="0"/>
                <a:cs typeface="Calibri" pitchFamily="34" charset="0"/>
              </a:rPr>
              <a:t> is the </a:t>
            </a:r>
            <a:r>
              <a:rPr lang="en-US" sz="1800" dirty="0" smtClean="0">
                <a:latin typeface="Calibri" pitchFamily="34" charset="0"/>
                <a:ea typeface="Cambria" pitchFamily="18" charset="0"/>
                <a:cs typeface="Calibri" pitchFamily="34" charset="0"/>
              </a:rPr>
              <a:t>initial </a:t>
            </a:r>
            <a:r>
              <a:rPr lang="en-US" sz="1800" dirty="0">
                <a:latin typeface="Calibri" pitchFamily="34" charset="0"/>
                <a:ea typeface="Cambria" pitchFamily="18" charset="0"/>
                <a:cs typeface="Calibri" pitchFamily="34" charset="0"/>
              </a:rPr>
              <a:t>concentration of reactant A </a:t>
            </a:r>
            <a:r>
              <a:rPr lang="en-US" sz="1800" dirty="0" smtClean="0">
                <a:latin typeface="Calibri" pitchFamily="34" charset="0"/>
                <a:ea typeface="Cambria" pitchFamily="18" charset="0"/>
                <a:cs typeface="Calibri" pitchFamily="34" charset="0"/>
              </a:rPr>
              <a:t>@ time </a:t>
            </a:r>
            <a:r>
              <a:rPr lang="en-US" sz="1800" dirty="0">
                <a:latin typeface="Calibri" pitchFamily="34" charset="0"/>
                <a:ea typeface="Cambria" pitchFamily="18" charset="0"/>
                <a:cs typeface="Calibri" pitchFamily="34" charset="0"/>
              </a:rPr>
              <a:t>zero (</a:t>
            </a:r>
            <a:r>
              <a:rPr lang="en-US" sz="1800" dirty="0" smtClean="0">
                <a:latin typeface="Calibri" pitchFamily="34" charset="0"/>
                <a:ea typeface="Cambria" pitchFamily="18" charset="0"/>
                <a:cs typeface="Calibri" pitchFamily="34" charset="0"/>
              </a:rPr>
              <a:t>t</a:t>
            </a:r>
            <a:r>
              <a:rPr lang="en-US" sz="1800" baseline="-25000" dirty="0" smtClean="0">
                <a:latin typeface="Calibri" pitchFamily="34" charset="0"/>
                <a:ea typeface="Cambria" pitchFamily="18" charset="0"/>
                <a:cs typeface="Calibri" pitchFamily="34" charset="0"/>
              </a:rPr>
              <a:t>0</a:t>
            </a:r>
            <a:r>
              <a:rPr lang="en-US" sz="1800" dirty="0" smtClean="0">
                <a:latin typeface="Calibri" pitchFamily="34" charset="0"/>
                <a:ea typeface="Cambria" pitchFamily="18" charset="0"/>
                <a:cs typeface="Calibri" pitchFamily="34" charset="0"/>
              </a:rPr>
              <a:t>)</a:t>
            </a:r>
          </a:p>
          <a:p>
            <a:pPr eaLnBrk="0" hangingPunct="0">
              <a:spcAft>
                <a:spcPts val="0"/>
              </a:spcAft>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R</a:t>
            </a:r>
            <a:r>
              <a:rPr lang="en-US" sz="1800" dirty="0" smtClean="0">
                <a:latin typeface="Calibri" pitchFamily="34" charset="0"/>
                <a:ea typeface="Cambria" pitchFamily="18" charset="0"/>
                <a:cs typeface="Calibri" pitchFamily="34" charset="0"/>
              </a:rPr>
              <a:t>ecall </a:t>
            </a:r>
            <a:r>
              <a:rPr lang="en-US" sz="1800" dirty="0">
                <a:latin typeface="Calibri" pitchFamily="34" charset="0"/>
                <a:ea typeface="Cambria" pitchFamily="18" charset="0"/>
                <a:cs typeface="Calibri" pitchFamily="34" charset="0"/>
              </a:rPr>
              <a:t>from calculus </a:t>
            </a:r>
            <a:r>
              <a:rPr lang="en-US" sz="1800" dirty="0" smtClean="0">
                <a:latin typeface="Calibri" pitchFamily="34" charset="0"/>
                <a:ea typeface="Cambria" pitchFamily="18" charset="0"/>
                <a:cs typeface="Calibri" pitchFamily="34" charset="0"/>
              </a:rPr>
              <a:t>that:</a:t>
            </a:r>
          </a:p>
          <a:p>
            <a:pPr eaLnBrk="0" hangingPunct="0">
              <a:spcAft>
                <a:spcPts val="0"/>
              </a:spcAft>
              <a:defRPr/>
            </a:pPr>
            <a:r>
              <a:rPr lang="en-US" sz="1800" dirty="0">
                <a:latin typeface="Calibri" pitchFamily="34" charset="0"/>
                <a:ea typeface="Arial Unicode MS"/>
                <a:cs typeface="Calibri" pitchFamily="34" charset="0"/>
              </a:rPr>
              <a:t>	</a:t>
            </a:r>
            <a:r>
              <a:rPr lang="en-US" sz="1800" b="1" dirty="0" smtClean="0">
                <a:latin typeface="Calibri" pitchFamily="34" charset="0"/>
                <a:ea typeface="Arial Unicode MS"/>
                <a:cs typeface="Calibri" pitchFamily="34" charset="0"/>
              </a:rPr>
              <a:t>ʃ(1/x)dx </a:t>
            </a:r>
            <a:r>
              <a:rPr lang="en-US" sz="1800" b="1" dirty="0">
                <a:latin typeface="Calibri" pitchFamily="34" charset="0"/>
                <a:ea typeface="Arial Unicode MS"/>
                <a:cs typeface="Calibri" pitchFamily="34" charset="0"/>
              </a:rPr>
              <a:t>= </a:t>
            </a:r>
            <a:r>
              <a:rPr lang="en-US" sz="1800" b="1" dirty="0" err="1" smtClean="0">
                <a:latin typeface="Calibri" pitchFamily="34" charset="0"/>
                <a:ea typeface="Arial Unicode MS"/>
                <a:cs typeface="Calibri" pitchFamily="34" charset="0"/>
              </a:rPr>
              <a:t>lnx</a:t>
            </a:r>
            <a:r>
              <a:rPr lang="en-US" sz="1800" b="1" dirty="0" smtClean="0">
                <a:latin typeface="Calibri" pitchFamily="34" charset="0"/>
                <a:ea typeface="Cambria" pitchFamily="18" charset="0"/>
                <a:cs typeface="Calibri" pitchFamily="34" charset="0"/>
              </a:rPr>
              <a:t>	</a:t>
            </a:r>
          </a:p>
          <a:p>
            <a:pPr eaLnBrk="0" hangingPunct="0">
              <a:spcAft>
                <a:spcPts val="0"/>
              </a:spcAft>
              <a:defRPr/>
            </a:pPr>
            <a:r>
              <a:rPr lang="en-US" sz="1800" dirty="0" smtClean="0">
                <a:latin typeface="Calibri" pitchFamily="34" charset="0"/>
                <a:ea typeface="Cambria" pitchFamily="18" charset="0"/>
                <a:cs typeface="Calibri" pitchFamily="34" charset="0"/>
              </a:rPr>
              <a:t>	</a:t>
            </a: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A</a:t>
            </a:r>
            <a:r>
              <a:rPr lang="en-US" sz="1800" dirty="0" smtClean="0">
                <a:latin typeface="Calibri" pitchFamily="34" charset="0"/>
                <a:ea typeface="Cambria" pitchFamily="18" charset="0"/>
                <a:cs typeface="Calibri" pitchFamily="34" charset="0"/>
              </a:rPr>
              <a:t>ccording </a:t>
            </a:r>
            <a:r>
              <a:rPr lang="en-US" sz="1800" dirty="0">
                <a:latin typeface="Calibri" pitchFamily="34" charset="0"/>
                <a:ea typeface="Cambria" pitchFamily="18" charset="0"/>
                <a:cs typeface="Calibri" pitchFamily="34" charset="0"/>
              </a:rPr>
              <a:t>to </a:t>
            </a:r>
            <a:r>
              <a:rPr lang="en-US" sz="1800" dirty="0" err="1" smtClean="0">
                <a:latin typeface="Calibri" pitchFamily="34" charset="0"/>
                <a:ea typeface="Cambria" pitchFamily="18" charset="0"/>
                <a:cs typeface="Calibri" pitchFamily="34" charset="0"/>
              </a:rPr>
              <a:t>Eq</a:t>
            </a:r>
            <a:r>
              <a:rPr lang="en-US" sz="1800" dirty="0" smtClean="0">
                <a:latin typeface="Calibri" pitchFamily="34" charset="0"/>
                <a:ea typeface="Cambria" pitchFamily="18" charset="0"/>
                <a:cs typeface="Calibri" pitchFamily="34" charset="0"/>
              </a:rPr>
              <a:t>[1.5], </a:t>
            </a:r>
            <a:r>
              <a:rPr lang="en-US" sz="1800" dirty="0">
                <a:latin typeface="Calibri" pitchFamily="34" charset="0"/>
                <a:ea typeface="Cambria" pitchFamily="18" charset="0"/>
                <a:cs typeface="Calibri" pitchFamily="34" charset="0"/>
              </a:rPr>
              <a:t>a plot of ln[A] versus t will generate a straight line </a:t>
            </a:r>
            <a:r>
              <a:rPr lang="en-US" sz="1800" dirty="0" smtClean="0">
                <a:latin typeface="Calibri" pitchFamily="34" charset="0"/>
                <a:ea typeface="Cambria" pitchFamily="18" charset="0"/>
                <a:cs typeface="Calibri" pitchFamily="34" charset="0"/>
              </a:rPr>
              <a:t>with:</a:t>
            </a:r>
          </a:p>
          <a:p>
            <a:pPr eaLnBrk="0" hangingPunct="0">
              <a:spcAft>
                <a:spcPts val="0"/>
              </a:spcAft>
              <a:defRPr/>
            </a:pPr>
            <a:r>
              <a:rPr lang="en-US" sz="1800" dirty="0">
                <a:latin typeface="Calibri" pitchFamily="34" charset="0"/>
                <a:ea typeface="Cambria" pitchFamily="18" charset="0"/>
                <a:cs typeface="Calibri" pitchFamily="34" charset="0"/>
              </a:rPr>
              <a:t>	</a:t>
            </a:r>
            <a:r>
              <a:rPr lang="en-US" sz="1800" dirty="0" smtClean="0">
                <a:solidFill>
                  <a:srgbClr val="FF0000"/>
                </a:solidFill>
                <a:latin typeface="Calibri" pitchFamily="34" charset="0"/>
                <a:ea typeface="Cambria" pitchFamily="18" charset="0"/>
                <a:cs typeface="Calibri" pitchFamily="34" charset="0"/>
              </a:rPr>
              <a:t>          </a:t>
            </a:r>
            <a:r>
              <a:rPr lang="en-US" sz="1800" b="1" dirty="0" smtClean="0">
                <a:solidFill>
                  <a:srgbClr val="FF0000"/>
                </a:solidFill>
                <a:latin typeface="Calibri" pitchFamily="34" charset="0"/>
                <a:ea typeface="Cambria" pitchFamily="18" charset="0"/>
                <a:cs typeface="Calibri" pitchFamily="34" charset="0"/>
              </a:rPr>
              <a:t>slope = </a:t>
            </a:r>
            <a:r>
              <a:rPr lang="en-US" sz="1800" b="1" dirty="0">
                <a:solidFill>
                  <a:srgbClr val="FF0000"/>
                </a:solidFill>
                <a:latin typeface="Calibri" pitchFamily="34" charset="0"/>
                <a:ea typeface="Cambria" pitchFamily="18" charset="0"/>
                <a:cs typeface="Calibri" pitchFamily="34" charset="0"/>
              </a:rPr>
              <a:t>-k </a:t>
            </a:r>
            <a:endParaRPr lang="en-US" sz="1800" b="1" dirty="0" smtClean="0">
              <a:solidFill>
                <a:srgbClr val="FF0000"/>
              </a:solidFill>
              <a:latin typeface="Calibri" pitchFamily="34" charset="0"/>
              <a:ea typeface="Cambria" pitchFamily="18" charset="0"/>
              <a:cs typeface="Calibri" pitchFamily="34" charset="0"/>
            </a:endParaRPr>
          </a:p>
          <a:p>
            <a:pPr eaLnBrk="0" hangingPunct="0">
              <a:spcAft>
                <a:spcPts val="0"/>
              </a:spcAft>
              <a:defRPr/>
            </a:pPr>
            <a:r>
              <a:rPr lang="en-US" sz="1800" b="1" dirty="0">
                <a:latin typeface="Calibri" pitchFamily="34" charset="0"/>
                <a:ea typeface="Cambria" pitchFamily="18" charset="0"/>
                <a:cs typeface="Calibri" pitchFamily="34" charset="0"/>
              </a:rPr>
              <a:t>	</a:t>
            </a:r>
            <a:r>
              <a:rPr lang="en-US" sz="1800" b="1" dirty="0" smtClean="0">
                <a:solidFill>
                  <a:srgbClr val="FF0000"/>
                </a:solidFill>
                <a:latin typeface="Calibri" pitchFamily="34" charset="0"/>
                <a:ea typeface="Cambria" pitchFamily="18" charset="0"/>
                <a:cs typeface="Calibri" pitchFamily="34" charset="0"/>
              </a:rPr>
              <a:t>y-intercept = </a:t>
            </a:r>
            <a:r>
              <a:rPr lang="en-US" sz="1800" b="1" dirty="0">
                <a:solidFill>
                  <a:srgbClr val="FF0000"/>
                </a:solidFill>
                <a:latin typeface="Calibri" pitchFamily="34" charset="0"/>
                <a:ea typeface="Cambria" pitchFamily="18" charset="0"/>
                <a:cs typeface="Calibri" pitchFamily="34" charset="0"/>
              </a:rPr>
              <a:t>ln[A]</a:t>
            </a:r>
            <a:r>
              <a:rPr lang="en-US" sz="1800" b="1" baseline="-25000" dirty="0">
                <a:solidFill>
                  <a:srgbClr val="FF0000"/>
                </a:solidFill>
                <a:latin typeface="Calibri" pitchFamily="34" charset="0"/>
                <a:ea typeface="Cambria" pitchFamily="18" charset="0"/>
                <a:cs typeface="Calibri" pitchFamily="34" charset="0"/>
              </a:rPr>
              <a:t>0 </a:t>
            </a:r>
            <a:endParaRPr lang="en-US" sz="1800" b="1" dirty="0" smtClean="0">
              <a:solidFill>
                <a:srgbClr val="FF0000"/>
              </a:solidFill>
              <a:latin typeface="Calibri" pitchFamily="34" charset="0"/>
              <a:ea typeface="Cambria" pitchFamily="18" charset="0"/>
              <a:cs typeface="Calibri" pitchFamily="34" charset="0"/>
            </a:endParaRPr>
          </a:p>
          <a:p>
            <a:pPr marL="169863" indent="-169863" eaLnBrk="0" hangingPunct="0">
              <a:spcAft>
                <a:spcPts val="0"/>
              </a:spcAft>
              <a:buFontTx/>
              <a:buChar char="-"/>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Why the units of k are s</a:t>
            </a:r>
            <a:r>
              <a:rPr lang="en-US" sz="1800" baseline="30000" dirty="0">
                <a:latin typeface="Calibri" pitchFamily="34" charset="0"/>
                <a:ea typeface="Cambria" pitchFamily="18" charset="0"/>
                <a:cs typeface="Calibri" pitchFamily="34" charset="0"/>
              </a:rPr>
              <a:t>-1</a:t>
            </a:r>
            <a:r>
              <a:rPr lang="en-US" sz="1800" dirty="0">
                <a:latin typeface="Calibri" pitchFamily="34" charset="0"/>
                <a:ea typeface="Cambria" pitchFamily="18" charset="0"/>
                <a:cs typeface="Calibri" pitchFamily="34" charset="0"/>
              </a:rPr>
              <a:t>?—from </a:t>
            </a:r>
            <a:r>
              <a:rPr lang="en-US" sz="1800" dirty="0" err="1">
                <a:latin typeface="Calibri" pitchFamily="34" charset="0"/>
                <a:ea typeface="Cambria" pitchFamily="18" charset="0"/>
                <a:cs typeface="Calibri" pitchFamily="34" charset="0"/>
              </a:rPr>
              <a:t>Eq</a:t>
            </a:r>
            <a:r>
              <a:rPr lang="en-US" sz="1800" dirty="0">
                <a:latin typeface="Calibri" pitchFamily="34" charset="0"/>
                <a:ea typeface="Cambria" pitchFamily="18" charset="0"/>
                <a:cs typeface="Calibri" pitchFamily="34" charset="0"/>
              </a:rPr>
              <a:t>[1.1], we have</a:t>
            </a:r>
            <a:r>
              <a:rPr lang="en-US" sz="1800" dirty="0" smtClean="0">
                <a:latin typeface="Calibri" pitchFamily="34" charset="0"/>
                <a:ea typeface="Cambria" pitchFamily="18" charset="0"/>
                <a:cs typeface="Calibri" pitchFamily="34" charset="0"/>
              </a:rPr>
              <a:t>:</a:t>
            </a:r>
            <a:endParaRPr lang="en-US" sz="1800" dirty="0">
              <a:latin typeface="Calibri" pitchFamily="34" charset="0"/>
              <a:ea typeface="Cambria" pitchFamily="18" charset="0"/>
              <a:cs typeface="Calibri" pitchFamily="34" charset="0"/>
            </a:endParaRPr>
          </a:p>
          <a:p>
            <a:pPr eaLnBrk="0" hangingPunct="0">
              <a:spcAft>
                <a:spcPts val="0"/>
              </a:spcAft>
              <a:defRPr/>
            </a:pPr>
            <a:r>
              <a:rPr lang="en-US" sz="1800" dirty="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[k] = {[d[A]]/[</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]}.{1/[[A]]}</a:t>
            </a:r>
          </a:p>
          <a:p>
            <a:pPr eaLnBrk="0" hangingPunct="0">
              <a:spcAft>
                <a:spcPts val="0"/>
              </a:spcAft>
              <a:defRPr/>
            </a:pPr>
            <a:r>
              <a:rPr lang="en-US" sz="1800" b="1" dirty="0">
                <a:latin typeface="Calibri" pitchFamily="34" charset="0"/>
                <a:ea typeface="Cambria" pitchFamily="18" charset="0"/>
                <a:cs typeface="Calibri" pitchFamily="34" charset="0"/>
              </a:rPr>
              <a:t>	[k] = {M/s}.{1/M}</a:t>
            </a:r>
          </a:p>
          <a:p>
            <a:pPr eaLnBrk="0" hangingPunct="0">
              <a:spcAft>
                <a:spcPts val="0"/>
              </a:spcAft>
              <a:defRPr/>
            </a:pPr>
            <a:r>
              <a:rPr lang="en-US" sz="1800" b="1" dirty="0">
                <a:latin typeface="Calibri" pitchFamily="34" charset="0"/>
                <a:ea typeface="Cambria" pitchFamily="18" charset="0"/>
                <a:cs typeface="Calibri" pitchFamily="34" charset="0"/>
              </a:rPr>
              <a:t>	[k] = s</a:t>
            </a:r>
            <a:r>
              <a:rPr lang="en-US" sz="1800" b="1" baseline="30000" dirty="0">
                <a:latin typeface="Calibri" pitchFamily="34" charset="0"/>
                <a:ea typeface="Cambria" pitchFamily="18" charset="0"/>
                <a:cs typeface="Calibri" pitchFamily="34" charset="0"/>
              </a:rPr>
              <a:t>-1</a:t>
            </a:r>
            <a:r>
              <a:rPr lang="en-US" sz="1800" b="1" dirty="0">
                <a:latin typeface="Calibri" pitchFamily="34" charset="0"/>
                <a:ea typeface="Cambria" pitchFamily="18" charset="0"/>
                <a:cs typeface="Calibri" pitchFamily="34" charset="0"/>
              </a:rPr>
              <a:t>  </a:t>
            </a:r>
          </a:p>
        </p:txBody>
      </p:sp>
      <p:grpSp>
        <p:nvGrpSpPr>
          <p:cNvPr id="3" name="Group 2"/>
          <p:cNvGrpSpPr/>
          <p:nvPr/>
        </p:nvGrpSpPr>
        <p:grpSpPr>
          <a:xfrm>
            <a:off x="4876800" y="685800"/>
            <a:ext cx="4083050" cy="6096000"/>
            <a:chOff x="4876800" y="685800"/>
            <a:chExt cx="4083050" cy="6096000"/>
          </a:xfrm>
        </p:grpSpPr>
        <p:grpSp>
          <p:nvGrpSpPr>
            <p:cNvPr id="2" name="Group 1"/>
            <p:cNvGrpSpPr/>
            <p:nvPr/>
          </p:nvGrpSpPr>
          <p:grpSpPr>
            <a:xfrm>
              <a:off x="4876800" y="685800"/>
              <a:ext cx="4083050" cy="6096000"/>
              <a:chOff x="4876800" y="685800"/>
              <a:chExt cx="4083050" cy="6096000"/>
            </a:xfrm>
          </p:grpSpPr>
          <p:pic>
            <p:nvPicPr>
              <p:cNvPr id="5125" name="Picture 2" descr="voet4_fig_12_01"/>
              <p:cNvPicPr>
                <a:picLocks noChangeAspect="1" noChangeArrowheads="1"/>
              </p:cNvPicPr>
              <p:nvPr/>
            </p:nvPicPr>
            <p:blipFill>
              <a:blip r:embed="rId3">
                <a:extLst>
                  <a:ext uri="{28A0092B-C50C-407E-A947-70E740481C1C}">
                    <a14:useLocalDpi xmlns:a14="http://schemas.microsoft.com/office/drawing/2010/main" val="0"/>
                  </a:ext>
                </a:extLst>
              </a:blip>
              <a:srcRect l="1770" t="2029" r="1736" b="13637"/>
              <a:stretch>
                <a:fillRect/>
              </a:stretch>
            </p:blipFill>
            <p:spPr bwMode="auto">
              <a:xfrm>
                <a:off x="4876800" y="685800"/>
                <a:ext cx="4083050" cy="57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7"/>
              <p:cNvSpPr txBox="1">
                <a:spLocks noChangeArrowheads="1"/>
              </p:cNvSpPr>
              <p:nvPr/>
            </p:nvSpPr>
            <p:spPr bwMode="auto">
              <a:xfrm>
                <a:off x="7359821" y="6388066"/>
                <a:ext cx="272779" cy="39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2000" b="1">
                    <a:latin typeface="Calibri" pitchFamily="34" charset="0"/>
                    <a:cs typeface="Calibri" pitchFamily="34" charset="0"/>
                  </a:rPr>
                  <a:t>t</a:t>
                </a:r>
              </a:p>
            </p:txBody>
          </p:sp>
          <p:sp>
            <p:nvSpPr>
              <p:cNvPr id="5128" name="Rectangle 9"/>
              <p:cNvSpPr>
                <a:spLocks noChangeArrowheads="1"/>
              </p:cNvSpPr>
              <p:nvPr/>
            </p:nvSpPr>
            <p:spPr bwMode="auto">
              <a:xfrm>
                <a:off x="5602938" y="685800"/>
                <a:ext cx="3355848" cy="5755343"/>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grpSp>
        <p:sp>
          <p:nvSpPr>
            <p:cNvPr id="8" name="TextBox 19"/>
            <p:cNvSpPr txBox="1">
              <a:spLocks noChangeArrowheads="1"/>
            </p:cNvSpPr>
            <p:nvPr/>
          </p:nvSpPr>
          <p:spPr bwMode="auto">
            <a:xfrm>
              <a:off x="6255068" y="685800"/>
              <a:ext cx="2507932" cy="461665"/>
            </a:xfrm>
            <a:prstGeom prst="rect">
              <a:avLst/>
            </a:prstGeom>
            <a:noFill/>
            <a:ln>
              <a:noFill/>
            </a:ln>
            <a:extLst/>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b="1" dirty="0" smtClean="0">
                  <a:latin typeface="Calibri" pitchFamily="34" charset="0"/>
                  <a:ea typeface="Cambria" pitchFamily="18" charset="0"/>
                  <a:cs typeface="Calibri" pitchFamily="34" charset="0"/>
                </a:rPr>
                <a:t>ln[A</a:t>
              </a:r>
              <a:r>
                <a:rPr lang="en-US" b="1" dirty="0">
                  <a:latin typeface="Calibri" pitchFamily="34" charset="0"/>
                  <a:ea typeface="Cambria" pitchFamily="18" charset="0"/>
                  <a:cs typeface="Calibri" pitchFamily="34" charset="0"/>
                </a:rPr>
                <a:t>] = </a:t>
              </a:r>
              <a:r>
                <a:rPr lang="en-US" b="1" dirty="0">
                  <a:solidFill>
                    <a:srgbClr val="FF0000"/>
                  </a:solidFill>
                  <a:latin typeface="Calibri" pitchFamily="34" charset="0"/>
                  <a:ea typeface="Cambria" pitchFamily="18" charset="0"/>
                  <a:cs typeface="Calibri" pitchFamily="34" charset="0"/>
                </a:rPr>
                <a:t>-</a:t>
              </a:r>
              <a:r>
                <a:rPr lang="en-US" b="1" dirty="0" err="1">
                  <a:solidFill>
                    <a:srgbClr val="FF0000"/>
                  </a:solidFill>
                  <a:latin typeface="Calibri" pitchFamily="34" charset="0"/>
                  <a:ea typeface="Cambria" pitchFamily="18" charset="0"/>
                  <a:cs typeface="Calibri" pitchFamily="34" charset="0"/>
                </a:rPr>
                <a:t>k</a:t>
              </a:r>
              <a:r>
                <a:rPr lang="en-US" b="1" dirty="0" err="1">
                  <a:latin typeface="Calibri" pitchFamily="34" charset="0"/>
                  <a:ea typeface="Cambria" pitchFamily="18" charset="0"/>
                  <a:cs typeface="Calibri" pitchFamily="34" charset="0"/>
                </a:rPr>
                <a:t>t</a:t>
              </a:r>
              <a:r>
                <a:rPr lang="en-US" b="1" dirty="0">
                  <a:latin typeface="Calibri" pitchFamily="34" charset="0"/>
                  <a:ea typeface="Cambria" pitchFamily="18" charset="0"/>
                  <a:cs typeface="Calibri" pitchFamily="34" charset="0"/>
                </a:rPr>
                <a:t> + </a:t>
              </a:r>
              <a:r>
                <a:rPr lang="en-US" b="1" dirty="0">
                  <a:solidFill>
                    <a:srgbClr val="FF0000"/>
                  </a:solidFill>
                  <a:latin typeface="Calibri" pitchFamily="34" charset="0"/>
                  <a:ea typeface="Cambria" pitchFamily="18" charset="0"/>
                  <a:cs typeface="Calibri" pitchFamily="34" charset="0"/>
                </a:rPr>
                <a:t>ln[A]</a:t>
              </a:r>
              <a:r>
                <a:rPr lang="en-US" b="1" baseline="-25000" dirty="0">
                  <a:solidFill>
                    <a:srgbClr val="FF0000"/>
                  </a:solidFill>
                  <a:latin typeface="Calibri" pitchFamily="34" charset="0"/>
                  <a:ea typeface="Cambria" pitchFamily="18" charset="0"/>
                  <a:cs typeface="Calibri" pitchFamily="34" charset="0"/>
                </a:rPr>
                <a:t>0</a:t>
              </a:r>
              <a:r>
                <a:rPr lang="en-US" b="1" dirty="0">
                  <a:solidFill>
                    <a:srgbClr val="FF0000"/>
                  </a:solidFill>
                  <a:latin typeface="Calibri" pitchFamily="34" charset="0"/>
                  <a:ea typeface="Cambria" pitchFamily="18" charset="0"/>
                  <a:cs typeface="Calibri" pitchFamily="34" charset="0"/>
                </a:rPr>
                <a:t> </a:t>
              </a:r>
              <a:endParaRPr lang="en-US" altLang="en-US" b="1" dirty="0">
                <a:solidFill>
                  <a:srgbClr val="FF0000"/>
                </a:solidFill>
                <a:latin typeface="Calibri" pitchFamily="34" charset="0"/>
                <a:cs typeface="Calibri" pitchFamily="34" charset="0"/>
              </a:endParaRPr>
            </a:p>
          </p:txBody>
        </p:sp>
      </p:grpSp>
    </p:spTree>
    <p:extLst>
      <p:ext uri="{BB962C8B-B14F-4D97-AF65-F5344CB8AC3E}">
        <p14:creationId xmlns:p14="http://schemas.microsoft.com/office/powerpoint/2010/main" val="33185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Effect transition="in" filter="fade">
                                      <p:cBhvr>
                                        <p:cTn id="19" dur="1000"/>
                                        <p:tgtEl>
                                          <p:spTgt spid="5123">
                                            <p:txEl>
                                              <p:pRg st="2" end="2"/>
                                            </p:txEl>
                                          </p:spTgt>
                                        </p:tgtEl>
                                      </p:cBhvr>
                                    </p:animEffect>
                                    <p:anim calcmode="lin" valueType="num">
                                      <p:cBhvr>
                                        <p:cTn id="20"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Effect transition="in" filter="fade">
                                      <p:cBhvr>
                                        <p:cTn id="26" dur="1000"/>
                                        <p:tgtEl>
                                          <p:spTgt spid="5123">
                                            <p:txEl>
                                              <p:pRg st="3" end="3"/>
                                            </p:txEl>
                                          </p:spTgt>
                                        </p:tgtEl>
                                      </p:cBhvr>
                                    </p:animEffect>
                                    <p:anim calcmode="lin" valueType="num">
                                      <p:cBhvr>
                                        <p:cTn id="27"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animEffect transition="in" filter="fade">
                                      <p:cBhvr>
                                        <p:cTn id="31" dur="1000"/>
                                        <p:tgtEl>
                                          <p:spTgt spid="5123">
                                            <p:txEl>
                                              <p:pRg st="8" end="8"/>
                                            </p:txEl>
                                          </p:spTgt>
                                        </p:tgtEl>
                                      </p:cBhvr>
                                    </p:animEffect>
                                    <p:anim calcmode="lin" valueType="num">
                                      <p:cBhvr>
                                        <p:cTn id="32"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3">
                                            <p:txEl>
                                              <p:pRg st="9" end="9"/>
                                            </p:txEl>
                                          </p:spTgt>
                                        </p:tgtEl>
                                        <p:attrNameLst>
                                          <p:attrName>style.visibility</p:attrName>
                                        </p:attrNameLst>
                                      </p:cBhvr>
                                      <p:to>
                                        <p:strVal val="visible"/>
                                      </p:to>
                                    </p:set>
                                    <p:animEffect transition="in" filter="fade">
                                      <p:cBhvr>
                                        <p:cTn id="36" dur="1000"/>
                                        <p:tgtEl>
                                          <p:spTgt spid="5123">
                                            <p:txEl>
                                              <p:pRg st="9" end="9"/>
                                            </p:txEl>
                                          </p:spTgt>
                                        </p:tgtEl>
                                      </p:cBhvr>
                                    </p:animEffect>
                                    <p:anim calcmode="lin" valueType="num">
                                      <p:cBhvr>
                                        <p:cTn id="37"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5123">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123">
                                            <p:txEl>
                                              <p:pRg st="6" end="6"/>
                                            </p:txEl>
                                          </p:spTgt>
                                        </p:tgtEl>
                                        <p:attrNameLst>
                                          <p:attrName>style.visibility</p:attrName>
                                        </p:attrNameLst>
                                      </p:cBhvr>
                                      <p:to>
                                        <p:strVal val="visible"/>
                                      </p:to>
                                    </p:set>
                                    <p:animEffect transition="in" filter="fade">
                                      <p:cBhvr>
                                        <p:cTn id="41" dur="1000"/>
                                        <p:tgtEl>
                                          <p:spTgt spid="5123">
                                            <p:txEl>
                                              <p:pRg st="6" end="6"/>
                                            </p:txEl>
                                          </p:spTgt>
                                        </p:tgtEl>
                                      </p:cBhvr>
                                    </p:animEffect>
                                    <p:anim calcmode="lin" valueType="num">
                                      <p:cBhvr>
                                        <p:cTn id="42"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123">
                                            <p:txEl>
                                              <p:pRg st="4" end="4"/>
                                            </p:txEl>
                                          </p:spTgt>
                                        </p:tgtEl>
                                        <p:attrNameLst>
                                          <p:attrName>style.visibility</p:attrName>
                                        </p:attrNameLst>
                                      </p:cBhvr>
                                      <p:to>
                                        <p:strVal val="visible"/>
                                      </p:to>
                                    </p:set>
                                    <p:animEffect transition="in" filter="fade">
                                      <p:cBhvr>
                                        <p:cTn id="48" dur="1000"/>
                                        <p:tgtEl>
                                          <p:spTgt spid="5123">
                                            <p:txEl>
                                              <p:pRg st="4" end="4"/>
                                            </p:txEl>
                                          </p:spTgt>
                                        </p:tgtEl>
                                      </p:cBhvr>
                                    </p:animEffect>
                                    <p:anim calcmode="lin" valueType="num">
                                      <p:cBhvr>
                                        <p:cTn id="49"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123">
                                            <p:txEl>
                                              <p:pRg st="11" end="11"/>
                                            </p:txEl>
                                          </p:spTgt>
                                        </p:tgtEl>
                                        <p:attrNameLst>
                                          <p:attrName>style.visibility</p:attrName>
                                        </p:attrNameLst>
                                      </p:cBhvr>
                                      <p:to>
                                        <p:strVal val="visible"/>
                                      </p:to>
                                    </p:set>
                                    <p:animEffect transition="in" filter="fade">
                                      <p:cBhvr>
                                        <p:cTn id="55" dur="1000"/>
                                        <p:tgtEl>
                                          <p:spTgt spid="5123">
                                            <p:txEl>
                                              <p:pRg st="11" end="11"/>
                                            </p:txEl>
                                          </p:spTgt>
                                        </p:tgtEl>
                                      </p:cBhvr>
                                    </p:animEffect>
                                    <p:anim calcmode="lin" valueType="num">
                                      <p:cBhvr>
                                        <p:cTn id="56"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5123">
                                            <p:txEl>
                                              <p:pRg st="11" end="11"/>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123">
                                            <p:txEl>
                                              <p:pRg st="12" end="12"/>
                                            </p:txEl>
                                          </p:spTgt>
                                        </p:tgtEl>
                                        <p:attrNameLst>
                                          <p:attrName>style.visibility</p:attrName>
                                        </p:attrNameLst>
                                      </p:cBhvr>
                                      <p:to>
                                        <p:strVal val="visible"/>
                                      </p:to>
                                    </p:set>
                                    <p:animEffect transition="in" filter="fade">
                                      <p:cBhvr>
                                        <p:cTn id="67" dur="1000"/>
                                        <p:tgtEl>
                                          <p:spTgt spid="5123">
                                            <p:txEl>
                                              <p:pRg st="12" end="12"/>
                                            </p:txEl>
                                          </p:spTgt>
                                        </p:tgtEl>
                                      </p:cBhvr>
                                    </p:animEffect>
                                    <p:anim calcmode="lin" valueType="num">
                                      <p:cBhvr>
                                        <p:cTn id="68"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123">
                                            <p:txEl>
                                              <p:pRg st="13" end="13"/>
                                            </p:txEl>
                                          </p:spTgt>
                                        </p:tgtEl>
                                        <p:attrNameLst>
                                          <p:attrName>style.visibility</p:attrName>
                                        </p:attrNameLst>
                                      </p:cBhvr>
                                      <p:to>
                                        <p:strVal val="visible"/>
                                      </p:to>
                                    </p:set>
                                    <p:animEffect transition="in" filter="fade">
                                      <p:cBhvr>
                                        <p:cTn id="74" dur="1000"/>
                                        <p:tgtEl>
                                          <p:spTgt spid="5123">
                                            <p:txEl>
                                              <p:pRg st="13" end="13"/>
                                            </p:txEl>
                                          </p:spTgt>
                                        </p:tgtEl>
                                      </p:cBhvr>
                                    </p:animEffect>
                                    <p:anim calcmode="lin" valueType="num">
                                      <p:cBhvr>
                                        <p:cTn id="75"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5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123">
                                            <p:txEl>
                                              <p:pRg st="15" end="15"/>
                                            </p:txEl>
                                          </p:spTgt>
                                        </p:tgtEl>
                                        <p:attrNameLst>
                                          <p:attrName>style.visibility</p:attrName>
                                        </p:attrNameLst>
                                      </p:cBhvr>
                                      <p:to>
                                        <p:strVal val="visible"/>
                                      </p:to>
                                    </p:set>
                                    <p:animEffect transition="in" filter="fade">
                                      <p:cBhvr>
                                        <p:cTn id="81" dur="1000"/>
                                        <p:tgtEl>
                                          <p:spTgt spid="5123">
                                            <p:txEl>
                                              <p:pRg st="15" end="15"/>
                                            </p:txEl>
                                          </p:spTgt>
                                        </p:tgtEl>
                                      </p:cBhvr>
                                    </p:animEffect>
                                    <p:anim calcmode="lin" valueType="num">
                                      <p:cBhvr>
                                        <p:cTn id="82" dur="1000" fill="hold"/>
                                        <p:tgtEl>
                                          <p:spTgt spid="5123">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512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123">
                                            <p:txEl>
                                              <p:pRg st="16" end="16"/>
                                            </p:txEl>
                                          </p:spTgt>
                                        </p:tgtEl>
                                        <p:attrNameLst>
                                          <p:attrName>style.visibility</p:attrName>
                                        </p:attrNameLst>
                                      </p:cBhvr>
                                      <p:to>
                                        <p:strVal val="visible"/>
                                      </p:to>
                                    </p:set>
                                    <p:animEffect transition="in" filter="fade">
                                      <p:cBhvr>
                                        <p:cTn id="88" dur="1000"/>
                                        <p:tgtEl>
                                          <p:spTgt spid="5123">
                                            <p:txEl>
                                              <p:pRg st="16" end="16"/>
                                            </p:txEl>
                                          </p:spTgt>
                                        </p:tgtEl>
                                      </p:cBhvr>
                                    </p:animEffect>
                                    <p:anim calcmode="lin" valueType="num">
                                      <p:cBhvr>
                                        <p:cTn id="89" dur="1000" fill="hold"/>
                                        <p:tgtEl>
                                          <p:spTgt spid="5123">
                                            <p:txEl>
                                              <p:pRg st="16" end="16"/>
                                            </p:txEl>
                                          </p:spTgt>
                                        </p:tgtEl>
                                        <p:attrNameLst>
                                          <p:attrName>ppt_x</p:attrName>
                                        </p:attrNameLst>
                                      </p:cBhvr>
                                      <p:tavLst>
                                        <p:tav tm="0">
                                          <p:val>
                                            <p:strVal val="#ppt_x"/>
                                          </p:val>
                                        </p:tav>
                                        <p:tav tm="100000">
                                          <p:val>
                                            <p:strVal val="#ppt_x"/>
                                          </p:val>
                                        </p:tav>
                                      </p:tavLst>
                                    </p:anim>
                                    <p:anim calcmode="lin" valueType="num">
                                      <p:cBhvr>
                                        <p:cTn id="90" dur="1000" fill="hold"/>
                                        <p:tgtEl>
                                          <p:spTgt spid="512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5123">
                                            <p:txEl>
                                              <p:pRg st="17" end="17"/>
                                            </p:txEl>
                                          </p:spTgt>
                                        </p:tgtEl>
                                        <p:attrNameLst>
                                          <p:attrName>style.visibility</p:attrName>
                                        </p:attrNameLst>
                                      </p:cBhvr>
                                      <p:to>
                                        <p:strVal val="visible"/>
                                      </p:to>
                                    </p:set>
                                    <p:animEffect transition="in" filter="fade">
                                      <p:cBhvr>
                                        <p:cTn id="95" dur="1000"/>
                                        <p:tgtEl>
                                          <p:spTgt spid="5123">
                                            <p:txEl>
                                              <p:pRg st="17" end="17"/>
                                            </p:txEl>
                                          </p:spTgt>
                                        </p:tgtEl>
                                      </p:cBhvr>
                                    </p:animEffect>
                                    <p:anim calcmode="lin" valueType="num">
                                      <p:cBhvr>
                                        <p:cTn id="96" dur="1000" fill="hold"/>
                                        <p:tgtEl>
                                          <p:spTgt spid="5123">
                                            <p:txEl>
                                              <p:pRg st="17" end="17"/>
                                            </p:txEl>
                                          </p:spTgt>
                                        </p:tgtEl>
                                        <p:attrNameLst>
                                          <p:attrName>ppt_x</p:attrName>
                                        </p:attrNameLst>
                                      </p:cBhvr>
                                      <p:tavLst>
                                        <p:tav tm="0">
                                          <p:val>
                                            <p:strVal val="#ppt_x"/>
                                          </p:val>
                                        </p:tav>
                                        <p:tav tm="100000">
                                          <p:val>
                                            <p:strVal val="#ppt_x"/>
                                          </p:val>
                                        </p:tav>
                                      </p:tavLst>
                                    </p:anim>
                                    <p:anim calcmode="lin" valueType="num">
                                      <p:cBhvr>
                                        <p:cTn id="97" dur="1000" fill="hold"/>
                                        <p:tgtEl>
                                          <p:spTgt spid="512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5123">
                                            <p:txEl>
                                              <p:pRg st="18" end="18"/>
                                            </p:txEl>
                                          </p:spTgt>
                                        </p:tgtEl>
                                        <p:attrNameLst>
                                          <p:attrName>style.visibility</p:attrName>
                                        </p:attrNameLst>
                                      </p:cBhvr>
                                      <p:to>
                                        <p:strVal val="visible"/>
                                      </p:to>
                                    </p:set>
                                    <p:animEffect transition="in" filter="fade">
                                      <p:cBhvr>
                                        <p:cTn id="102" dur="1000"/>
                                        <p:tgtEl>
                                          <p:spTgt spid="5123">
                                            <p:txEl>
                                              <p:pRg st="18" end="18"/>
                                            </p:txEl>
                                          </p:spTgt>
                                        </p:tgtEl>
                                      </p:cBhvr>
                                    </p:animEffect>
                                    <p:anim calcmode="lin" valueType="num">
                                      <p:cBhvr>
                                        <p:cTn id="103" dur="1000" fill="hold"/>
                                        <p:tgtEl>
                                          <p:spTgt spid="5123">
                                            <p:txEl>
                                              <p:pRg st="18" end="18"/>
                                            </p:txEl>
                                          </p:spTgt>
                                        </p:tgtEl>
                                        <p:attrNameLst>
                                          <p:attrName>ppt_x</p:attrName>
                                        </p:attrNameLst>
                                      </p:cBhvr>
                                      <p:tavLst>
                                        <p:tav tm="0">
                                          <p:val>
                                            <p:strVal val="#ppt_x"/>
                                          </p:val>
                                        </p:tav>
                                        <p:tav tm="100000">
                                          <p:val>
                                            <p:strVal val="#ppt_x"/>
                                          </p:val>
                                        </p:tav>
                                      </p:tavLst>
                                    </p:anim>
                                    <p:anim calcmode="lin" valueType="num">
                                      <p:cBhvr>
                                        <p:cTn id="104" dur="1000" fill="hold"/>
                                        <p:tgtEl>
                                          <p:spTgt spid="512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990600" y="0"/>
            <a:ext cx="6934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Second-Order Reaction: The Rate Equation</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3" name="Rectangle 3"/>
          <p:cNvSpPr>
            <a:spLocks noChangeArrowheads="1"/>
          </p:cNvSpPr>
          <p:nvPr/>
        </p:nvSpPr>
        <p:spPr bwMode="auto">
          <a:xfrm>
            <a:off x="445097" y="1703487"/>
            <a:ext cx="839410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Consider the above reaction involving the decay of species </a:t>
            </a:r>
            <a:r>
              <a:rPr lang="en-US" sz="1800" dirty="0" smtClean="0">
                <a:latin typeface="Calibri" pitchFamily="34" charset="0"/>
                <a:ea typeface="Cambria" pitchFamily="18" charset="0"/>
                <a:cs typeface="Calibri" pitchFamily="34" charset="0"/>
              </a:rPr>
              <a:t>A and L </a:t>
            </a:r>
            <a:r>
              <a:rPr lang="en-US" sz="1800" dirty="0">
                <a:latin typeface="Calibri" pitchFamily="34" charset="0"/>
                <a:ea typeface="Cambria" pitchFamily="18" charset="0"/>
                <a:cs typeface="Calibri" pitchFamily="34" charset="0"/>
              </a:rPr>
              <a:t>into P</a:t>
            </a:r>
            <a:endParaRPr lang="en-US" sz="1800" dirty="0">
              <a:latin typeface="Calibri" pitchFamily="34" charset="0"/>
              <a:ea typeface="Cambria" pitchFamily="18" charset="0"/>
              <a:cs typeface="Calibri" pitchFamily="34" charset="0"/>
              <a:sym typeface="Wingdings" pitchFamily="2" charset="2"/>
            </a:endParaRPr>
          </a:p>
          <a:p>
            <a:pPr eaLnBrk="0" hangingPunct="0">
              <a:spcAft>
                <a:spcPts val="0"/>
              </a:spcAft>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Assuming that </a:t>
            </a:r>
            <a:r>
              <a:rPr lang="en-US" sz="1800" dirty="0" smtClean="0">
                <a:latin typeface="Calibri" pitchFamily="34" charset="0"/>
                <a:ea typeface="Cambria" pitchFamily="18" charset="0"/>
                <a:cs typeface="Calibri" pitchFamily="34" charset="0"/>
              </a:rPr>
              <a:t>the formation of P proceeds </a:t>
            </a:r>
            <a:r>
              <a:rPr lang="en-US" sz="1800" dirty="0">
                <a:latin typeface="Calibri" pitchFamily="34" charset="0"/>
                <a:ea typeface="Cambria" pitchFamily="18" charset="0"/>
                <a:cs typeface="Calibri" pitchFamily="34" charset="0"/>
              </a:rPr>
              <a:t>with </a:t>
            </a:r>
            <a:r>
              <a:rPr lang="en-US" sz="1800" dirty="0" smtClean="0">
                <a:solidFill>
                  <a:srgbClr val="FF0000"/>
                </a:solidFill>
                <a:latin typeface="Calibri" pitchFamily="34" charset="0"/>
                <a:ea typeface="Cambria" pitchFamily="18" charset="0"/>
                <a:cs typeface="Calibri" pitchFamily="34" charset="0"/>
              </a:rPr>
              <a:t>second-order </a:t>
            </a:r>
            <a:r>
              <a:rPr lang="en-US" sz="1800" dirty="0">
                <a:solidFill>
                  <a:srgbClr val="FF0000"/>
                </a:solidFill>
                <a:latin typeface="Calibri" pitchFamily="34" charset="0"/>
                <a:ea typeface="Cambria" pitchFamily="18" charset="0"/>
                <a:cs typeface="Calibri" pitchFamily="34" charset="0"/>
              </a:rPr>
              <a:t>kinetics</a:t>
            </a:r>
            <a:r>
              <a:rPr lang="en-US" sz="1800" dirty="0">
                <a:latin typeface="Calibri" pitchFamily="34" charset="0"/>
                <a:ea typeface="Cambria" pitchFamily="18" charset="0"/>
                <a:cs typeface="Calibri" pitchFamily="34" charset="0"/>
              </a:rPr>
              <a:t>, the reaction rates in terms of [A] </a:t>
            </a:r>
            <a:r>
              <a:rPr lang="en-US" sz="1800" dirty="0" smtClean="0">
                <a:latin typeface="Calibri" pitchFamily="34" charset="0"/>
                <a:ea typeface="Cambria" pitchFamily="18" charset="0"/>
                <a:cs typeface="Calibri" pitchFamily="34" charset="0"/>
              </a:rPr>
              <a:t>or [P] at </a:t>
            </a:r>
            <a:r>
              <a:rPr lang="en-US" sz="1800" dirty="0">
                <a:latin typeface="Calibri" pitchFamily="34" charset="0"/>
                <a:ea typeface="Cambria" pitchFamily="18" charset="0"/>
                <a:cs typeface="Calibri" pitchFamily="34" charset="0"/>
              </a:rPr>
              <a:t>time t can be expressed as follows</a:t>
            </a:r>
            <a:r>
              <a:rPr lang="en-US" sz="1800" dirty="0" smtClean="0">
                <a:latin typeface="Calibri" pitchFamily="34" charset="0"/>
                <a:ea typeface="Cambria" pitchFamily="18" charset="0"/>
                <a:cs typeface="Calibri" pitchFamily="34" charset="0"/>
              </a:rPr>
              <a:t>:</a:t>
            </a:r>
            <a:endParaRPr lang="en-US" sz="1800" dirty="0">
              <a:latin typeface="Calibri" pitchFamily="34" charset="0"/>
              <a:ea typeface="Cambria" pitchFamily="18" charset="0"/>
              <a:cs typeface="Calibri" pitchFamily="34" charset="0"/>
            </a:endParaRPr>
          </a:p>
          <a:p>
            <a:pPr eaLnBrk="0" hangingPunct="0">
              <a:spcAft>
                <a:spcPts val="0"/>
              </a:spcAft>
              <a:defRPr/>
            </a:pPr>
            <a:r>
              <a:rPr lang="en-US" sz="1800"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d[A</a:t>
            </a:r>
            <a:r>
              <a:rPr lang="en-US" sz="1800" b="1" dirty="0">
                <a:latin typeface="Calibri" pitchFamily="34" charset="0"/>
                <a:ea typeface="Cambria" pitchFamily="18" charset="0"/>
                <a:cs typeface="Calibri" pitchFamily="34" charset="0"/>
              </a:rPr>
              <a:t>]/</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-k[A][L]		</a:t>
            </a:r>
            <a:r>
              <a:rPr lang="en-US" sz="1800" b="1" dirty="0" smtClean="0">
                <a:latin typeface="Calibri" pitchFamily="34" charset="0"/>
                <a:ea typeface="Cambria" pitchFamily="18" charset="0"/>
                <a:cs typeface="Calibri" pitchFamily="34" charset="0"/>
              </a:rPr>
              <a:t>		[2.1]</a:t>
            </a:r>
          </a:p>
          <a:p>
            <a:pPr eaLnBrk="0" hangingPunct="0">
              <a:spcAft>
                <a:spcPts val="0"/>
              </a:spcAft>
              <a:defRPr/>
            </a:pPr>
            <a:r>
              <a:rPr lang="en-US" sz="1800" b="1"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a</a:t>
            </a:r>
            <a:r>
              <a:rPr lang="en-US" sz="1800" dirty="0" smtClean="0">
                <a:latin typeface="Calibri" pitchFamily="34" charset="0"/>
                <a:ea typeface="Cambria" pitchFamily="18" charset="0"/>
                <a:cs typeface="Calibri" pitchFamily="34" charset="0"/>
              </a:rPr>
              <a:t>ssuming </a:t>
            </a:r>
            <a:r>
              <a:rPr lang="en-US" sz="1800" dirty="0">
                <a:latin typeface="Calibri" pitchFamily="34" charset="0"/>
                <a:ea typeface="Cambria" pitchFamily="18" charset="0"/>
                <a:cs typeface="Calibri" pitchFamily="34" charset="0"/>
              </a:rPr>
              <a:t>[A]=[L</a:t>
            </a:r>
            <a:r>
              <a:rPr lang="en-US" sz="1800" dirty="0" smtClean="0">
                <a:latin typeface="Calibri" pitchFamily="34" charset="0"/>
                <a:ea typeface="Cambria" pitchFamily="18" charset="0"/>
                <a:cs typeface="Calibri" pitchFamily="34" charset="0"/>
              </a:rPr>
              <a:t>]:</a:t>
            </a:r>
            <a:r>
              <a:rPr lang="en-US" sz="1800"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d[A</a:t>
            </a:r>
            <a:r>
              <a:rPr lang="en-US" sz="1800" b="1" dirty="0">
                <a:latin typeface="Calibri" pitchFamily="34" charset="0"/>
                <a:ea typeface="Cambria" pitchFamily="18" charset="0"/>
                <a:cs typeface="Calibri" pitchFamily="34" charset="0"/>
              </a:rPr>
              <a:t>]/</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-k[A]</a:t>
            </a:r>
            <a:r>
              <a:rPr lang="en-US" sz="1800" b="1" baseline="30000" dirty="0">
                <a:latin typeface="Calibri" pitchFamily="34" charset="0"/>
                <a:ea typeface="Cambria" pitchFamily="18" charset="0"/>
                <a:cs typeface="Calibri" pitchFamily="34" charset="0"/>
              </a:rPr>
              <a:t>2</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[2.2]</a:t>
            </a:r>
          </a:p>
          <a:p>
            <a:pPr eaLnBrk="0" hangingPunct="0">
              <a:spcAft>
                <a:spcPts val="0"/>
              </a:spcAft>
              <a:defRPr/>
            </a:pPr>
            <a:r>
              <a:rPr lang="en-US" sz="1800" dirty="0" smtClean="0">
                <a:latin typeface="Calibri" pitchFamily="34" charset="0"/>
                <a:ea typeface="Cambria" pitchFamily="18" charset="0"/>
                <a:cs typeface="Calibri" pitchFamily="34" charset="0"/>
              </a:rPr>
              <a:t>		but</a:t>
            </a:r>
            <a:r>
              <a:rPr lang="en-US" sz="1800" dirty="0">
                <a:latin typeface="Calibri" pitchFamily="34" charset="0"/>
                <a:ea typeface="Cambria" pitchFamily="18" charset="0"/>
                <a:cs typeface="Calibri" pitchFamily="34" charset="0"/>
              </a:rPr>
              <a:t>:</a:t>
            </a:r>
            <a:r>
              <a:rPr lang="en-US" sz="1800" b="1" dirty="0">
                <a:latin typeface="Calibri" pitchFamily="34" charset="0"/>
                <a:ea typeface="Cambria" pitchFamily="18" charset="0"/>
                <a:cs typeface="Calibri" pitchFamily="34" charset="0"/>
              </a:rPr>
              <a:t>	        [A] = [A]</a:t>
            </a:r>
            <a:r>
              <a:rPr lang="en-US" sz="1800" b="1" baseline="-25000" dirty="0">
                <a:latin typeface="Calibri" pitchFamily="34" charset="0"/>
                <a:ea typeface="Cambria" pitchFamily="18" charset="0"/>
                <a:cs typeface="Calibri" pitchFamily="34" charset="0"/>
              </a:rPr>
              <a:t>0 </a:t>
            </a:r>
            <a:r>
              <a:rPr lang="en-US" sz="1800" b="1" dirty="0">
                <a:latin typeface="Calibri" pitchFamily="34" charset="0"/>
                <a:ea typeface="Cambria" pitchFamily="18" charset="0"/>
                <a:cs typeface="Calibri" pitchFamily="34" charset="0"/>
              </a:rPr>
              <a:t>- [P</a:t>
            </a:r>
            <a:r>
              <a:rPr lang="en-US" sz="1800" b="1" dirty="0" smtClean="0">
                <a:latin typeface="Calibri" pitchFamily="34" charset="0"/>
                <a:ea typeface="Cambria" pitchFamily="18" charset="0"/>
                <a:cs typeface="Calibri" pitchFamily="34" charset="0"/>
              </a:rPr>
              <a:t>]				[2.3]</a:t>
            </a: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dirty="0" smtClean="0">
                <a:latin typeface="Calibri" pitchFamily="34" charset="0"/>
                <a:ea typeface="Cambria" pitchFamily="18" charset="0"/>
                <a:cs typeface="Calibri" pitchFamily="34" charset="0"/>
              </a:rPr>
              <a:t>		thus</a:t>
            </a:r>
            <a:r>
              <a:rPr lang="en-US" sz="1800" dirty="0">
                <a:latin typeface="Calibri" pitchFamily="34" charset="0"/>
                <a:ea typeface="Cambria" pitchFamily="18" charset="0"/>
                <a:cs typeface="Calibri" pitchFamily="34" charset="0"/>
              </a:rPr>
              <a:t>:</a:t>
            </a:r>
            <a:r>
              <a:rPr lang="en-US" sz="1800" b="1" dirty="0">
                <a:latin typeface="Calibri" pitchFamily="34" charset="0"/>
                <a:ea typeface="Cambria" pitchFamily="18" charset="0"/>
                <a:cs typeface="Calibri" pitchFamily="34" charset="0"/>
              </a:rPr>
              <a:t>	d[A]/</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-k([A]</a:t>
            </a:r>
            <a:r>
              <a:rPr lang="en-US" sz="1800" b="1" baseline="-25000" dirty="0">
                <a:latin typeface="Calibri" pitchFamily="34" charset="0"/>
                <a:ea typeface="Cambria" pitchFamily="18" charset="0"/>
                <a:cs typeface="Calibri" pitchFamily="34" charset="0"/>
              </a:rPr>
              <a:t>0</a:t>
            </a:r>
            <a:r>
              <a:rPr lang="en-US" sz="1800" b="1" dirty="0">
                <a:latin typeface="Calibri" pitchFamily="34" charset="0"/>
                <a:ea typeface="Cambria" pitchFamily="18" charset="0"/>
                <a:cs typeface="Calibri" pitchFamily="34" charset="0"/>
              </a:rPr>
              <a:t>-[P</a:t>
            </a:r>
            <a:r>
              <a:rPr lang="en-US" sz="1800" b="1" dirty="0" smtClean="0">
                <a:latin typeface="Calibri" pitchFamily="34" charset="0"/>
                <a:ea typeface="Cambria" pitchFamily="18" charset="0"/>
                <a:cs typeface="Calibri" pitchFamily="34" charset="0"/>
              </a:rPr>
              <a:t>])</a:t>
            </a:r>
            <a:r>
              <a:rPr lang="en-US" sz="1800" b="1" baseline="30000" dirty="0" smtClean="0">
                <a:latin typeface="Calibri" pitchFamily="34" charset="0"/>
                <a:ea typeface="Cambria" pitchFamily="18" charset="0"/>
                <a:cs typeface="Calibri" pitchFamily="34" charset="0"/>
              </a:rPr>
              <a:t>2</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[2.4]</a:t>
            </a: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dirty="0" smtClean="0">
                <a:latin typeface="Calibri" pitchFamily="34" charset="0"/>
                <a:ea typeface="Cambria" pitchFamily="18" charset="0"/>
                <a:cs typeface="Calibri" pitchFamily="34" charset="0"/>
              </a:rPr>
              <a:t>		also</a:t>
            </a:r>
            <a:r>
              <a:rPr lang="en-US" sz="1800" dirty="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d[P]/</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 d[A]/</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a:t>
            </a:r>
            <a:r>
              <a:rPr lang="en-US" sz="1800" b="1" dirty="0" smtClean="0">
                <a:latin typeface="Calibri" pitchFamily="34" charset="0"/>
                <a:ea typeface="Cambria" pitchFamily="18" charset="0"/>
                <a:cs typeface="Calibri" pitchFamily="34" charset="0"/>
              </a:rPr>
              <a:t>k[A]</a:t>
            </a:r>
            <a:r>
              <a:rPr lang="en-US" sz="1800" b="1" baseline="30000" dirty="0" smtClean="0">
                <a:latin typeface="Calibri" pitchFamily="34" charset="0"/>
                <a:ea typeface="Cambria" pitchFamily="18" charset="0"/>
                <a:cs typeface="Calibri" pitchFamily="34" charset="0"/>
              </a:rPr>
              <a:t>2</a:t>
            </a: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 k([A]</a:t>
            </a:r>
            <a:r>
              <a:rPr lang="en-US" sz="1800" b="1" baseline="-25000" dirty="0">
                <a:latin typeface="Calibri" pitchFamily="34" charset="0"/>
                <a:ea typeface="Cambria" pitchFamily="18" charset="0"/>
                <a:cs typeface="Calibri" pitchFamily="34" charset="0"/>
              </a:rPr>
              <a:t>0</a:t>
            </a:r>
            <a:r>
              <a:rPr lang="en-US" sz="1800" b="1" dirty="0">
                <a:latin typeface="Calibri" pitchFamily="34" charset="0"/>
                <a:ea typeface="Cambria" pitchFamily="18" charset="0"/>
                <a:cs typeface="Calibri" pitchFamily="34" charset="0"/>
              </a:rPr>
              <a:t>-[P</a:t>
            </a:r>
            <a:r>
              <a:rPr lang="en-US" sz="1800" b="1" dirty="0" smtClean="0">
                <a:latin typeface="Calibri" pitchFamily="34" charset="0"/>
                <a:ea typeface="Cambria" pitchFamily="18" charset="0"/>
                <a:cs typeface="Calibri" pitchFamily="34" charset="0"/>
              </a:rPr>
              <a:t>])</a:t>
            </a:r>
            <a:r>
              <a:rPr lang="en-US" sz="1800" b="1" baseline="30000" dirty="0" smtClean="0">
                <a:latin typeface="Calibri" pitchFamily="34" charset="0"/>
                <a:ea typeface="Cambria" pitchFamily="18" charset="0"/>
                <a:cs typeface="Calibri" pitchFamily="34" charset="0"/>
              </a:rPr>
              <a:t>2</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[2.5]</a:t>
            </a:r>
          </a:p>
          <a:p>
            <a:pPr eaLnBrk="0" hangingPunct="0">
              <a:spcAft>
                <a:spcPts val="0"/>
              </a:spcAft>
              <a:defRPr/>
            </a:pP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	</a:t>
            </a:r>
            <a:endParaRPr lang="en-US" sz="1800" dirty="0">
              <a:latin typeface="Calibri" pitchFamily="34" charset="0"/>
              <a:ea typeface="Cambria" pitchFamily="18" charset="0"/>
              <a:cs typeface="Calibri" pitchFamily="34" charset="0"/>
            </a:endParaRPr>
          </a:p>
          <a:p>
            <a:pPr eaLnBrk="0" hangingPunct="0">
              <a:spcAft>
                <a:spcPts val="0"/>
              </a:spcAft>
              <a:defRPr/>
            </a:pPr>
            <a:r>
              <a:rPr lang="en-US" sz="1800" dirty="0">
                <a:latin typeface="Calibri" pitchFamily="34" charset="0"/>
                <a:ea typeface="Cambria" pitchFamily="18" charset="0"/>
                <a:cs typeface="Calibri" pitchFamily="34" charset="0"/>
              </a:rPr>
              <a:t>    where:      </a:t>
            </a:r>
            <a:r>
              <a:rPr lang="en-US" sz="1800" dirty="0" smtClean="0">
                <a:latin typeface="Calibri" pitchFamily="34" charset="0"/>
                <a:ea typeface="Cambria" pitchFamily="18" charset="0"/>
                <a:cs typeface="Calibri" pitchFamily="34" charset="0"/>
              </a:rPr>
              <a:t>   A]</a:t>
            </a:r>
            <a:r>
              <a:rPr lang="en-US" sz="1800" baseline="-25000" dirty="0" smtClean="0">
                <a:latin typeface="Calibri" pitchFamily="34" charset="0"/>
                <a:ea typeface="Cambria" pitchFamily="18" charset="0"/>
                <a:cs typeface="Calibri" pitchFamily="34" charset="0"/>
              </a:rPr>
              <a:t>0</a:t>
            </a:r>
            <a:r>
              <a:rPr lang="en-US" sz="1800"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 Concentration @ time t=0 of reactant A [M]</a:t>
            </a:r>
          </a:p>
          <a:p>
            <a:pPr eaLnBrk="0" hangingPunct="0">
              <a:spcAft>
                <a:spcPts val="0"/>
              </a:spcAft>
              <a:defRPr/>
            </a:pPr>
            <a:r>
              <a:rPr lang="en-US" sz="1800"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A] = Concentration @ time t of reactant A [M</a:t>
            </a:r>
            <a:r>
              <a:rPr lang="en-US" sz="1800" dirty="0" smtClean="0">
                <a:latin typeface="Calibri" pitchFamily="34" charset="0"/>
                <a:ea typeface="Cambria" pitchFamily="18" charset="0"/>
                <a:cs typeface="Calibri" pitchFamily="34" charset="0"/>
              </a:rPr>
              <a:t>]</a:t>
            </a:r>
          </a:p>
          <a:p>
            <a:pPr eaLnBrk="0" hangingPunct="0">
              <a:spcAft>
                <a:spcPts val="0"/>
              </a:spcAft>
              <a:defRPr/>
            </a:pPr>
            <a:r>
              <a:rPr lang="en-US" sz="1800"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L] = Concentration @ time t of reactant L (M)</a:t>
            </a:r>
          </a:p>
          <a:p>
            <a:pPr eaLnBrk="0" hangingPunct="0">
              <a:spcAft>
                <a:spcPts val="0"/>
              </a:spcAft>
              <a:defRPr/>
            </a:pPr>
            <a:r>
              <a:rPr lang="en-US" sz="1800"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P] = Concentration @ time t of reactant P [M] </a:t>
            </a:r>
          </a:p>
          <a:p>
            <a:pPr eaLnBrk="0" hangingPunct="0">
              <a:spcAft>
                <a:spcPts val="0"/>
              </a:spcAft>
              <a:defRPr/>
            </a:pPr>
            <a:r>
              <a:rPr lang="en-US" sz="1800"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  k </a:t>
            </a:r>
            <a:r>
              <a:rPr lang="en-US" sz="1800" dirty="0">
                <a:latin typeface="Calibri" pitchFamily="34" charset="0"/>
                <a:ea typeface="Cambria" pitchFamily="18" charset="0"/>
                <a:cs typeface="Calibri" pitchFamily="34" charset="0"/>
              </a:rPr>
              <a:t>= First-order rate constant (s</a:t>
            </a:r>
            <a:r>
              <a:rPr lang="en-US" sz="1800" baseline="30000" dirty="0">
                <a:latin typeface="Calibri" pitchFamily="34" charset="0"/>
                <a:ea typeface="Cambria" pitchFamily="18" charset="0"/>
                <a:cs typeface="Calibri" pitchFamily="34" charset="0"/>
              </a:rPr>
              <a:t>-1</a:t>
            </a:r>
            <a:r>
              <a:rPr lang="en-US" sz="1800" dirty="0" smtClean="0">
                <a:latin typeface="Calibri" pitchFamily="34" charset="0"/>
                <a:ea typeface="Cambria" pitchFamily="18" charset="0"/>
                <a:cs typeface="Calibri" pitchFamily="34" charset="0"/>
              </a:rPr>
              <a:t>)</a:t>
            </a:r>
          </a:p>
          <a:p>
            <a:pPr eaLnBrk="0" hangingPunct="0">
              <a:spcAft>
                <a:spcPts val="0"/>
              </a:spcAft>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smtClean="0">
                <a:latin typeface="Calibri" pitchFamily="34" charset="0"/>
                <a:ea typeface="Cambria" pitchFamily="18" charset="0"/>
                <a:cs typeface="Calibri" pitchFamily="34" charset="0"/>
              </a:rPr>
              <a:t>In </a:t>
            </a:r>
            <a:r>
              <a:rPr lang="en-US" sz="1800" dirty="0">
                <a:latin typeface="Calibri" pitchFamily="34" charset="0"/>
                <a:ea typeface="Cambria" pitchFamily="18" charset="0"/>
                <a:cs typeface="Calibri" pitchFamily="34" charset="0"/>
              </a:rPr>
              <a:t>a </a:t>
            </a:r>
            <a:r>
              <a:rPr lang="en-US" sz="1800" dirty="0" smtClean="0">
                <a:solidFill>
                  <a:srgbClr val="FF0000"/>
                </a:solidFill>
                <a:latin typeface="Calibri" pitchFamily="34" charset="0"/>
                <a:ea typeface="Cambria" pitchFamily="18" charset="0"/>
                <a:cs typeface="Calibri" pitchFamily="34" charset="0"/>
              </a:rPr>
              <a:t>second-order </a:t>
            </a:r>
            <a:r>
              <a:rPr lang="en-US" sz="1800" dirty="0">
                <a:solidFill>
                  <a:srgbClr val="FF0000"/>
                </a:solidFill>
                <a:latin typeface="Calibri" pitchFamily="34" charset="0"/>
                <a:ea typeface="Cambria" pitchFamily="18" charset="0"/>
                <a:cs typeface="Calibri" pitchFamily="34" charset="0"/>
              </a:rPr>
              <a:t>reaction</a:t>
            </a:r>
            <a:r>
              <a:rPr lang="en-US" sz="1800" dirty="0">
                <a:latin typeface="Calibri" pitchFamily="34" charset="0"/>
                <a:ea typeface="Cambria" pitchFamily="18" charset="0"/>
                <a:cs typeface="Calibri" pitchFamily="34" charset="0"/>
              </a:rPr>
              <a:t>, the reaction rate is simply proportional to </a:t>
            </a:r>
            <a:r>
              <a:rPr lang="en-US" sz="1800" dirty="0" smtClean="0">
                <a:latin typeface="Calibri" pitchFamily="34" charset="0"/>
                <a:ea typeface="Cambria" pitchFamily="18" charset="0"/>
                <a:cs typeface="Calibri" pitchFamily="34" charset="0"/>
              </a:rPr>
              <a:t>the square of the concentration </a:t>
            </a:r>
            <a:r>
              <a:rPr lang="en-US" sz="1800" dirty="0">
                <a:latin typeface="Calibri" pitchFamily="34" charset="0"/>
                <a:ea typeface="Cambria" pitchFamily="18" charset="0"/>
                <a:cs typeface="Calibri" pitchFamily="34" charset="0"/>
              </a:rPr>
              <a:t>of species A remaining or </a:t>
            </a:r>
            <a:r>
              <a:rPr lang="en-US" sz="1800" dirty="0" smtClean="0">
                <a:latin typeface="Calibri" pitchFamily="34" charset="0"/>
                <a:ea typeface="Cambria" pitchFamily="18" charset="0"/>
                <a:cs typeface="Calibri" pitchFamily="34" charset="0"/>
              </a:rPr>
              <a:t>species </a:t>
            </a:r>
            <a:r>
              <a:rPr lang="en-US" sz="1800" dirty="0">
                <a:latin typeface="Calibri" pitchFamily="34" charset="0"/>
                <a:ea typeface="Cambria" pitchFamily="18" charset="0"/>
                <a:cs typeface="Calibri" pitchFamily="34" charset="0"/>
              </a:rPr>
              <a:t>P already </a:t>
            </a:r>
            <a:r>
              <a:rPr lang="en-US" sz="1800" dirty="0" smtClean="0">
                <a:latin typeface="Calibri" pitchFamily="34" charset="0"/>
                <a:ea typeface="Cambria" pitchFamily="18" charset="0"/>
                <a:cs typeface="Calibri" pitchFamily="34" charset="0"/>
              </a:rPr>
              <a:t>formed at time t</a:t>
            </a:r>
          </a:p>
        </p:txBody>
      </p:sp>
      <p:grpSp>
        <p:nvGrpSpPr>
          <p:cNvPr id="2" name="Group 1"/>
          <p:cNvGrpSpPr/>
          <p:nvPr/>
        </p:nvGrpSpPr>
        <p:grpSpPr>
          <a:xfrm>
            <a:off x="2514600" y="533400"/>
            <a:ext cx="3352800" cy="914400"/>
            <a:chOff x="2514600" y="609600"/>
            <a:chExt cx="3352800" cy="914400"/>
          </a:xfrm>
        </p:grpSpPr>
        <p:sp>
          <p:nvSpPr>
            <p:cNvPr id="10" name="Rounded Rectangle 9"/>
            <p:cNvSpPr/>
            <p:nvPr/>
          </p:nvSpPr>
          <p:spPr bwMode="auto">
            <a:xfrm>
              <a:off x="2514600" y="609600"/>
              <a:ext cx="3352800" cy="914400"/>
            </a:xfrm>
            <a:prstGeom prst="roundRect">
              <a:avLst/>
            </a:prstGeom>
            <a:solidFill>
              <a:schemeClr val="accent1"/>
            </a:solidFill>
            <a:ln w="9525" cap="flat" cmpd="sng" algn="ctr">
              <a:solidFill>
                <a:schemeClr val="tx1">
                  <a:alpha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1" name="TextBox 18"/>
            <p:cNvSpPr txBox="1">
              <a:spLocks noChangeArrowheads="1"/>
            </p:cNvSpPr>
            <p:nvPr/>
          </p:nvSpPr>
          <p:spPr bwMode="auto">
            <a:xfrm>
              <a:off x="2743200" y="811305"/>
              <a:ext cx="2380130" cy="461665"/>
            </a:xfrm>
            <a:prstGeom prst="rect">
              <a:avLst/>
            </a:prstGeom>
            <a:noFill/>
            <a:ln>
              <a:noFill/>
            </a:ln>
            <a:extLst/>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b="1" dirty="0" smtClean="0">
                  <a:latin typeface="Calibri" pitchFamily="34" charset="0"/>
                  <a:cs typeface="Calibri" pitchFamily="34" charset="0"/>
                </a:rPr>
                <a:t>A + L  </a:t>
              </a:r>
              <a:r>
                <a:rPr lang="en-US" altLang="en-US" b="1" dirty="0">
                  <a:latin typeface="Calibri" pitchFamily="34" charset="0"/>
                  <a:cs typeface="Calibri" pitchFamily="34" charset="0"/>
                </a:rPr>
                <a:t>	      </a:t>
              </a:r>
              <a:r>
                <a:rPr lang="en-US" altLang="en-US" b="1" dirty="0" smtClean="0">
                  <a:latin typeface="Calibri" pitchFamily="34" charset="0"/>
                  <a:cs typeface="Calibri" pitchFamily="34" charset="0"/>
                </a:rPr>
                <a:t>          P</a:t>
              </a:r>
              <a:endParaRPr lang="en-US" altLang="en-US" b="1" dirty="0">
                <a:latin typeface="Calibri" pitchFamily="34" charset="0"/>
                <a:cs typeface="Calibri" pitchFamily="34" charset="0"/>
              </a:endParaRPr>
            </a:p>
          </p:txBody>
        </p:sp>
        <p:sp>
          <p:nvSpPr>
            <p:cNvPr id="12" name="TextBox 19"/>
            <p:cNvSpPr txBox="1">
              <a:spLocks noChangeArrowheads="1"/>
            </p:cNvSpPr>
            <p:nvPr/>
          </p:nvSpPr>
          <p:spPr bwMode="auto">
            <a:xfrm>
              <a:off x="3916177" y="609600"/>
              <a:ext cx="324128" cy="461665"/>
            </a:xfrm>
            <a:prstGeom prst="rect">
              <a:avLst/>
            </a:prstGeom>
            <a:noFill/>
            <a:ln>
              <a:noFill/>
            </a:ln>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dirty="0" smtClean="0">
                  <a:latin typeface="Calibri" pitchFamily="34" charset="0"/>
                  <a:cs typeface="Calibri" pitchFamily="34" charset="0"/>
                </a:rPr>
                <a:t>k</a:t>
              </a:r>
              <a:endParaRPr lang="en-US" altLang="en-US" dirty="0">
                <a:latin typeface="Calibri" pitchFamily="34" charset="0"/>
                <a:cs typeface="Calibri" pitchFamily="34" charset="0"/>
              </a:endParaRPr>
            </a:p>
          </p:txBody>
        </p:sp>
        <p:cxnSp>
          <p:nvCxnSpPr>
            <p:cNvPr id="13" name="Straight Arrow Connector 20"/>
            <p:cNvCxnSpPr>
              <a:cxnSpLocks noChangeShapeType="1"/>
            </p:cNvCxnSpPr>
            <p:nvPr/>
          </p:nvCxnSpPr>
          <p:spPr bwMode="auto">
            <a:xfrm>
              <a:off x="3645783" y="1050414"/>
              <a:ext cx="914115" cy="0"/>
            </a:xfrm>
            <a:prstGeom prst="straightConnector1">
              <a:avLst/>
            </a:prstGeom>
            <a:noFill/>
            <a:ln w="25400" algn="ctr">
              <a:solidFill>
                <a:schemeClr val="tx1"/>
              </a:solidFill>
              <a:round/>
              <a:headEnd w="med"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fade">
                                      <p:cBhvr>
                                        <p:cTn id="14" dur="1000"/>
                                        <p:tgtEl>
                                          <p:spTgt spid="5123">
                                            <p:txEl>
                                              <p:pRg st="2" end="2"/>
                                            </p:txEl>
                                          </p:spTgt>
                                        </p:tgtEl>
                                      </p:cBhvr>
                                    </p:animEffect>
                                    <p:anim calcmode="lin" valueType="num">
                                      <p:cBhvr>
                                        <p:cTn id="15"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23">
                                            <p:txEl>
                                              <p:pRg st="9" end="9"/>
                                            </p:txEl>
                                          </p:spTgt>
                                        </p:tgtEl>
                                        <p:attrNameLst>
                                          <p:attrName>style.visibility</p:attrName>
                                        </p:attrNameLst>
                                      </p:cBhvr>
                                      <p:to>
                                        <p:strVal val="visible"/>
                                      </p:to>
                                    </p:set>
                                    <p:animEffect transition="in" filter="fade">
                                      <p:cBhvr>
                                        <p:cTn id="19" dur="1000"/>
                                        <p:tgtEl>
                                          <p:spTgt spid="5123">
                                            <p:txEl>
                                              <p:pRg st="9" end="9"/>
                                            </p:txEl>
                                          </p:spTgt>
                                        </p:tgtEl>
                                      </p:cBhvr>
                                    </p:animEffect>
                                    <p:anim calcmode="lin" valueType="num">
                                      <p:cBhvr>
                                        <p:cTn id="20"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9" end="9"/>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xEl>
                                              <p:pRg st="10" end="10"/>
                                            </p:txEl>
                                          </p:spTgt>
                                        </p:tgtEl>
                                        <p:attrNameLst>
                                          <p:attrName>style.visibility</p:attrName>
                                        </p:attrNameLst>
                                      </p:cBhvr>
                                      <p:to>
                                        <p:strVal val="visible"/>
                                      </p:to>
                                    </p:set>
                                    <p:animEffect transition="in" filter="fade">
                                      <p:cBhvr>
                                        <p:cTn id="24" dur="1000"/>
                                        <p:tgtEl>
                                          <p:spTgt spid="5123">
                                            <p:txEl>
                                              <p:pRg st="10" end="10"/>
                                            </p:txEl>
                                          </p:spTgt>
                                        </p:tgtEl>
                                      </p:cBhvr>
                                    </p:animEffect>
                                    <p:anim calcmode="lin" valueType="num">
                                      <p:cBhvr>
                                        <p:cTn id="25"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10" end="1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3">
                                            <p:txEl>
                                              <p:pRg st="11" end="11"/>
                                            </p:txEl>
                                          </p:spTgt>
                                        </p:tgtEl>
                                        <p:attrNameLst>
                                          <p:attrName>style.visibility</p:attrName>
                                        </p:attrNameLst>
                                      </p:cBhvr>
                                      <p:to>
                                        <p:strVal val="visible"/>
                                      </p:to>
                                    </p:set>
                                    <p:animEffect transition="in" filter="fade">
                                      <p:cBhvr>
                                        <p:cTn id="29" dur="1000"/>
                                        <p:tgtEl>
                                          <p:spTgt spid="5123">
                                            <p:txEl>
                                              <p:pRg st="11" end="11"/>
                                            </p:txEl>
                                          </p:spTgt>
                                        </p:tgtEl>
                                      </p:cBhvr>
                                    </p:animEffect>
                                    <p:anim calcmode="lin" valueType="num">
                                      <p:cBhvr>
                                        <p:cTn id="30"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11" end="1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23">
                                            <p:txEl>
                                              <p:pRg st="12" end="12"/>
                                            </p:txEl>
                                          </p:spTgt>
                                        </p:tgtEl>
                                        <p:attrNameLst>
                                          <p:attrName>style.visibility</p:attrName>
                                        </p:attrNameLst>
                                      </p:cBhvr>
                                      <p:to>
                                        <p:strVal val="visible"/>
                                      </p:to>
                                    </p:set>
                                    <p:animEffect transition="in" filter="fade">
                                      <p:cBhvr>
                                        <p:cTn id="34" dur="1000"/>
                                        <p:tgtEl>
                                          <p:spTgt spid="5123">
                                            <p:txEl>
                                              <p:pRg st="12" end="12"/>
                                            </p:txEl>
                                          </p:spTgt>
                                        </p:tgtEl>
                                      </p:cBhvr>
                                    </p:animEffect>
                                    <p:anim calcmode="lin" valueType="num">
                                      <p:cBhvr>
                                        <p:cTn id="35"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12" end="1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123">
                                            <p:txEl>
                                              <p:pRg st="13" end="13"/>
                                            </p:txEl>
                                          </p:spTgt>
                                        </p:tgtEl>
                                        <p:attrNameLst>
                                          <p:attrName>style.visibility</p:attrName>
                                        </p:attrNameLst>
                                      </p:cBhvr>
                                      <p:to>
                                        <p:strVal val="visible"/>
                                      </p:to>
                                    </p:set>
                                    <p:animEffect transition="in" filter="fade">
                                      <p:cBhvr>
                                        <p:cTn id="39" dur="1000"/>
                                        <p:tgtEl>
                                          <p:spTgt spid="5123">
                                            <p:txEl>
                                              <p:pRg st="13" end="13"/>
                                            </p:txEl>
                                          </p:spTgt>
                                        </p:tgtEl>
                                      </p:cBhvr>
                                    </p:animEffect>
                                    <p:anim calcmode="lin" valueType="num">
                                      <p:cBhvr>
                                        <p:cTn id="40"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41" dur="1000" fill="hold"/>
                                        <p:tgtEl>
                                          <p:spTgt spid="5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123">
                                            <p:txEl>
                                              <p:pRg st="3" end="3"/>
                                            </p:txEl>
                                          </p:spTgt>
                                        </p:tgtEl>
                                        <p:attrNameLst>
                                          <p:attrName>style.visibility</p:attrName>
                                        </p:attrNameLst>
                                      </p:cBhvr>
                                      <p:to>
                                        <p:strVal val="visible"/>
                                      </p:to>
                                    </p:set>
                                    <p:animEffect transition="in" filter="fade">
                                      <p:cBhvr>
                                        <p:cTn id="46" dur="1000"/>
                                        <p:tgtEl>
                                          <p:spTgt spid="5123">
                                            <p:txEl>
                                              <p:pRg st="3" end="3"/>
                                            </p:txEl>
                                          </p:spTgt>
                                        </p:tgtEl>
                                      </p:cBhvr>
                                    </p:animEffect>
                                    <p:anim calcmode="lin" valueType="num">
                                      <p:cBhvr>
                                        <p:cTn id="47"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123">
                                            <p:txEl>
                                              <p:pRg st="4" end="4"/>
                                            </p:txEl>
                                          </p:spTgt>
                                        </p:tgtEl>
                                        <p:attrNameLst>
                                          <p:attrName>style.visibility</p:attrName>
                                        </p:attrNameLst>
                                      </p:cBhvr>
                                      <p:to>
                                        <p:strVal val="visible"/>
                                      </p:to>
                                    </p:set>
                                    <p:animEffect transition="in" filter="fade">
                                      <p:cBhvr>
                                        <p:cTn id="53" dur="1000"/>
                                        <p:tgtEl>
                                          <p:spTgt spid="5123">
                                            <p:txEl>
                                              <p:pRg st="4" end="4"/>
                                            </p:txEl>
                                          </p:spTgt>
                                        </p:tgtEl>
                                      </p:cBhvr>
                                    </p:animEffect>
                                    <p:anim calcmode="lin" valueType="num">
                                      <p:cBhvr>
                                        <p:cTn id="54"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5123">
                                            <p:txEl>
                                              <p:pRg st="5" end="5"/>
                                            </p:txEl>
                                          </p:spTgt>
                                        </p:tgtEl>
                                        <p:attrNameLst>
                                          <p:attrName>style.visibility</p:attrName>
                                        </p:attrNameLst>
                                      </p:cBhvr>
                                      <p:to>
                                        <p:strVal val="visible"/>
                                      </p:to>
                                    </p:set>
                                    <p:animEffect transition="in" filter="fade">
                                      <p:cBhvr>
                                        <p:cTn id="60" dur="1000"/>
                                        <p:tgtEl>
                                          <p:spTgt spid="5123">
                                            <p:txEl>
                                              <p:pRg st="5" end="5"/>
                                            </p:txEl>
                                          </p:spTgt>
                                        </p:tgtEl>
                                      </p:cBhvr>
                                    </p:animEffect>
                                    <p:anim calcmode="lin" valueType="num">
                                      <p:cBhvr>
                                        <p:cTn id="61"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123">
                                            <p:txEl>
                                              <p:pRg st="6" end="6"/>
                                            </p:txEl>
                                          </p:spTgt>
                                        </p:tgtEl>
                                        <p:attrNameLst>
                                          <p:attrName>style.visibility</p:attrName>
                                        </p:attrNameLst>
                                      </p:cBhvr>
                                      <p:to>
                                        <p:strVal val="visible"/>
                                      </p:to>
                                    </p:set>
                                    <p:animEffect transition="in" filter="fade">
                                      <p:cBhvr>
                                        <p:cTn id="67" dur="1000"/>
                                        <p:tgtEl>
                                          <p:spTgt spid="5123">
                                            <p:txEl>
                                              <p:pRg st="6" end="6"/>
                                            </p:txEl>
                                          </p:spTgt>
                                        </p:tgtEl>
                                      </p:cBhvr>
                                    </p:animEffect>
                                    <p:anim calcmode="lin" valueType="num">
                                      <p:cBhvr>
                                        <p:cTn id="68"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123">
                                            <p:txEl>
                                              <p:pRg st="7" end="7"/>
                                            </p:txEl>
                                          </p:spTgt>
                                        </p:tgtEl>
                                        <p:attrNameLst>
                                          <p:attrName>style.visibility</p:attrName>
                                        </p:attrNameLst>
                                      </p:cBhvr>
                                      <p:to>
                                        <p:strVal val="visible"/>
                                      </p:to>
                                    </p:set>
                                    <p:animEffect transition="in" filter="fade">
                                      <p:cBhvr>
                                        <p:cTn id="74" dur="1000"/>
                                        <p:tgtEl>
                                          <p:spTgt spid="5123">
                                            <p:txEl>
                                              <p:pRg st="7" end="7"/>
                                            </p:txEl>
                                          </p:spTgt>
                                        </p:tgtEl>
                                      </p:cBhvr>
                                    </p:animEffect>
                                    <p:anim calcmode="lin" valueType="num">
                                      <p:cBhvr>
                                        <p:cTn id="75"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76"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123">
                                            <p:txEl>
                                              <p:pRg st="15" end="15"/>
                                            </p:txEl>
                                          </p:spTgt>
                                        </p:tgtEl>
                                        <p:attrNameLst>
                                          <p:attrName>style.visibility</p:attrName>
                                        </p:attrNameLst>
                                      </p:cBhvr>
                                      <p:to>
                                        <p:strVal val="visible"/>
                                      </p:to>
                                    </p:set>
                                    <p:animEffect transition="in" filter="fade">
                                      <p:cBhvr>
                                        <p:cTn id="81" dur="1000"/>
                                        <p:tgtEl>
                                          <p:spTgt spid="5123">
                                            <p:txEl>
                                              <p:pRg st="15" end="15"/>
                                            </p:txEl>
                                          </p:spTgt>
                                        </p:tgtEl>
                                      </p:cBhvr>
                                    </p:animEffect>
                                    <p:anim calcmode="lin" valueType="num">
                                      <p:cBhvr>
                                        <p:cTn id="82" dur="1000" fill="hold"/>
                                        <p:tgtEl>
                                          <p:spTgt spid="5123">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512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990600" y="0"/>
            <a:ext cx="69342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Second-Order Reaction: The Linear Plot</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3" name="Rectangle 3"/>
          <p:cNvSpPr>
            <a:spLocks noChangeArrowheads="1"/>
          </p:cNvSpPr>
          <p:nvPr/>
        </p:nvSpPr>
        <p:spPr bwMode="auto">
          <a:xfrm>
            <a:off x="76200" y="762000"/>
            <a:ext cx="542907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800" dirty="0" smtClean="0">
                <a:latin typeface="Calibri" pitchFamily="34" charset="0"/>
                <a:ea typeface="Cambria" pitchFamily="18" charset="0"/>
                <a:cs typeface="Calibri" pitchFamily="34" charset="0"/>
              </a:rPr>
              <a:t>Integrating </a:t>
            </a:r>
            <a:r>
              <a:rPr lang="en-US" sz="1800" dirty="0" err="1">
                <a:latin typeface="Calibri" pitchFamily="34" charset="0"/>
                <a:ea typeface="Cambria" pitchFamily="18" charset="0"/>
                <a:cs typeface="Calibri" pitchFamily="34" charset="0"/>
              </a:rPr>
              <a:t>Eq</a:t>
            </a:r>
            <a:r>
              <a:rPr lang="en-US" sz="1800" dirty="0">
                <a:latin typeface="Calibri" pitchFamily="34" charset="0"/>
                <a:ea typeface="Cambria" pitchFamily="18" charset="0"/>
                <a:cs typeface="Calibri" pitchFamily="34" charset="0"/>
              </a:rPr>
              <a:t>[2.2] with respect to t yields</a:t>
            </a:r>
            <a:r>
              <a:rPr lang="en-US" sz="1800" dirty="0" smtClean="0">
                <a:latin typeface="Calibri" pitchFamily="34" charset="0"/>
                <a:ea typeface="Cambria" pitchFamily="18" charset="0"/>
                <a:cs typeface="Calibri" pitchFamily="34" charset="0"/>
              </a:rPr>
              <a:t>:</a:t>
            </a:r>
          </a:p>
          <a:p>
            <a:pPr eaLnBrk="0" hangingPunct="0">
              <a:spcAft>
                <a:spcPts val="0"/>
              </a:spcAft>
              <a:defRPr/>
            </a:pPr>
            <a:r>
              <a:rPr lang="en-US" sz="1800" b="1" dirty="0" smtClean="0">
                <a:latin typeface="Calibri" pitchFamily="34" charset="0"/>
                <a:ea typeface="Cambria" pitchFamily="18" charset="0"/>
                <a:cs typeface="Calibri" pitchFamily="34" charset="0"/>
              </a:rPr>
              <a:t>	d[A</a:t>
            </a:r>
            <a:r>
              <a:rPr lang="en-US" sz="1800" b="1" dirty="0">
                <a:latin typeface="Calibri" pitchFamily="34" charset="0"/>
                <a:ea typeface="Cambria" pitchFamily="18" charset="0"/>
                <a:cs typeface="Calibri" pitchFamily="34" charset="0"/>
              </a:rPr>
              <a:t>]/</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-k[A][L]		</a:t>
            </a:r>
            <a:r>
              <a:rPr lang="en-US" sz="1800" b="1" dirty="0" smtClean="0">
                <a:latin typeface="Calibri" pitchFamily="34" charset="0"/>
                <a:ea typeface="Cambria" pitchFamily="18" charset="0"/>
                <a:cs typeface="Calibri" pitchFamily="34" charset="0"/>
              </a:rPr>
              <a:t>[</a:t>
            </a:r>
            <a:r>
              <a:rPr lang="en-US" sz="1800" b="1" dirty="0">
                <a:latin typeface="Calibri" pitchFamily="34" charset="0"/>
                <a:ea typeface="Cambria" pitchFamily="18" charset="0"/>
                <a:cs typeface="Calibri" pitchFamily="34" charset="0"/>
              </a:rPr>
              <a:t>2.1</a:t>
            </a:r>
            <a:r>
              <a:rPr lang="en-US" sz="1800" b="1" dirty="0" smtClean="0">
                <a:latin typeface="Calibri" pitchFamily="34" charset="0"/>
                <a:ea typeface="Cambria" pitchFamily="18" charset="0"/>
                <a:cs typeface="Calibri" pitchFamily="34" charset="0"/>
              </a:rPr>
              <a:t>]</a:t>
            </a: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=&gt;</a:t>
            </a:r>
            <a:r>
              <a:rPr lang="en-US" sz="1800" b="1" dirty="0">
                <a:latin typeface="Calibri" pitchFamily="34" charset="0"/>
                <a:ea typeface="Arial Unicode MS"/>
                <a:cs typeface="Calibri" pitchFamily="34" charset="0"/>
              </a:rPr>
              <a:t>	      ʃ </a:t>
            </a:r>
            <a:r>
              <a:rPr lang="en-US" sz="1800" b="1" dirty="0" smtClean="0">
                <a:latin typeface="Calibri" pitchFamily="34" charset="0"/>
                <a:ea typeface="Cambria" pitchFamily="18" charset="0"/>
                <a:cs typeface="Calibri" pitchFamily="34" charset="0"/>
              </a:rPr>
              <a:t>d[A</a:t>
            </a:r>
            <a:r>
              <a:rPr lang="en-US" sz="1800" b="1" dirty="0">
                <a:latin typeface="Calibri" pitchFamily="34" charset="0"/>
                <a:ea typeface="Cambria" pitchFamily="18" charset="0"/>
                <a:cs typeface="Calibri" pitchFamily="34" charset="0"/>
              </a:rPr>
              <a:t>]/[A]</a:t>
            </a:r>
            <a:r>
              <a:rPr lang="en-US" sz="1800" b="1" baseline="30000" dirty="0">
                <a:latin typeface="Calibri" pitchFamily="34" charset="0"/>
                <a:ea typeface="Cambria" pitchFamily="18" charset="0"/>
                <a:cs typeface="Calibri" pitchFamily="34" charset="0"/>
              </a:rPr>
              <a:t>2</a:t>
            </a:r>
            <a:r>
              <a:rPr lang="en-US" sz="1800" b="1" dirty="0">
                <a:latin typeface="Calibri" pitchFamily="34" charset="0"/>
                <a:ea typeface="Cambria" pitchFamily="18" charset="0"/>
                <a:cs typeface="Calibri" pitchFamily="34" charset="0"/>
              </a:rPr>
              <a:t> = -k </a:t>
            </a:r>
            <a:r>
              <a:rPr lang="en-US" sz="1800" b="1" dirty="0" err="1">
                <a:latin typeface="Calibri" pitchFamily="34" charset="0"/>
                <a:ea typeface="Arial Unicode MS"/>
                <a:cs typeface="Calibri" pitchFamily="34" charset="0"/>
              </a:rPr>
              <a:t>ʃ</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a:t>
            </a:r>
          </a:p>
          <a:p>
            <a:pPr eaLnBrk="0" hangingPunct="0">
              <a:spcAft>
                <a:spcPts val="0"/>
              </a:spcAft>
              <a:defRPr/>
            </a:pPr>
            <a:r>
              <a:rPr lang="en-US" sz="1800" b="1" dirty="0">
                <a:latin typeface="Calibri" pitchFamily="34" charset="0"/>
                <a:ea typeface="Cambria" pitchFamily="18" charset="0"/>
                <a:cs typeface="Calibri" pitchFamily="34" charset="0"/>
              </a:rPr>
              <a:t>    =&gt;	-1/[A] + 1/[A]</a:t>
            </a:r>
            <a:r>
              <a:rPr lang="en-US" sz="1800" b="1" baseline="-25000" dirty="0">
                <a:latin typeface="Calibri" pitchFamily="34" charset="0"/>
                <a:ea typeface="Cambria" pitchFamily="18" charset="0"/>
                <a:cs typeface="Calibri" pitchFamily="34" charset="0"/>
              </a:rPr>
              <a:t>0</a:t>
            </a:r>
            <a:r>
              <a:rPr lang="en-US" sz="1800" b="1" dirty="0">
                <a:latin typeface="Calibri" pitchFamily="34" charset="0"/>
                <a:ea typeface="Cambria" pitchFamily="18" charset="0"/>
                <a:cs typeface="Calibri" pitchFamily="34" charset="0"/>
              </a:rPr>
              <a:t> = -</a:t>
            </a:r>
            <a:r>
              <a:rPr lang="en-US" sz="1800" b="1" dirty="0" err="1">
                <a:latin typeface="Calibri" pitchFamily="34" charset="0"/>
                <a:ea typeface="Cambria" pitchFamily="18" charset="0"/>
                <a:cs typeface="Calibri" pitchFamily="34" charset="0"/>
              </a:rPr>
              <a:t>kt</a:t>
            </a: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b="1" dirty="0">
                <a:latin typeface="Calibri" pitchFamily="34" charset="0"/>
                <a:ea typeface="Cambria" pitchFamily="18" charset="0"/>
                <a:cs typeface="Calibri" pitchFamily="34" charset="0"/>
              </a:rPr>
              <a:t>    =&gt;	                1/[A] =  </a:t>
            </a:r>
            <a:r>
              <a:rPr lang="en-US" sz="1800" b="1" dirty="0" err="1">
                <a:solidFill>
                  <a:srgbClr val="FF0000"/>
                </a:solidFill>
                <a:latin typeface="Calibri" pitchFamily="34" charset="0"/>
                <a:ea typeface="Cambria" pitchFamily="18" charset="0"/>
                <a:cs typeface="Calibri" pitchFamily="34" charset="0"/>
              </a:rPr>
              <a:t>k</a:t>
            </a:r>
            <a:r>
              <a:rPr lang="en-US" sz="1800" b="1" dirty="0" err="1">
                <a:latin typeface="Calibri" pitchFamily="34" charset="0"/>
                <a:ea typeface="Cambria" pitchFamily="18" charset="0"/>
                <a:cs typeface="Calibri" pitchFamily="34" charset="0"/>
              </a:rPr>
              <a:t>t</a:t>
            </a:r>
            <a:r>
              <a:rPr lang="en-US" sz="1800" b="1" dirty="0">
                <a:latin typeface="Calibri" pitchFamily="34" charset="0"/>
                <a:ea typeface="Cambria" pitchFamily="18" charset="0"/>
                <a:cs typeface="Calibri" pitchFamily="34" charset="0"/>
              </a:rPr>
              <a:t> + </a:t>
            </a:r>
            <a:r>
              <a:rPr lang="en-US" sz="1800" b="1" dirty="0">
                <a:solidFill>
                  <a:srgbClr val="FF0000"/>
                </a:solidFill>
                <a:latin typeface="Calibri" pitchFamily="34" charset="0"/>
                <a:ea typeface="Cambria" pitchFamily="18" charset="0"/>
                <a:cs typeface="Calibri" pitchFamily="34" charset="0"/>
              </a:rPr>
              <a:t>1/[A]</a:t>
            </a:r>
            <a:r>
              <a:rPr lang="en-US" sz="1800" b="1" baseline="-25000" dirty="0">
                <a:solidFill>
                  <a:srgbClr val="FF0000"/>
                </a:solidFill>
                <a:latin typeface="Calibri" pitchFamily="34" charset="0"/>
                <a:ea typeface="Cambria" pitchFamily="18" charset="0"/>
                <a:cs typeface="Calibri" pitchFamily="34" charset="0"/>
              </a:rPr>
              <a:t>0</a:t>
            </a:r>
            <a:r>
              <a:rPr lang="en-US" sz="1800" b="1" dirty="0">
                <a:solidFill>
                  <a:srgbClr val="FF0000"/>
                </a:solidFill>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[2.6]</a:t>
            </a:r>
            <a:endParaRPr lang="en-US" sz="1800" b="1" dirty="0">
              <a:latin typeface="Calibri" pitchFamily="34" charset="0"/>
              <a:ea typeface="Cambria" pitchFamily="18" charset="0"/>
              <a:cs typeface="Calibri" pitchFamily="34" charset="0"/>
            </a:endParaRPr>
          </a:p>
          <a:p>
            <a:pPr eaLnBrk="0" hangingPunct="0">
              <a:spcAft>
                <a:spcPts val="0"/>
              </a:spcAft>
              <a:defRPr/>
            </a:pPr>
            <a:endParaRPr lang="en-US" sz="1800" dirty="0" smtClean="0">
              <a:latin typeface="Calibri" pitchFamily="34" charset="0"/>
              <a:ea typeface="Cambria" pitchFamily="18" charset="0"/>
              <a:cs typeface="Calibri" pitchFamily="34" charset="0"/>
            </a:endParaRPr>
          </a:p>
          <a:p>
            <a:pPr eaLnBrk="0" hangingPunct="0">
              <a:spcAft>
                <a:spcPts val="0"/>
              </a:spcAft>
              <a:defRPr/>
            </a:pPr>
            <a:r>
              <a:rPr lang="en-US" sz="1800" dirty="0" smtClean="0">
                <a:latin typeface="Calibri" pitchFamily="34" charset="0"/>
                <a:ea typeface="Cambria" pitchFamily="18" charset="0"/>
                <a:cs typeface="Calibri" pitchFamily="34" charset="0"/>
              </a:rPr>
              <a:t>where </a:t>
            </a:r>
            <a:r>
              <a:rPr lang="en-US" sz="1800" dirty="0">
                <a:latin typeface="Calibri" pitchFamily="34" charset="0"/>
                <a:ea typeface="Cambria" pitchFamily="18" charset="0"/>
                <a:cs typeface="Calibri" pitchFamily="34" charset="0"/>
              </a:rPr>
              <a:t>[A]</a:t>
            </a:r>
            <a:r>
              <a:rPr lang="en-US" sz="1800" baseline="-25000" dirty="0">
                <a:latin typeface="Calibri" pitchFamily="34" charset="0"/>
                <a:ea typeface="Cambria" pitchFamily="18" charset="0"/>
                <a:cs typeface="Calibri" pitchFamily="34" charset="0"/>
              </a:rPr>
              <a:t>0</a:t>
            </a:r>
            <a:r>
              <a:rPr lang="en-US" sz="1800" dirty="0">
                <a:latin typeface="Calibri" pitchFamily="34" charset="0"/>
                <a:ea typeface="Cambria" pitchFamily="18" charset="0"/>
                <a:cs typeface="Calibri" pitchFamily="34" charset="0"/>
              </a:rPr>
              <a:t> is the (initial) concentration of reactant A @ </a:t>
            </a:r>
            <a:r>
              <a:rPr lang="en-US" sz="1800" dirty="0" smtClean="0">
                <a:latin typeface="Calibri" pitchFamily="34" charset="0"/>
                <a:ea typeface="Cambria" pitchFamily="18" charset="0"/>
                <a:cs typeface="Calibri" pitchFamily="34" charset="0"/>
              </a:rPr>
              <a:t>time zero </a:t>
            </a:r>
            <a:r>
              <a:rPr lang="en-US" sz="1800" dirty="0">
                <a:latin typeface="Calibri" pitchFamily="34" charset="0"/>
                <a:ea typeface="Cambria" pitchFamily="18" charset="0"/>
                <a:cs typeface="Calibri" pitchFamily="34" charset="0"/>
              </a:rPr>
              <a:t>(</a:t>
            </a:r>
            <a:r>
              <a:rPr lang="en-US" sz="1800" dirty="0" smtClean="0">
                <a:latin typeface="Calibri" pitchFamily="34" charset="0"/>
                <a:ea typeface="Cambria" pitchFamily="18" charset="0"/>
                <a:cs typeface="Calibri" pitchFamily="34" charset="0"/>
              </a:rPr>
              <a:t>t</a:t>
            </a:r>
            <a:r>
              <a:rPr lang="en-US" sz="1800" baseline="-25000" dirty="0" smtClean="0">
                <a:latin typeface="Calibri" pitchFamily="34" charset="0"/>
                <a:ea typeface="Cambria" pitchFamily="18" charset="0"/>
                <a:cs typeface="Calibri" pitchFamily="34" charset="0"/>
              </a:rPr>
              <a:t>0</a:t>
            </a:r>
            <a:r>
              <a:rPr lang="en-US" sz="1800" dirty="0" smtClean="0">
                <a:latin typeface="Calibri" pitchFamily="34" charset="0"/>
                <a:ea typeface="Cambria" pitchFamily="18" charset="0"/>
                <a:cs typeface="Calibri" pitchFamily="34" charset="0"/>
              </a:rPr>
              <a:t>)</a:t>
            </a:r>
          </a:p>
          <a:p>
            <a:pPr eaLnBrk="0" hangingPunct="0">
              <a:spcAft>
                <a:spcPts val="0"/>
              </a:spcAft>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R</a:t>
            </a:r>
            <a:r>
              <a:rPr lang="en-US" sz="1800" dirty="0" smtClean="0">
                <a:latin typeface="Calibri" pitchFamily="34" charset="0"/>
                <a:ea typeface="Cambria" pitchFamily="18" charset="0"/>
                <a:cs typeface="Calibri" pitchFamily="34" charset="0"/>
              </a:rPr>
              <a:t>ecall </a:t>
            </a:r>
            <a:r>
              <a:rPr lang="en-US" sz="1800" dirty="0">
                <a:latin typeface="Calibri" pitchFamily="34" charset="0"/>
                <a:ea typeface="Cambria" pitchFamily="18" charset="0"/>
                <a:cs typeface="Calibri" pitchFamily="34" charset="0"/>
              </a:rPr>
              <a:t>from calculus </a:t>
            </a:r>
            <a:r>
              <a:rPr lang="en-US" sz="1800" dirty="0" smtClean="0">
                <a:latin typeface="Calibri" pitchFamily="34" charset="0"/>
                <a:ea typeface="Cambria" pitchFamily="18" charset="0"/>
                <a:cs typeface="Calibri" pitchFamily="34" charset="0"/>
              </a:rPr>
              <a:t>that: </a:t>
            </a:r>
          </a:p>
          <a:p>
            <a:pPr eaLnBrk="0" hangingPunct="0">
              <a:spcAft>
                <a:spcPts val="0"/>
              </a:spcAft>
              <a:defRPr/>
            </a:pPr>
            <a:r>
              <a:rPr lang="en-US" sz="1800" dirty="0">
                <a:latin typeface="Calibri" pitchFamily="34" charset="0"/>
                <a:ea typeface="Arial Unicode MS"/>
                <a:cs typeface="Calibri" pitchFamily="34" charset="0"/>
              </a:rPr>
              <a:t>	</a:t>
            </a:r>
            <a:r>
              <a:rPr lang="en-US" sz="1800" b="1" dirty="0" smtClean="0">
                <a:latin typeface="Calibri" pitchFamily="34" charset="0"/>
                <a:ea typeface="Arial Unicode MS"/>
                <a:cs typeface="Calibri" pitchFamily="34" charset="0"/>
              </a:rPr>
              <a:t>ʃ(1/x</a:t>
            </a:r>
            <a:r>
              <a:rPr lang="en-US" sz="1800" b="1" baseline="30000" dirty="0" smtClean="0">
                <a:latin typeface="Calibri" pitchFamily="34" charset="0"/>
                <a:ea typeface="Arial Unicode MS"/>
                <a:cs typeface="Calibri" pitchFamily="34" charset="0"/>
              </a:rPr>
              <a:t>2</a:t>
            </a:r>
            <a:r>
              <a:rPr lang="en-US" sz="1800" b="1" dirty="0" smtClean="0">
                <a:latin typeface="Calibri" pitchFamily="34" charset="0"/>
                <a:ea typeface="Arial Unicode MS"/>
                <a:cs typeface="Calibri" pitchFamily="34" charset="0"/>
              </a:rPr>
              <a:t>)dx </a:t>
            </a:r>
            <a:r>
              <a:rPr lang="en-US" sz="1800" b="1" dirty="0">
                <a:latin typeface="Calibri" pitchFamily="34" charset="0"/>
                <a:ea typeface="Arial Unicode MS"/>
                <a:cs typeface="Calibri" pitchFamily="34" charset="0"/>
              </a:rPr>
              <a:t>= -(1/x</a:t>
            </a:r>
            <a:r>
              <a:rPr lang="en-US" sz="1800" b="1" dirty="0" smtClean="0">
                <a:latin typeface="Calibri" pitchFamily="34" charset="0"/>
                <a:ea typeface="Arial Unicode MS"/>
                <a:cs typeface="Calibri" pitchFamily="34" charset="0"/>
              </a:rPr>
              <a:t>)</a:t>
            </a:r>
            <a:endParaRPr lang="en-US" sz="1800" b="1" dirty="0">
              <a:latin typeface="Calibri" pitchFamily="34" charset="0"/>
              <a:ea typeface="Arial Unicode MS"/>
              <a:cs typeface="Calibri" pitchFamily="34" charset="0"/>
            </a:endParaRPr>
          </a:p>
          <a:p>
            <a:pPr eaLnBrk="0" hangingPunct="0">
              <a:spcAft>
                <a:spcPts val="0"/>
              </a:spcAft>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A</a:t>
            </a:r>
            <a:r>
              <a:rPr lang="en-US" sz="1800" dirty="0" smtClean="0">
                <a:latin typeface="Calibri" pitchFamily="34" charset="0"/>
                <a:ea typeface="Cambria" pitchFamily="18" charset="0"/>
                <a:cs typeface="Calibri" pitchFamily="34" charset="0"/>
              </a:rPr>
              <a:t>ccording </a:t>
            </a:r>
            <a:r>
              <a:rPr lang="en-US" sz="1800" dirty="0">
                <a:latin typeface="Calibri" pitchFamily="34" charset="0"/>
                <a:ea typeface="Cambria" pitchFamily="18" charset="0"/>
                <a:cs typeface="Calibri" pitchFamily="34" charset="0"/>
              </a:rPr>
              <a:t>to </a:t>
            </a:r>
            <a:r>
              <a:rPr lang="en-US" sz="1800" dirty="0" err="1" smtClean="0">
                <a:latin typeface="Calibri" pitchFamily="34" charset="0"/>
                <a:ea typeface="Cambria" pitchFamily="18" charset="0"/>
                <a:cs typeface="Calibri" pitchFamily="34" charset="0"/>
              </a:rPr>
              <a:t>Eq</a:t>
            </a:r>
            <a:r>
              <a:rPr lang="en-US" sz="1800" dirty="0" smtClean="0">
                <a:latin typeface="Calibri" pitchFamily="34" charset="0"/>
                <a:ea typeface="Cambria" pitchFamily="18" charset="0"/>
                <a:cs typeface="Calibri" pitchFamily="34" charset="0"/>
              </a:rPr>
              <a:t>[2.6], </a:t>
            </a:r>
            <a:r>
              <a:rPr lang="en-US" sz="1800" dirty="0">
                <a:latin typeface="Calibri" pitchFamily="34" charset="0"/>
                <a:ea typeface="Cambria" pitchFamily="18" charset="0"/>
                <a:cs typeface="Calibri" pitchFamily="34" charset="0"/>
              </a:rPr>
              <a:t>a plot of 1/[A] versus t </a:t>
            </a:r>
            <a:r>
              <a:rPr lang="en-US" sz="1800" dirty="0" smtClean="0">
                <a:latin typeface="Calibri" pitchFamily="34" charset="0"/>
                <a:ea typeface="Cambria" pitchFamily="18" charset="0"/>
                <a:cs typeface="Calibri" pitchFamily="34" charset="0"/>
              </a:rPr>
              <a:t>will generate a </a:t>
            </a:r>
            <a:r>
              <a:rPr lang="en-US" sz="1800" dirty="0">
                <a:latin typeface="Calibri" pitchFamily="34" charset="0"/>
                <a:ea typeface="Cambria" pitchFamily="18" charset="0"/>
                <a:cs typeface="Calibri" pitchFamily="34" charset="0"/>
              </a:rPr>
              <a:t>straight line </a:t>
            </a:r>
            <a:r>
              <a:rPr lang="en-US" sz="1800" dirty="0" smtClean="0">
                <a:latin typeface="Calibri" pitchFamily="34" charset="0"/>
                <a:ea typeface="Cambria" pitchFamily="18" charset="0"/>
                <a:cs typeface="Calibri" pitchFamily="34" charset="0"/>
              </a:rPr>
              <a:t>with:</a:t>
            </a:r>
          </a:p>
          <a:p>
            <a:pPr eaLnBrk="0" hangingPunct="0">
              <a:spcAft>
                <a:spcPts val="0"/>
              </a:spcAft>
              <a:defRPr/>
            </a:pPr>
            <a:r>
              <a:rPr lang="en-US" sz="1800" dirty="0">
                <a:latin typeface="Calibri" pitchFamily="34" charset="0"/>
                <a:ea typeface="Cambria" pitchFamily="18" charset="0"/>
                <a:cs typeface="Calibri" pitchFamily="34" charset="0"/>
              </a:rPr>
              <a:t>	</a:t>
            </a:r>
            <a:r>
              <a:rPr lang="en-US" sz="1800" b="1" dirty="0" smtClean="0">
                <a:solidFill>
                  <a:srgbClr val="FF0000"/>
                </a:solidFill>
                <a:latin typeface="Calibri" pitchFamily="34" charset="0"/>
                <a:ea typeface="Cambria" pitchFamily="18" charset="0"/>
                <a:cs typeface="Calibri" pitchFamily="34" charset="0"/>
              </a:rPr>
              <a:t>          slope = k </a:t>
            </a:r>
          </a:p>
          <a:p>
            <a:pPr eaLnBrk="0" hangingPunct="0">
              <a:spcAft>
                <a:spcPts val="0"/>
              </a:spcAft>
              <a:defRPr/>
            </a:pPr>
            <a:r>
              <a:rPr lang="en-US" sz="1800" b="1" dirty="0">
                <a:latin typeface="Calibri" pitchFamily="34" charset="0"/>
                <a:ea typeface="Cambria" pitchFamily="18" charset="0"/>
                <a:cs typeface="Calibri" pitchFamily="34" charset="0"/>
              </a:rPr>
              <a:t>	</a:t>
            </a:r>
            <a:r>
              <a:rPr lang="en-US" sz="1800" b="1" dirty="0" smtClean="0">
                <a:solidFill>
                  <a:srgbClr val="FF0000"/>
                </a:solidFill>
                <a:latin typeface="Calibri" pitchFamily="34" charset="0"/>
                <a:ea typeface="Cambria" pitchFamily="18" charset="0"/>
                <a:cs typeface="Calibri" pitchFamily="34" charset="0"/>
              </a:rPr>
              <a:t>y-intercept = </a:t>
            </a:r>
            <a:r>
              <a:rPr lang="en-US" sz="1800" b="1" dirty="0">
                <a:solidFill>
                  <a:srgbClr val="FF0000"/>
                </a:solidFill>
                <a:latin typeface="Calibri" pitchFamily="34" charset="0"/>
                <a:ea typeface="Cambria" pitchFamily="18" charset="0"/>
                <a:cs typeface="Calibri" pitchFamily="34" charset="0"/>
              </a:rPr>
              <a:t>1/[A]</a:t>
            </a:r>
            <a:r>
              <a:rPr lang="en-US" sz="1800" b="1" baseline="-25000" dirty="0">
                <a:solidFill>
                  <a:srgbClr val="FF0000"/>
                </a:solidFill>
                <a:latin typeface="Calibri" pitchFamily="34" charset="0"/>
                <a:ea typeface="Cambria" pitchFamily="18" charset="0"/>
                <a:cs typeface="Calibri" pitchFamily="34" charset="0"/>
              </a:rPr>
              <a:t>0 </a:t>
            </a:r>
            <a:r>
              <a:rPr lang="en-US" sz="1800" b="1" dirty="0">
                <a:solidFill>
                  <a:srgbClr val="FF0000"/>
                </a:solidFill>
                <a:latin typeface="Calibri" pitchFamily="34" charset="0"/>
                <a:ea typeface="Cambria" pitchFamily="18" charset="0"/>
                <a:cs typeface="Calibri" pitchFamily="34" charset="0"/>
              </a:rPr>
              <a:t> </a:t>
            </a:r>
            <a:endParaRPr lang="en-US" sz="1800" b="1" dirty="0" smtClean="0">
              <a:solidFill>
                <a:srgbClr val="FF0000"/>
              </a:solidFill>
              <a:latin typeface="Calibri" pitchFamily="34" charset="0"/>
              <a:ea typeface="Cambria" pitchFamily="18" charset="0"/>
              <a:cs typeface="Calibri" pitchFamily="34" charset="0"/>
            </a:endParaRPr>
          </a:p>
          <a:p>
            <a:pPr eaLnBrk="0" hangingPunct="0">
              <a:spcAft>
                <a:spcPts val="0"/>
              </a:spcAft>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Why the units of k are M</a:t>
            </a:r>
            <a:r>
              <a:rPr lang="en-US" sz="1800" baseline="30000" dirty="0">
                <a:latin typeface="Calibri" pitchFamily="34" charset="0"/>
                <a:ea typeface="Cambria" pitchFamily="18" charset="0"/>
                <a:cs typeface="Calibri" pitchFamily="34" charset="0"/>
              </a:rPr>
              <a:t>-1</a:t>
            </a:r>
            <a:r>
              <a:rPr lang="en-US" sz="1800" dirty="0">
                <a:latin typeface="Calibri" pitchFamily="34" charset="0"/>
                <a:ea typeface="Cambria" pitchFamily="18" charset="0"/>
                <a:cs typeface="Calibri" pitchFamily="34" charset="0"/>
              </a:rPr>
              <a:t>s</a:t>
            </a:r>
            <a:r>
              <a:rPr lang="en-US" sz="1800" baseline="30000" dirty="0">
                <a:latin typeface="Calibri" pitchFamily="34" charset="0"/>
                <a:ea typeface="Cambria" pitchFamily="18" charset="0"/>
                <a:cs typeface="Calibri" pitchFamily="34" charset="0"/>
              </a:rPr>
              <a:t>-1</a:t>
            </a:r>
            <a:r>
              <a:rPr lang="en-US" sz="1800" dirty="0">
                <a:latin typeface="Calibri" pitchFamily="34" charset="0"/>
                <a:ea typeface="Cambria" pitchFamily="18" charset="0"/>
                <a:cs typeface="Calibri" pitchFamily="34" charset="0"/>
              </a:rPr>
              <a:t>?—from </a:t>
            </a:r>
            <a:r>
              <a:rPr lang="en-US" sz="1800" dirty="0" err="1">
                <a:latin typeface="Calibri" pitchFamily="34" charset="0"/>
                <a:ea typeface="Cambria" pitchFamily="18" charset="0"/>
                <a:cs typeface="Calibri" pitchFamily="34" charset="0"/>
              </a:rPr>
              <a:t>Eq</a:t>
            </a:r>
            <a:r>
              <a:rPr lang="en-US" sz="1800" dirty="0">
                <a:latin typeface="Calibri" pitchFamily="34" charset="0"/>
                <a:ea typeface="Cambria" pitchFamily="18" charset="0"/>
                <a:cs typeface="Calibri" pitchFamily="34" charset="0"/>
              </a:rPr>
              <a:t>[2.2], we have:</a:t>
            </a:r>
          </a:p>
          <a:p>
            <a:pPr eaLnBrk="0" hangingPunct="0">
              <a:spcAft>
                <a:spcPts val="0"/>
              </a:spcAft>
              <a:defRPr/>
            </a:pPr>
            <a:r>
              <a:rPr lang="en-US" sz="1800" dirty="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[k] = {[d[A]]/[</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]}.{1/[[A]</a:t>
            </a:r>
            <a:r>
              <a:rPr lang="en-US" sz="1800" b="1" baseline="30000" dirty="0">
                <a:latin typeface="Calibri" pitchFamily="34" charset="0"/>
                <a:ea typeface="Cambria" pitchFamily="18" charset="0"/>
                <a:cs typeface="Calibri" pitchFamily="34" charset="0"/>
              </a:rPr>
              <a:t>2</a:t>
            </a:r>
            <a:r>
              <a:rPr lang="en-US" sz="1800" b="1" dirty="0">
                <a:latin typeface="Calibri" pitchFamily="34" charset="0"/>
                <a:ea typeface="Cambria" pitchFamily="18" charset="0"/>
                <a:cs typeface="Calibri" pitchFamily="34" charset="0"/>
              </a:rPr>
              <a:t>]}</a:t>
            </a:r>
          </a:p>
          <a:p>
            <a:pPr eaLnBrk="0" hangingPunct="0">
              <a:spcAft>
                <a:spcPts val="0"/>
              </a:spcAft>
              <a:defRPr/>
            </a:pPr>
            <a:r>
              <a:rPr lang="en-US" sz="1800" b="1" dirty="0">
                <a:latin typeface="Calibri" pitchFamily="34" charset="0"/>
                <a:ea typeface="Cambria" pitchFamily="18" charset="0"/>
                <a:cs typeface="Calibri" pitchFamily="34" charset="0"/>
              </a:rPr>
              <a:t>	[k] = {M/s}.{1/M</a:t>
            </a:r>
            <a:r>
              <a:rPr lang="en-US" sz="1800" b="1" baseline="30000" dirty="0">
                <a:latin typeface="Calibri" pitchFamily="34" charset="0"/>
                <a:ea typeface="Cambria" pitchFamily="18" charset="0"/>
                <a:cs typeface="Calibri" pitchFamily="34" charset="0"/>
              </a:rPr>
              <a:t>2</a:t>
            </a:r>
            <a:r>
              <a:rPr lang="en-US" sz="1800" b="1" dirty="0">
                <a:latin typeface="Calibri" pitchFamily="34" charset="0"/>
                <a:ea typeface="Cambria" pitchFamily="18" charset="0"/>
                <a:cs typeface="Calibri" pitchFamily="34" charset="0"/>
              </a:rPr>
              <a:t>}</a:t>
            </a:r>
          </a:p>
          <a:p>
            <a:pPr eaLnBrk="0" hangingPunct="0">
              <a:spcAft>
                <a:spcPts val="0"/>
              </a:spcAft>
              <a:defRPr/>
            </a:pPr>
            <a:r>
              <a:rPr lang="en-US" sz="1800" b="1" dirty="0">
                <a:latin typeface="Calibri" pitchFamily="34" charset="0"/>
                <a:ea typeface="Cambria" pitchFamily="18" charset="0"/>
                <a:cs typeface="Calibri" pitchFamily="34" charset="0"/>
              </a:rPr>
              <a:t>	[k] = M</a:t>
            </a:r>
            <a:r>
              <a:rPr lang="en-US" sz="1800" b="1" baseline="30000" dirty="0">
                <a:latin typeface="Calibri" pitchFamily="34" charset="0"/>
                <a:ea typeface="Cambria" pitchFamily="18" charset="0"/>
                <a:cs typeface="Calibri" pitchFamily="34" charset="0"/>
              </a:rPr>
              <a:t>-1</a:t>
            </a:r>
            <a:r>
              <a:rPr lang="en-US" sz="1800" b="1" dirty="0">
                <a:latin typeface="Calibri" pitchFamily="34" charset="0"/>
                <a:ea typeface="Cambria" pitchFamily="18" charset="0"/>
                <a:cs typeface="Calibri" pitchFamily="34" charset="0"/>
              </a:rPr>
              <a:t>s</a:t>
            </a:r>
            <a:r>
              <a:rPr lang="en-US" sz="1800" b="1" baseline="30000" dirty="0">
                <a:latin typeface="Calibri" pitchFamily="34" charset="0"/>
                <a:ea typeface="Cambria" pitchFamily="18" charset="0"/>
                <a:cs typeface="Calibri" pitchFamily="34" charset="0"/>
              </a:rPr>
              <a:t>-1</a:t>
            </a:r>
            <a:r>
              <a:rPr lang="en-US" sz="1800" b="1" dirty="0">
                <a:latin typeface="Calibri" pitchFamily="34" charset="0"/>
                <a:ea typeface="Cambria" pitchFamily="18" charset="0"/>
                <a:cs typeface="Calibri" pitchFamily="34" charset="0"/>
              </a:rPr>
              <a:t>   </a:t>
            </a:r>
          </a:p>
        </p:txBody>
      </p:sp>
      <p:grpSp>
        <p:nvGrpSpPr>
          <p:cNvPr id="2" name="Group 1"/>
          <p:cNvGrpSpPr/>
          <p:nvPr/>
        </p:nvGrpSpPr>
        <p:grpSpPr>
          <a:xfrm>
            <a:off x="4739101" y="762000"/>
            <a:ext cx="4209637" cy="6022975"/>
            <a:chOff x="4739101" y="762000"/>
            <a:chExt cx="4209637" cy="6022975"/>
          </a:xfrm>
        </p:grpSpPr>
        <p:grpSp>
          <p:nvGrpSpPr>
            <p:cNvPr id="3" name="Group 2"/>
            <p:cNvGrpSpPr/>
            <p:nvPr/>
          </p:nvGrpSpPr>
          <p:grpSpPr>
            <a:xfrm>
              <a:off x="4739101" y="762000"/>
              <a:ext cx="4209637" cy="6022975"/>
              <a:chOff x="4739101" y="762000"/>
              <a:chExt cx="4209637" cy="6022975"/>
            </a:xfrm>
          </p:grpSpPr>
          <p:pic>
            <p:nvPicPr>
              <p:cNvPr id="29" name="Picture 28"/>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25940" t="16018" r="2600" b="9942"/>
              <a:stretch/>
            </p:blipFill>
            <p:spPr bwMode="auto">
              <a:xfrm>
                <a:off x="5410200" y="762000"/>
                <a:ext cx="3525932" cy="5705856"/>
              </a:xfrm>
              <a:prstGeom prst="rect">
                <a:avLst/>
              </a:prstGeom>
            </p:spPr>
          </p:pic>
          <p:sp>
            <p:nvSpPr>
              <p:cNvPr id="6150" name="Rectangle 29"/>
              <p:cNvSpPr>
                <a:spLocks noChangeArrowheads="1"/>
              </p:cNvSpPr>
              <p:nvPr/>
            </p:nvSpPr>
            <p:spPr bwMode="auto">
              <a:xfrm>
                <a:off x="5519526" y="779930"/>
                <a:ext cx="3429212" cy="5623560"/>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6151" name="TextBox 30"/>
              <p:cNvSpPr txBox="1">
                <a:spLocks noChangeArrowheads="1"/>
              </p:cNvSpPr>
              <p:nvPr/>
            </p:nvSpPr>
            <p:spPr bwMode="auto">
              <a:xfrm>
                <a:off x="4739101" y="1200072"/>
                <a:ext cx="747299" cy="40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2000" b="1" dirty="0">
                    <a:latin typeface="Calibri" pitchFamily="34" charset="0"/>
                    <a:cs typeface="Calibri" pitchFamily="34" charset="0"/>
                  </a:rPr>
                  <a:t>1/[A]</a:t>
                </a:r>
              </a:p>
            </p:txBody>
          </p:sp>
          <p:sp>
            <p:nvSpPr>
              <p:cNvPr id="6152" name="TextBox 31"/>
              <p:cNvSpPr txBox="1">
                <a:spLocks noChangeArrowheads="1"/>
              </p:cNvSpPr>
              <p:nvPr/>
            </p:nvSpPr>
            <p:spPr bwMode="auto">
              <a:xfrm>
                <a:off x="7190386" y="6384847"/>
                <a:ext cx="272824" cy="40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2000" b="1">
                    <a:latin typeface="Calibri" pitchFamily="34" charset="0"/>
                    <a:cs typeface="Calibri" pitchFamily="34" charset="0"/>
                  </a:rPr>
                  <a:t>t</a:t>
                </a:r>
              </a:p>
            </p:txBody>
          </p:sp>
        </p:grpSp>
        <p:sp>
          <p:nvSpPr>
            <p:cNvPr id="9" name="TextBox 19"/>
            <p:cNvSpPr txBox="1">
              <a:spLocks noChangeArrowheads="1"/>
            </p:cNvSpPr>
            <p:nvPr/>
          </p:nvSpPr>
          <p:spPr bwMode="auto">
            <a:xfrm>
              <a:off x="5950268" y="833735"/>
              <a:ext cx="2736532" cy="461665"/>
            </a:xfrm>
            <a:prstGeom prst="rect">
              <a:avLst/>
            </a:prstGeom>
            <a:noFill/>
            <a:ln>
              <a:noFill/>
            </a:ln>
            <a:extLst/>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b="1" dirty="0" smtClean="0">
                  <a:latin typeface="Calibri" pitchFamily="34" charset="0"/>
                  <a:ea typeface="Cambria" pitchFamily="18" charset="0"/>
                  <a:cs typeface="Calibri" pitchFamily="34" charset="0"/>
                </a:rPr>
                <a:t>1</a:t>
              </a:r>
              <a:r>
                <a:rPr lang="en-US" b="1" dirty="0">
                  <a:latin typeface="Calibri" pitchFamily="34" charset="0"/>
                  <a:ea typeface="Cambria" pitchFamily="18" charset="0"/>
                  <a:cs typeface="Calibri" pitchFamily="34" charset="0"/>
                </a:rPr>
                <a:t>/[A] =  </a:t>
              </a:r>
              <a:r>
                <a:rPr lang="en-US" b="1" dirty="0" err="1">
                  <a:solidFill>
                    <a:srgbClr val="FF0000"/>
                  </a:solidFill>
                  <a:latin typeface="Calibri" pitchFamily="34" charset="0"/>
                  <a:ea typeface="Cambria" pitchFamily="18" charset="0"/>
                  <a:cs typeface="Calibri" pitchFamily="34" charset="0"/>
                </a:rPr>
                <a:t>k</a:t>
              </a:r>
              <a:r>
                <a:rPr lang="en-US" b="1" dirty="0" err="1">
                  <a:latin typeface="Calibri" pitchFamily="34" charset="0"/>
                  <a:ea typeface="Cambria" pitchFamily="18" charset="0"/>
                  <a:cs typeface="Calibri" pitchFamily="34" charset="0"/>
                </a:rPr>
                <a:t>t</a:t>
              </a:r>
              <a:r>
                <a:rPr lang="en-US" b="1" dirty="0">
                  <a:latin typeface="Calibri" pitchFamily="34" charset="0"/>
                  <a:ea typeface="Cambria" pitchFamily="18" charset="0"/>
                  <a:cs typeface="Calibri" pitchFamily="34" charset="0"/>
                </a:rPr>
                <a:t> + </a:t>
              </a:r>
              <a:r>
                <a:rPr lang="en-US" b="1" dirty="0">
                  <a:solidFill>
                    <a:srgbClr val="FF0000"/>
                  </a:solidFill>
                  <a:latin typeface="Calibri" pitchFamily="34" charset="0"/>
                  <a:ea typeface="Cambria" pitchFamily="18" charset="0"/>
                  <a:cs typeface="Calibri" pitchFamily="34" charset="0"/>
                </a:rPr>
                <a:t>1/[A]</a:t>
              </a:r>
              <a:r>
                <a:rPr lang="en-US" b="1" baseline="-25000" dirty="0">
                  <a:solidFill>
                    <a:srgbClr val="FF0000"/>
                  </a:solidFill>
                  <a:latin typeface="Calibri" pitchFamily="34" charset="0"/>
                  <a:ea typeface="Cambria" pitchFamily="18" charset="0"/>
                  <a:cs typeface="Calibri" pitchFamily="34" charset="0"/>
                </a:rPr>
                <a:t>0</a:t>
              </a:r>
              <a:r>
                <a:rPr lang="en-US" b="1" dirty="0">
                  <a:solidFill>
                    <a:srgbClr val="FF0000"/>
                  </a:solidFill>
                  <a:latin typeface="Calibri" pitchFamily="34" charset="0"/>
                  <a:ea typeface="Cambria" pitchFamily="18" charset="0"/>
                  <a:cs typeface="Calibri" pitchFamily="34" charset="0"/>
                </a:rPr>
                <a:t> </a:t>
              </a:r>
              <a:r>
                <a:rPr lang="en-US" altLang="en-US" b="1" dirty="0" smtClean="0">
                  <a:solidFill>
                    <a:srgbClr val="FF0000"/>
                  </a:solidFill>
                  <a:latin typeface="Calibri" pitchFamily="34" charset="0"/>
                  <a:cs typeface="Calibri" pitchFamily="34" charset="0"/>
                </a:rPr>
                <a:t> </a:t>
              </a:r>
              <a:endParaRPr lang="en-US" altLang="en-US" b="1" dirty="0">
                <a:solidFill>
                  <a:srgbClr val="FF0000"/>
                </a:solidFill>
                <a:latin typeface="Calibri" pitchFamily="34" charset="0"/>
                <a:cs typeface="Calibri" pitchFamily="34" charset="0"/>
              </a:endParaRPr>
            </a:p>
          </p:txBody>
        </p:sp>
      </p:grpSp>
    </p:spTree>
    <p:extLst>
      <p:ext uri="{BB962C8B-B14F-4D97-AF65-F5344CB8AC3E}">
        <p14:creationId xmlns:p14="http://schemas.microsoft.com/office/powerpoint/2010/main" val="34236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animEffect transition="in" filter="fade">
                                      <p:cBhvr>
                                        <p:cTn id="17" dur="1000"/>
                                        <p:tgtEl>
                                          <p:spTgt spid="5123">
                                            <p:txEl>
                                              <p:pRg st="6" end="6"/>
                                            </p:txEl>
                                          </p:spTgt>
                                        </p:tgtEl>
                                      </p:cBhvr>
                                    </p:animEffect>
                                    <p:anim calcmode="lin" valueType="num">
                                      <p:cBhvr>
                                        <p:cTn id="18"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3">
                                            <p:txEl>
                                              <p:pRg st="2" end="2"/>
                                            </p:txEl>
                                          </p:spTgt>
                                        </p:tgtEl>
                                        <p:attrNameLst>
                                          <p:attrName>style.visibility</p:attrName>
                                        </p:attrNameLst>
                                      </p:cBhvr>
                                      <p:to>
                                        <p:strVal val="visible"/>
                                      </p:to>
                                    </p:set>
                                    <p:animEffect transition="in" filter="fade">
                                      <p:cBhvr>
                                        <p:cTn id="24" dur="1000"/>
                                        <p:tgtEl>
                                          <p:spTgt spid="5123">
                                            <p:txEl>
                                              <p:pRg st="2" end="2"/>
                                            </p:txEl>
                                          </p:spTgt>
                                        </p:tgtEl>
                                      </p:cBhvr>
                                    </p:animEffect>
                                    <p:anim calcmode="lin" valueType="num">
                                      <p:cBhvr>
                                        <p:cTn id="25"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Effect transition="in" filter="fade">
                                      <p:cBhvr>
                                        <p:cTn id="31" dur="1000"/>
                                        <p:tgtEl>
                                          <p:spTgt spid="5123">
                                            <p:txEl>
                                              <p:pRg st="3" end="3"/>
                                            </p:txEl>
                                          </p:spTgt>
                                        </p:tgtEl>
                                      </p:cBhvr>
                                    </p:animEffect>
                                    <p:anim calcmode="lin" valueType="num">
                                      <p:cBhvr>
                                        <p:cTn id="32"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3">
                                            <p:txEl>
                                              <p:pRg st="8" end="8"/>
                                            </p:txEl>
                                          </p:spTgt>
                                        </p:tgtEl>
                                        <p:attrNameLst>
                                          <p:attrName>style.visibility</p:attrName>
                                        </p:attrNameLst>
                                      </p:cBhvr>
                                      <p:to>
                                        <p:strVal val="visible"/>
                                      </p:to>
                                    </p:set>
                                    <p:animEffect transition="in" filter="fade">
                                      <p:cBhvr>
                                        <p:cTn id="36" dur="1000"/>
                                        <p:tgtEl>
                                          <p:spTgt spid="5123">
                                            <p:txEl>
                                              <p:pRg st="8" end="8"/>
                                            </p:txEl>
                                          </p:spTgt>
                                        </p:tgtEl>
                                      </p:cBhvr>
                                    </p:animEffect>
                                    <p:anim calcmode="lin" valueType="num">
                                      <p:cBhvr>
                                        <p:cTn id="37"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123">
                                            <p:txEl>
                                              <p:pRg st="9" end="9"/>
                                            </p:txEl>
                                          </p:spTgt>
                                        </p:tgtEl>
                                        <p:attrNameLst>
                                          <p:attrName>style.visibility</p:attrName>
                                        </p:attrNameLst>
                                      </p:cBhvr>
                                      <p:to>
                                        <p:strVal val="visible"/>
                                      </p:to>
                                    </p:set>
                                    <p:animEffect transition="in" filter="fade">
                                      <p:cBhvr>
                                        <p:cTn id="41" dur="1000"/>
                                        <p:tgtEl>
                                          <p:spTgt spid="5123">
                                            <p:txEl>
                                              <p:pRg st="9" end="9"/>
                                            </p:txEl>
                                          </p:spTgt>
                                        </p:tgtEl>
                                      </p:cBhvr>
                                    </p:animEffect>
                                    <p:anim calcmode="lin" valueType="num">
                                      <p:cBhvr>
                                        <p:cTn id="42"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123">
                                            <p:txEl>
                                              <p:pRg st="4" end="4"/>
                                            </p:txEl>
                                          </p:spTgt>
                                        </p:tgtEl>
                                        <p:attrNameLst>
                                          <p:attrName>style.visibility</p:attrName>
                                        </p:attrNameLst>
                                      </p:cBhvr>
                                      <p:to>
                                        <p:strVal val="visible"/>
                                      </p:to>
                                    </p:set>
                                    <p:animEffect transition="in" filter="fade">
                                      <p:cBhvr>
                                        <p:cTn id="48" dur="1000"/>
                                        <p:tgtEl>
                                          <p:spTgt spid="5123">
                                            <p:txEl>
                                              <p:pRg st="4" end="4"/>
                                            </p:txEl>
                                          </p:spTgt>
                                        </p:tgtEl>
                                      </p:cBhvr>
                                    </p:animEffect>
                                    <p:anim calcmode="lin" valueType="num">
                                      <p:cBhvr>
                                        <p:cTn id="49"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123">
                                            <p:txEl>
                                              <p:pRg st="11" end="11"/>
                                            </p:txEl>
                                          </p:spTgt>
                                        </p:tgtEl>
                                        <p:attrNameLst>
                                          <p:attrName>style.visibility</p:attrName>
                                        </p:attrNameLst>
                                      </p:cBhvr>
                                      <p:to>
                                        <p:strVal val="visible"/>
                                      </p:to>
                                    </p:set>
                                    <p:animEffect transition="in" filter="fade">
                                      <p:cBhvr>
                                        <p:cTn id="55" dur="1000"/>
                                        <p:tgtEl>
                                          <p:spTgt spid="5123">
                                            <p:txEl>
                                              <p:pRg st="11" end="11"/>
                                            </p:txEl>
                                          </p:spTgt>
                                        </p:tgtEl>
                                      </p:cBhvr>
                                    </p:animEffect>
                                    <p:anim calcmode="lin" valueType="num">
                                      <p:cBhvr>
                                        <p:cTn id="56"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5123">
                                            <p:txEl>
                                              <p:pRg st="11" end="11"/>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123">
                                            <p:txEl>
                                              <p:pRg st="12" end="12"/>
                                            </p:txEl>
                                          </p:spTgt>
                                        </p:tgtEl>
                                        <p:attrNameLst>
                                          <p:attrName>style.visibility</p:attrName>
                                        </p:attrNameLst>
                                      </p:cBhvr>
                                      <p:to>
                                        <p:strVal val="visible"/>
                                      </p:to>
                                    </p:set>
                                    <p:animEffect transition="in" filter="fade">
                                      <p:cBhvr>
                                        <p:cTn id="67" dur="1000"/>
                                        <p:tgtEl>
                                          <p:spTgt spid="5123">
                                            <p:txEl>
                                              <p:pRg st="12" end="12"/>
                                            </p:txEl>
                                          </p:spTgt>
                                        </p:tgtEl>
                                      </p:cBhvr>
                                    </p:animEffect>
                                    <p:anim calcmode="lin" valueType="num">
                                      <p:cBhvr>
                                        <p:cTn id="68"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123">
                                            <p:txEl>
                                              <p:pRg st="13" end="13"/>
                                            </p:txEl>
                                          </p:spTgt>
                                        </p:tgtEl>
                                        <p:attrNameLst>
                                          <p:attrName>style.visibility</p:attrName>
                                        </p:attrNameLst>
                                      </p:cBhvr>
                                      <p:to>
                                        <p:strVal val="visible"/>
                                      </p:to>
                                    </p:set>
                                    <p:animEffect transition="in" filter="fade">
                                      <p:cBhvr>
                                        <p:cTn id="74" dur="1000"/>
                                        <p:tgtEl>
                                          <p:spTgt spid="5123">
                                            <p:txEl>
                                              <p:pRg st="13" end="13"/>
                                            </p:txEl>
                                          </p:spTgt>
                                        </p:tgtEl>
                                      </p:cBhvr>
                                    </p:animEffect>
                                    <p:anim calcmode="lin" valueType="num">
                                      <p:cBhvr>
                                        <p:cTn id="75"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5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123">
                                            <p:txEl>
                                              <p:pRg st="15" end="15"/>
                                            </p:txEl>
                                          </p:spTgt>
                                        </p:tgtEl>
                                        <p:attrNameLst>
                                          <p:attrName>style.visibility</p:attrName>
                                        </p:attrNameLst>
                                      </p:cBhvr>
                                      <p:to>
                                        <p:strVal val="visible"/>
                                      </p:to>
                                    </p:set>
                                    <p:animEffect transition="in" filter="fade">
                                      <p:cBhvr>
                                        <p:cTn id="81" dur="1000"/>
                                        <p:tgtEl>
                                          <p:spTgt spid="5123">
                                            <p:txEl>
                                              <p:pRg st="15" end="15"/>
                                            </p:txEl>
                                          </p:spTgt>
                                        </p:tgtEl>
                                      </p:cBhvr>
                                    </p:animEffect>
                                    <p:anim calcmode="lin" valueType="num">
                                      <p:cBhvr>
                                        <p:cTn id="82" dur="1000" fill="hold"/>
                                        <p:tgtEl>
                                          <p:spTgt spid="5123">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512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123">
                                            <p:txEl>
                                              <p:pRg st="16" end="16"/>
                                            </p:txEl>
                                          </p:spTgt>
                                        </p:tgtEl>
                                        <p:attrNameLst>
                                          <p:attrName>style.visibility</p:attrName>
                                        </p:attrNameLst>
                                      </p:cBhvr>
                                      <p:to>
                                        <p:strVal val="visible"/>
                                      </p:to>
                                    </p:set>
                                    <p:animEffect transition="in" filter="fade">
                                      <p:cBhvr>
                                        <p:cTn id="88" dur="1000"/>
                                        <p:tgtEl>
                                          <p:spTgt spid="5123">
                                            <p:txEl>
                                              <p:pRg st="16" end="16"/>
                                            </p:txEl>
                                          </p:spTgt>
                                        </p:tgtEl>
                                      </p:cBhvr>
                                    </p:animEffect>
                                    <p:anim calcmode="lin" valueType="num">
                                      <p:cBhvr>
                                        <p:cTn id="89" dur="1000" fill="hold"/>
                                        <p:tgtEl>
                                          <p:spTgt spid="5123">
                                            <p:txEl>
                                              <p:pRg st="16" end="16"/>
                                            </p:txEl>
                                          </p:spTgt>
                                        </p:tgtEl>
                                        <p:attrNameLst>
                                          <p:attrName>ppt_x</p:attrName>
                                        </p:attrNameLst>
                                      </p:cBhvr>
                                      <p:tavLst>
                                        <p:tav tm="0">
                                          <p:val>
                                            <p:strVal val="#ppt_x"/>
                                          </p:val>
                                        </p:tav>
                                        <p:tav tm="100000">
                                          <p:val>
                                            <p:strVal val="#ppt_x"/>
                                          </p:val>
                                        </p:tav>
                                      </p:tavLst>
                                    </p:anim>
                                    <p:anim calcmode="lin" valueType="num">
                                      <p:cBhvr>
                                        <p:cTn id="90" dur="1000" fill="hold"/>
                                        <p:tgtEl>
                                          <p:spTgt spid="512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5123">
                                            <p:txEl>
                                              <p:pRg st="17" end="17"/>
                                            </p:txEl>
                                          </p:spTgt>
                                        </p:tgtEl>
                                        <p:attrNameLst>
                                          <p:attrName>style.visibility</p:attrName>
                                        </p:attrNameLst>
                                      </p:cBhvr>
                                      <p:to>
                                        <p:strVal val="visible"/>
                                      </p:to>
                                    </p:set>
                                    <p:animEffect transition="in" filter="fade">
                                      <p:cBhvr>
                                        <p:cTn id="95" dur="1000"/>
                                        <p:tgtEl>
                                          <p:spTgt spid="5123">
                                            <p:txEl>
                                              <p:pRg st="17" end="17"/>
                                            </p:txEl>
                                          </p:spTgt>
                                        </p:tgtEl>
                                      </p:cBhvr>
                                    </p:animEffect>
                                    <p:anim calcmode="lin" valueType="num">
                                      <p:cBhvr>
                                        <p:cTn id="96" dur="1000" fill="hold"/>
                                        <p:tgtEl>
                                          <p:spTgt spid="5123">
                                            <p:txEl>
                                              <p:pRg st="17" end="17"/>
                                            </p:txEl>
                                          </p:spTgt>
                                        </p:tgtEl>
                                        <p:attrNameLst>
                                          <p:attrName>ppt_x</p:attrName>
                                        </p:attrNameLst>
                                      </p:cBhvr>
                                      <p:tavLst>
                                        <p:tav tm="0">
                                          <p:val>
                                            <p:strVal val="#ppt_x"/>
                                          </p:val>
                                        </p:tav>
                                        <p:tav tm="100000">
                                          <p:val>
                                            <p:strVal val="#ppt_x"/>
                                          </p:val>
                                        </p:tav>
                                      </p:tavLst>
                                    </p:anim>
                                    <p:anim calcmode="lin" valueType="num">
                                      <p:cBhvr>
                                        <p:cTn id="97" dur="1000" fill="hold"/>
                                        <p:tgtEl>
                                          <p:spTgt spid="512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5123">
                                            <p:txEl>
                                              <p:pRg st="18" end="18"/>
                                            </p:txEl>
                                          </p:spTgt>
                                        </p:tgtEl>
                                        <p:attrNameLst>
                                          <p:attrName>style.visibility</p:attrName>
                                        </p:attrNameLst>
                                      </p:cBhvr>
                                      <p:to>
                                        <p:strVal val="visible"/>
                                      </p:to>
                                    </p:set>
                                    <p:animEffect transition="in" filter="fade">
                                      <p:cBhvr>
                                        <p:cTn id="102" dur="1000"/>
                                        <p:tgtEl>
                                          <p:spTgt spid="5123">
                                            <p:txEl>
                                              <p:pRg st="18" end="18"/>
                                            </p:txEl>
                                          </p:spTgt>
                                        </p:tgtEl>
                                      </p:cBhvr>
                                    </p:animEffect>
                                    <p:anim calcmode="lin" valueType="num">
                                      <p:cBhvr>
                                        <p:cTn id="103" dur="1000" fill="hold"/>
                                        <p:tgtEl>
                                          <p:spTgt spid="5123">
                                            <p:txEl>
                                              <p:pRg st="18" end="18"/>
                                            </p:txEl>
                                          </p:spTgt>
                                        </p:tgtEl>
                                        <p:attrNameLst>
                                          <p:attrName>ppt_x</p:attrName>
                                        </p:attrNameLst>
                                      </p:cBhvr>
                                      <p:tavLst>
                                        <p:tav tm="0">
                                          <p:val>
                                            <p:strVal val="#ppt_x"/>
                                          </p:val>
                                        </p:tav>
                                        <p:tav tm="100000">
                                          <p:val>
                                            <p:strVal val="#ppt_x"/>
                                          </p:val>
                                        </p:tav>
                                      </p:tavLst>
                                    </p:anim>
                                    <p:anim calcmode="lin" valueType="num">
                                      <p:cBhvr>
                                        <p:cTn id="104" dur="1000" fill="hold"/>
                                        <p:tgtEl>
                                          <p:spTgt spid="512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bwMode="auto">
          <a:xfrm>
            <a:off x="3569583" y="457200"/>
            <a:ext cx="2069217" cy="1127138"/>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 name="Rectangle 3"/>
          <p:cNvSpPr>
            <a:spLocks noGrp="1" noChangeArrowheads="1"/>
          </p:cNvSpPr>
          <p:nvPr/>
        </p:nvSpPr>
        <p:spPr bwMode="auto">
          <a:xfrm>
            <a:off x="457200" y="0"/>
            <a:ext cx="77724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Pseudo-First-Order Reaction: The Rate Equation</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3" name="Rectangle 3"/>
          <p:cNvSpPr>
            <a:spLocks noChangeArrowheads="1"/>
          </p:cNvSpPr>
          <p:nvPr/>
        </p:nvSpPr>
        <p:spPr bwMode="auto">
          <a:xfrm>
            <a:off x="152400" y="1981200"/>
            <a:ext cx="89154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800" dirty="0" smtClean="0">
                <a:latin typeface="Calibri" pitchFamily="34" charset="0"/>
                <a:ea typeface="Cambria" pitchFamily="18" charset="0"/>
                <a:cs typeface="Calibri" pitchFamily="34" charset="0"/>
              </a:rPr>
              <a:t>In the context of a </a:t>
            </a:r>
            <a:r>
              <a:rPr lang="en-US" sz="1800" dirty="0" smtClean="0">
                <a:solidFill>
                  <a:srgbClr val="FF0000"/>
                </a:solidFill>
                <a:latin typeface="Calibri" pitchFamily="34" charset="0"/>
                <a:ea typeface="Cambria" pitchFamily="18" charset="0"/>
                <a:cs typeface="Calibri" pitchFamily="34" charset="0"/>
              </a:rPr>
              <a:t>second-order reaction scheme</a:t>
            </a:r>
            <a:r>
              <a:rPr lang="en-US" sz="1800" dirty="0" smtClean="0">
                <a:latin typeface="Calibri" pitchFamily="34" charset="0"/>
                <a:ea typeface="Cambria" pitchFamily="18" charset="0"/>
                <a:cs typeface="Calibri" pitchFamily="34" charset="0"/>
              </a:rPr>
              <a:t>, let </a:t>
            </a:r>
            <a:r>
              <a:rPr lang="en-US" sz="1800" dirty="0">
                <a:latin typeface="Calibri" pitchFamily="34" charset="0"/>
                <a:ea typeface="Cambria" pitchFamily="18" charset="0"/>
                <a:cs typeface="Calibri" pitchFamily="34" charset="0"/>
              </a:rPr>
              <a:t>us assume </a:t>
            </a:r>
            <a:r>
              <a:rPr lang="en-US" sz="1800" dirty="0" smtClean="0">
                <a:latin typeface="Calibri" pitchFamily="34" charset="0"/>
                <a:ea typeface="Cambria" pitchFamily="18" charset="0"/>
                <a:cs typeface="Calibri" pitchFamily="34" charset="0"/>
              </a:rPr>
              <a:t>that:</a:t>
            </a:r>
          </a:p>
          <a:p>
            <a:pPr eaLnBrk="0" hangingPunct="0">
              <a:spcAft>
                <a:spcPts val="0"/>
              </a:spcAft>
              <a:defRPr/>
            </a:pPr>
            <a:r>
              <a:rPr lang="en-US" sz="1800"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[L</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&gt;&gt;  [A]</a:t>
            </a:r>
          </a:p>
          <a:p>
            <a:pPr eaLnBrk="0" hangingPunct="0">
              <a:spcAft>
                <a:spcPts val="0"/>
              </a:spcAft>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smtClean="0">
                <a:latin typeface="Calibri" pitchFamily="34" charset="0"/>
                <a:ea typeface="Cambria" pitchFamily="18" charset="0"/>
                <a:cs typeface="Calibri" pitchFamily="34" charset="0"/>
              </a:rPr>
              <a:t>Under these conditions, the </a:t>
            </a:r>
            <a:r>
              <a:rPr lang="en-US" sz="1800" dirty="0">
                <a:latin typeface="Calibri" pitchFamily="34" charset="0"/>
                <a:ea typeface="Cambria" pitchFamily="18" charset="0"/>
                <a:cs typeface="Calibri" pitchFamily="34" charset="0"/>
              </a:rPr>
              <a:t>change in [L] is negligible over the course of reaction relative to change in [</a:t>
            </a:r>
            <a:r>
              <a:rPr lang="en-US" sz="1800" dirty="0" smtClean="0">
                <a:latin typeface="Calibri" pitchFamily="34" charset="0"/>
                <a:ea typeface="Cambria" pitchFamily="18" charset="0"/>
                <a:cs typeface="Calibri" pitchFamily="34" charset="0"/>
              </a:rPr>
              <a:t>A]—in other words, </a:t>
            </a:r>
            <a:r>
              <a:rPr lang="en-US" sz="1800" dirty="0">
                <a:latin typeface="Calibri" pitchFamily="34" charset="0"/>
                <a:ea typeface="Cambria" pitchFamily="18" charset="0"/>
                <a:cs typeface="Calibri" pitchFamily="34" charset="0"/>
              </a:rPr>
              <a:t>the rate of the above reaction is primarily determined by [</a:t>
            </a:r>
            <a:r>
              <a:rPr lang="en-US" sz="1800" dirty="0" smtClean="0">
                <a:latin typeface="Calibri" pitchFamily="34" charset="0"/>
                <a:ea typeface="Cambria" pitchFamily="18" charset="0"/>
                <a:cs typeface="Calibri" pitchFamily="34" charset="0"/>
              </a:rPr>
              <a:t>A]</a:t>
            </a:r>
          </a:p>
          <a:p>
            <a:pPr marL="169863" indent="-169863" eaLnBrk="0" hangingPunct="0">
              <a:spcAft>
                <a:spcPts val="0"/>
              </a:spcAft>
              <a:buFontTx/>
              <a:buChar char="-"/>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S</a:t>
            </a:r>
            <a:r>
              <a:rPr lang="en-US" sz="1800" dirty="0" smtClean="0">
                <a:latin typeface="Calibri" pitchFamily="34" charset="0"/>
                <a:ea typeface="Cambria" pitchFamily="18" charset="0"/>
                <a:cs typeface="Calibri" pitchFamily="34" charset="0"/>
              </a:rPr>
              <a:t>imply </a:t>
            </a:r>
            <a:r>
              <a:rPr lang="en-US" sz="1800" dirty="0">
                <a:latin typeface="Calibri" pitchFamily="34" charset="0"/>
                <a:ea typeface="Cambria" pitchFamily="18" charset="0"/>
                <a:cs typeface="Calibri" pitchFamily="34" charset="0"/>
              </a:rPr>
              <a:t>put, </a:t>
            </a:r>
            <a:r>
              <a:rPr lang="en-US" sz="1800" dirty="0" smtClean="0">
                <a:latin typeface="Calibri" pitchFamily="34" charset="0"/>
                <a:ea typeface="Cambria" pitchFamily="18" charset="0"/>
                <a:cs typeface="Calibri" pitchFamily="34" charset="0"/>
              </a:rPr>
              <a:t>the </a:t>
            </a:r>
            <a:r>
              <a:rPr lang="en-US" sz="1800" dirty="0" smtClean="0">
                <a:solidFill>
                  <a:srgbClr val="FF0000"/>
                </a:solidFill>
                <a:latin typeface="Calibri" pitchFamily="34" charset="0"/>
                <a:ea typeface="Cambria" pitchFamily="18" charset="0"/>
                <a:cs typeface="Calibri" pitchFamily="34" charset="0"/>
              </a:rPr>
              <a:t>second-order reaction </a:t>
            </a:r>
            <a:r>
              <a:rPr lang="en-US" sz="1800" dirty="0" smtClean="0">
                <a:latin typeface="Calibri" pitchFamily="34" charset="0"/>
                <a:ea typeface="Cambria" pitchFamily="18" charset="0"/>
                <a:cs typeface="Calibri" pitchFamily="34" charset="0"/>
              </a:rPr>
              <a:t>(top </a:t>
            </a:r>
            <a:r>
              <a:rPr lang="en-US" sz="1800" dirty="0" smtClean="0">
                <a:latin typeface="Calibri" pitchFamily="34" charset="0"/>
                <a:ea typeface="Cambria" pitchFamily="18" charset="0"/>
                <a:cs typeface="Calibri" pitchFamily="34" charset="0"/>
              </a:rPr>
              <a:t>left) will </a:t>
            </a:r>
            <a:r>
              <a:rPr lang="en-US" sz="1800" dirty="0">
                <a:latin typeface="Calibri" pitchFamily="34" charset="0"/>
                <a:ea typeface="Cambria" pitchFamily="18" charset="0"/>
                <a:cs typeface="Calibri" pitchFamily="34" charset="0"/>
              </a:rPr>
              <a:t>essentially behave like a </a:t>
            </a:r>
            <a:r>
              <a:rPr lang="en-US" sz="1800" dirty="0">
                <a:solidFill>
                  <a:srgbClr val="FF0000"/>
                </a:solidFill>
                <a:latin typeface="Calibri" pitchFamily="34" charset="0"/>
                <a:ea typeface="Cambria" pitchFamily="18" charset="0"/>
                <a:cs typeface="Calibri" pitchFamily="34" charset="0"/>
              </a:rPr>
              <a:t>first-order </a:t>
            </a:r>
            <a:r>
              <a:rPr lang="en-US" sz="1800" dirty="0" smtClean="0">
                <a:solidFill>
                  <a:srgbClr val="FF0000"/>
                </a:solidFill>
                <a:latin typeface="Calibri" pitchFamily="34" charset="0"/>
                <a:ea typeface="Cambria" pitchFamily="18" charset="0"/>
                <a:cs typeface="Calibri" pitchFamily="34" charset="0"/>
              </a:rPr>
              <a:t>reaction</a:t>
            </a:r>
            <a:r>
              <a:rPr lang="en-US" sz="1800" dirty="0" smtClean="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a:t>
            </a:r>
            <a:r>
              <a:rPr lang="en-US" sz="1800" dirty="0" smtClean="0">
                <a:latin typeface="Calibri" pitchFamily="34" charset="0"/>
                <a:ea typeface="Cambria" pitchFamily="18" charset="0"/>
                <a:cs typeface="Calibri" pitchFamily="34" charset="0"/>
              </a:rPr>
              <a:t>top</a:t>
            </a:r>
            <a:r>
              <a:rPr lang="en-US" sz="1800" dirty="0" smtClean="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right)</a:t>
            </a:r>
            <a:endParaRPr lang="en-US" sz="1800" dirty="0">
              <a:latin typeface="Calibri" pitchFamily="34" charset="0"/>
              <a:ea typeface="Cambria" pitchFamily="18" charset="0"/>
              <a:cs typeface="Calibri" pitchFamily="34" charset="0"/>
            </a:endParaRPr>
          </a:p>
          <a:p>
            <a:pPr eaLnBrk="0" hangingPunct="0">
              <a:spcAft>
                <a:spcPts val="0"/>
              </a:spcAft>
              <a:defRPr/>
            </a:pPr>
            <a:endParaRPr lang="en-US" sz="1800" dirty="0">
              <a:latin typeface="Calibri" pitchFamily="34" charset="0"/>
              <a:ea typeface="Cambria" pitchFamily="18" charset="0"/>
              <a:cs typeface="Calibri" pitchFamily="34" charset="0"/>
              <a:sym typeface="Wingdings" pitchFamily="2" charset="2"/>
            </a:endParaRPr>
          </a:p>
          <a:p>
            <a:pPr marL="169863" indent="-169863" eaLnBrk="0" hangingPunct="0">
              <a:spcAft>
                <a:spcPts val="0"/>
              </a:spcAft>
              <a:buFontTx/>
              <a:buChar char="-"/>
              <a:defRPr/>
            </a:pPr>
            <a:r>
              <a:rPr lang="en-US" sz="1800" dirty="0" err="1">
                <a:latin typeface="Calibri" pitchFamily="34" charset="0"/>
                <a:ea typeface="Cambria" pitchFamily="18" charset="0"/>
                <a:cs typeface="Calibri" pitchFamily="34" charset="0"/>
              </a:rPr>
              <a:t>Kineticists</a:t>
            </a:r>
            <a:r>
              <a:rPr lang="en-US" sz="1800" dirty="0">
                <a:latin typeface="Calibri" pitchFamily="34" charset="0"/>
                <a:ea typeface="Cambria" pitchFamily="18" charset="0"/>
                <a:cs typeface="Calibri" pitchFamily="34" charset="0"/>
              </a:rPr>
              <a:t> refer to the above scenario as a</a:t>
            </a:r>
            <a:r>
              <a:rPr lang="en-US" sz="1800" dirty="0" smtClean="0">
                <a:latin typeface="Calibri" pitchFamily="34" charset="0"/>
                <a:ea typeface="Cambria" pitchFamily="18" charset="0"/>
                <a:cs typeface="Calibri" pitchFamily="34" charset="0"/>
              </a:rPr>
              <a:t> </a:t>
            </a:r>
            <a:r>
              <a:rPr lang="en-US" sz="1800" dirty="0">
                <a:latin typeface="Calibri" pitchFamily="34" charset="0"/>
                <a:ea typeface="Cambria" pitchFamily="18" charset="0"/>
                <a:cs typeface="Calibri" pitchFamily="34" charset="0"/>
              </a:rPr>
              <a:t>“</a:t>
            </a:r>
            <a:r>
              <a:rPr lang="en-US" sz="1800" dirty="0" smtClean="0">
                <a:solidFill>
                  <a:srgbClr val="FF0000"/>
                </a:solidFill>
                <a:latin typeface="Calibri" pitchFamily="34" charset="0"/>
                <a:ea typeface="Cambria" pitchFamily="18" charset="0"/>
                <a:cs typeface="Calibri" pitchFamily="34" charset="0"/>
              </a:rPr>
              <a:t>pseudo-first-order </a:t>
            </a:r>
            <a:r>
              <a:rPr lang="en-US" sz="1800" dirty="0">
                <a:solidFill>
                  <a:srgbClr val="FF0000"/>
                </a:solidFill>
                <a:latin typeface="Calibri" pitchFamily="34" charset="0"/>
                <a:ea typeface="Cambria" pitchFamily="18" charset="0"/>
                <a:cs typeface="Calibri" pitchFamily="34" charset="0"/>
              </a:rPr>
              <a:t>reaction</a:t>
            </a:r>
            <a:r>
              <a:rPr lang="en-US" sz="1800" dirty="0">
                <a:latin typeface="Calibri" pitchFamily="34" charset="0"/>
                <a:ea typeface="Cambria" pitchFamily="18" charset="0"/>
                <a:cs typeface="Calibri" pitchFamily="34" charset="0"/>
              </a:rPr>
              <a:t>” with a pseudo-first-order rate constant (k’) given by the following relationship:  </a:t>
            </a:r>
          </a:p>
          <a:p>
            <a:pPr lvl="2" eaLnBrk="0" hangingPunct="0">
              <a:spcAft>
                <a:spcPts val="0"/>
              </a:spcAft>
              <a:defRPr/>
            </a:pPr>
            <a:r>
              <a:rPr lang="en-US" sz="1800" dirty="0" smtClean="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k</a:t>
            </a:r>
            <a:r>
              <a:rPr lang="en-US" sz="1800" b="1" dirty="0">
                <a:latin typeface="Calibri" pitchFamily="34" charset="0"/>
                <a:ea typeface="Cambria" pitchFamily="18" charset="0"/>
                <a:cs typeface="Calibri" pitchFamily="34" charset="0"/>
              </a:rPr>
              <a:t>’ = k[L]			</a:t>
            </a: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3.1]</a:t>
            </a:r>
          </a:p>
          <a:p>
            <a:pPr marL="0" lvl="2" eaLnBrk="0" hangingPunct="0">
              <a:spcAft>
                <a:spcPts val="0"/>
              </a:spcAft>
              <a:defRPr/>
            </a:pPr>
            <a:r>
              <a:rPr lang="en-US" sz="1800" dirty="0">
                <a:latin typeface="Calibri" pitchFamily="34" charset="0"/>
                <a:ea typeface="Cambria" pitchFamily="18" charset="0"/>
                <a:cs typeface="Calibri" pitchFamily="34" charset="0"/>
              </a:rPr>
              <a:t>    with the units of k’ being s</a:t>
            </a:r>
            <a:r>
              <a:rPr lang="en-US" sz="1800" baseline="30000" dirty="0">
                <a:latin typeface="Calibri" pitchFamily="34" charset="0"/>
                <a:ea typeface="Cambria" pitchFamily="18" charset="0"/>
                <a:cs typeface="Calibri" pitchFamily="34" charset="0"/>
              </a:rPr>
              <a:t>-1</a:t>
            </a:r>
            <a:r>
              <a:rPr lang="en-US" sz="1800" dirty="0" smtClean="0">
                <a:latin typeface="Calibri" pitchFamily="34" charset="0"/>
                <a:ea typeface="Cambria" pitchFamily="18" charset="0"/>
                <a:cs typeface="Calibri" pitchFamily="34" charset="0"/>
              </a:rPr>
              <a:t>! Why?! </a:t>
            </a:r>
            <a:endParaRPr lang="en-US" sz="1800" dirty="0">
              <a:latin typeface="Calibri" pitchFamily="34" charset="0"/>
              <a:ea typeface="Cambria" pitchFamily="18" charset="0"/>
              <a:cs typeface="Calibri" pitchFamily="34" charset="0"/>
            </a:endParaRPr>
          </a:p>
          <a:p>
            <a:pPr marL="0" lvl="2" eaLnBrk="0" hangingPunct="0">
              <a:spcAft>
                <a:spcPts val="0"/>
              </a:spcAft>
              <a:defRPr/>
            </a:pPr>
            <a:endParaRPr lang="en-US" sz="1800" dirty="0">
              <a:latin typeface="Calibri" pitchFamily="34" charset="0"/>
              <a:ea typeface="Cambria" pitchFamily="18" charset="0"/>
              <a:cs typeface="Calibri" pitchFamily="34" charset="0"/>
            </a:endParaRPr>
          </a:p>
          <a:p>
            <a:pPr marL="169863" lvl="2" indent="-169863" eaLnBrk="0" hangingPunct="0">
              <a:spcAft>
                <a:spcPts val="0"/>
              </a:spcAft>
              <a:buFontTx/>
              <a:buChar char="-"/>
              <a:defRPr/>
            </a:pPr>
            <a:r>
              <a:rPr lang="en-US" sz="1800" dirty="0">
                <a:latin typeface="Calibri" pitchFamily="34" charset="0"/>
                <a:ea typeface="Cambria" pitchFamily="18" charset="0"/>
                <a:cs typeface="Calibri" pitchFamily="34" charset="0"/>
              </a:rPr>
              <a:t>The rate </a:t>
            </a:r>
            <a:r>
              <a:rPr lang="en-US" sz="1800" dirty="0" smtClean="0">
                <a:latin typeface="Calibri" pitchFamily="34" charset="0"/>
                <a:ea typeface="Cambria" pitchFamily="18" charset="0"/>
                <a:cs typeface="Calibri" pitchFamily="34" charset="0"/>
              </a:rPr>
              <a:t>equation in terms of [A] at time t </a:t>
            </a:r>
            <a:r>
              <a:rPr lang="en-US" sz="1800" dirty="0">
                <a:latin typeface="Calibri" pitchFamily="34" charset="0"/>
                <a:ea typeface="Cambria" pitchFamily="18" charset="0"/>
                <a:cs typeface="Calibri" pitchFamily="34" charset="0"/>
              </a:rPr>
              <a:t>for the pseudo-first order </a:t>
            </a:r>
            <a:r>
              <a:rPr lang="en-US" sz="1800" dirty="0" smtClean="0">
                <a:latin typeface="Calibri" pitchFamily="34" charset="0"/>
                <a:ea typeface="Cambria" pitchFamily="18" charset="0"/>
                <a:cs typeface="Calibri" pitchFamily="34" charset="0"/>
              </a:rPr>
              <a:t>reaction is </a:t>
            </a:r>
            <a:r>
              <a:rPr lang="en-US" sz="1800" dirty="0">
                <a:latin typeface="Calibri" pitchFamily="34" charset="0"/>
                <a:ea typeface="Cambria" pitchFamily="18" charset="0"/>
                <a:cs typeface="Calibri" pitchFamily="34" charset="0"/>
              </a:rPr>
              <a:t>analogous to the bona fide first-order reaction: </a:t>
            </a:r>
          </a:p>
          <a:p>
            <a:pPr lvl="2" indent="-914400" eaLnBrk="0" hangingPunct="0">
              <a:spcAft>
                <a:spcPts val="0"/>
              </a:spcAft>
              <a:defRPr/>
            </a:pPr>
            <a:r>
              <a:rPr lang="en-US" sz="1800" dirty="0">
                <a:latin typeface="Calibri" pitchFamily="34" charset="0"/>
                <a:ea typeface="Cambria" pitchFamily="18" charset="0"/>
                <a:cs typeface="Calibri" pitchFamily="34" charset="0"/>
              </a:rPr>
              <a:t>	</a:t>
            </a:r>
            <a:r>
              <a:rPr lang="en-US" sz="1800" dirty="0" smtClean="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d[A</a:t>
            </a:r>
            <a:r>
              <a:rPr lang="en-US" sz="1800" b="1" dirty="0">
                <a:latin typeface="Calibri" pitchFamily="34" charset="0"/>
                <a:ea typeface="Cambria" pitchFamily="18" charset="0"/>
                <a:cs typeface="Calibri" pitchFamily="34" charset="0"/>
              </a:rPr>
              <a:t>]/</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-k’[A]		</a:t>
            </a: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3.2</a:t>
            </a:r>
            <a:r>
              <a:rPr lang="en-US" sz="1800" b="1" dirty="0" smtClean="0">
                <a:latin typeface="Calibri" pitchFamily="34" charset="0"/>
                <a:ea typeface="Cambria" pitchFamily="18" charset="0"/>
                <a:cs typeface="Calibri" pitchFamily="34" charset="0"/>
              </a:rPr>
              <a:t>]</a:t>
            </a:r>
            <a:endParaRPr lang="en-US" sz="1800" b="1" dirty="0">
              <a:latin typeface="Calibri" pitchFamily="34" charset="0"/>
              <a:ea typeface="Cambria" pitchFamily="18" charset="0"/>
              <a:cs typeface="Calibri" pitchFamily="34" charset="0"/>
            </a:endParaRPr>
          </a:p>
        </p:txBody>
      </p:sp>
      <p:sp>
        <p:nvSpPr>
          <p:cNvPr id="7182" name="TextBox 19"/>
          <p:cNvSpPr txBox="1">
            <a:spLocks noChangeArrowheads="1"/>
          </p:cNvSpPr>
          <p:nvPr/>
        </p:nvSpPr>
        <p:spPr bwMode="auto">
          <a:xfrm>
            <a:off x="3663236" y="833744"/>
            <a:ext cx="1518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dirty="0" smtClean="0">
                <a:latin typeface="Calibri" pitchFamily="34" charset="0"/>
                <a:cs typeface="Calibri" pitchFamily="34" charset="0"/>
              </a:rPr>
              <a:t>if:    [L] &gt;&gt; [A]</a:t>
            </a:r>
            <a:endParaRPr lang="en-US" altLang="en-US" sz="1800" b="1" dirty="0">
              <a:latin typeface="Calibri" pitchFamily="34" charset="0"/>
              <a:cs typeface="Calibri" pitchFamily="34" charset="0"/>
            </a:endParaRPr>
          </a:p>
        </p:txBody>
      </p:sp>
      <p:grpSp>
        <p:nvGrpSpPr>
          <p:cNvPr id="5" name="Group 4"/>
          <p:cNvGrpSpPr/>
          <p:nvPr/>
        </p:nvGrpSpPr>
        <p:grpSpPr>
          <a:xfrm>
            <a:off x="457200" y="568631"/>
            <a:ext cx="2743200" cy="914400"/>
            <a:chOff x="457200" y="644831"/>
            <a:chExt cx="2743200" cy="914400"/>
          </a:xfrm>
        </p:grpSpPr>
        <p:sp>
          <p:nvSpPr>
            <p:cNvPr id="20" name="Rounded Rectangle 19"/>
            <p:cNvSpPr/>
            <p:nvPr/>
          </p:nvSpPr>
          <p:spPr bwMode="auto">
            <a:xfrm>
              <a:off x="457200" y="644831"/>
              <a:ext cx="2743200" cy="914400"/>
            </a:xfrm>
            <a:prstGeom prst="roundRect">
              <a:avLst/>
            </a:prstGeom>
            <a:solidFill>
              <a:schemeClr val="accent1"/>
            </a:solidFill>
            <a:ln w="9525" cap="flat" cmpd="sng" algn="ctr">
              <a:solidFill>
                <a:schemeClr val="tx1">
                  <a:alpha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1" name="TextBox 18"/>
            <p:cNvSpPr txBox="1">
              <a:spLocks noChangeArrowheads="1"/>
            </p:cNvSpPr>
            <p:nvPr/>
          </p:nvSpPr>
          <p:spPr bwMode="auto">
            <a:xfrm>
              <a:off x="609600" y="846536"/>
              <a:ext cx="2380130" cy="461665"/>
            </a:xfrm>
            <a:prstGeom prst="rect">
              <a:avLst/>
            </a:prstGeom>
            <a:noFill/>
            <a:ln>
              <a:noFill/>
            </a:ln>
            <a:extLst/>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b="1" dirty="0" smtClean="0">
                  <a:latin typeface="Calibri" pitchFamily="34" charset="0"/>
                  <a:cs typeface="Calibri" pitchFamily="34" charset="0"/>
                </a:rPr>
                <a:t>A + L  </a:t>
              </a:r>
              <a:r>
                <a:rPr lang="en-US" altLang="en-US" b="1" dirty="0">
                  <a:latin typeface="Calibri" pitchFamily="34" charset="0"/>
                  <a:cs typeface="Calibri" pitchFamily="34" charset="0"/>
                </a:rPr>
                <a:t>	      </a:t>
              </a:r>
              <a:r>
                <a:rPr lang="en-US" altLang="en-US" b="1" dirty="0" smtClean="0">
                  <a:latin typeface="Calibri" pitchFamily="34" charset="0"/>
                  <a:cs typeface="Calibri" pitchFamily="34" charset="0"/>
                </a:rPr>
                <a:t>          P</a:t>
              </a:r>
              <a:endParaRPr lang="en-US" altLang="en-US" b="1" dirty="0">
                <a:latin typeface="Calibri" pitchFamily="34" charset="0"/>
                <a:cs typeface="Calibri" pitchFamily="34" charset="0"/>
              </a:endParaRPr>
            </a:p>
          </p:txBody>
        </p:sp>
        <p:sp>
          <p:nvSpPr>
            <p:cNvPr id="22" name="TextBox 19"/>
            <p:cNvSpPr txBox="1">
              <a:spLocks noChangeArrowheads="1"/>
            </p:cNvSpPr>
            <p:nvPr/>
          </p:nvSpPr>
          <p:spPr bwMode="auto">
            <a:xfrm>
              <a:off x="1782577" y="644831"/>
              <a:ext cx="324128" cy="461665"/>
            </a:xfrm>
            <a:prstGeom prst="rect">
              <a:avLst/>
            </a:prstGeom>
            <a:noFill/>
            <a:ln>
              <a:noFill/>
            </a:ln>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dirty="0" smtClean="0">
                  <a:latin typeface="Calibri" pitchFamily="34" charset="0"/>
                  <a:cs typeface="Calibri" pitchFamily="34" charset="0"/>
                </a:rPr>
                <a:t>k</a:t>
              </a:r>
              <a:endParaRPr lang="en-US" altLang="en-US" dirty="0">
                <a:latin typeface="Calibri" pitchFamily="34" charset="0"/>
                <a:cs typeface="Calibri" pitchFamily="34" charset="0"/>
              </a:endParaRPr>
            </a:p>
          </p:txBody>
        </p:sp>
        <p:cxnSp>
          <p:nvCxnSpPr>
            <p:cNvPr id="23" name="Straight Arrow Connector 20"/>
            <p:cNvCxnSpPr>
              <a:cxnSpLocks noChangeShapeType="1"/>
            </p:cNvCxnSpPr>
            <p:nvPr/>
          </p:nvCxnSpPr>
          <p:spPr bwMode="auto">
            <a:xfrm>
              <a:off x="1512183" y="1085645"/>
              <a:ext cx="914115" cy="0"/>
            </a:xfrm>
            <a:prstGeom prst="straightConnector1">
              <a:avLst/>
            </a:prstGeom>
            <a:noFill/>
            <a:ln w="25400" algn="ctr">
              <a:solidFill>
                <a:schemeClr val="tx1"/>
              </a:solidFill>
              <a:round/>
              <a:headEnd w="med"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Group 2"/>
          <p:cNvGrpSpPr/>
          <p:nvPr/>
        </p:nvGrpSpPr>
        <p:grpSpPr>
          <a:xfrm>
            <a:off x="5867400" y="568631"/>
            <a:ext cx="2743200" cy="914400"/>
            <a:chOff x="5867400" y="644831"/>
            <a:chExt cx="2743200" cy="914400"/>
          </a:xfrm>
        </p:grpSpPr>
        <p:sp>
          <p:nvSpPr>
            <p:cNvPr id="25" name="Rounded Rectangle 24"/>
            <p:cNvSpPr/>
            <p:nvPr/>
          </p:nvSpPr>
          <p:spPr bwMode="auto">
            <a:xfrm>
              <a:off x="5867400" y="644831"/>
              <a:ext cx="2743200" cy="914400"/>
            </a:xfrm>
            <a:prstGeom prst="roundRect">
              <a:avLst/>
            </a:prstGeom>
            <a:solidFill>
              <a:schemeClr val="accent1"/>
            </a:solidFill>
            <a:ln w="9525" cap="flat" cmpd="sng" algn="ctr">
              <a:solidFill>
                <a:schemeClr val="tx1">
                  <a:alpha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6" name="TextBox 18"/>
            <p:cNvSpPr txBox="1">
              <a:spLocks noChangeArrowheads="1"/>
            </p:cNvSpPr>
            <p:nvPr/>
          </p:nvSpPr>
          <p:spPr bwMode="auto">
            <a:xfrm>
              <a:off x="6248400" y="846536"/>
              <a:ext cx="2075330" cy="461665"/>
            </a:xfrm>
            <a:prstGeom prst="rect">
              <a:avLst/>
            </a:prstGeom>
            <a:noFill/>
            <a:ln>
              <a:noFill/>
            </a:ln>
            <a:extLst/>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b="1" dirty="0" smtClean="0">
                  <a:latin typeface="Calibri" pitchFamily="34" charset="0"/>
                  <a:cs typeface="Calibri" pitchFamily="34" charset="0"/>
                </a:rPr>
                <a:t>A  </a:t>
              </a:r>
              <a:r>
                <a:rPr lang="en-US" altLang="en-US" b="1" dirty="0">
                  <a:latin typeface="Calibri" pitchFamily="34" charset="0"/>
                  <a:cs typeface="Calibri" pitchFamily="34" charset="0"/>
                </a:rPr>
                <a:t>	      </a:t>
              </a:r>
              <a:r>
                <a:rPr lang="en-US" altLang="en-US" b="1" dirty="0" smtClean="0">
                  <a:latin typeface="Calibri" pitchFamily="34" charset="0"/>
                  <a:cs typeface="Calibri" pitchFamily="34" charset="0"/>
                </a:rPr>
                <a:t>    P</a:t>
              </a:r>
              <a:endParaRPr lang="en-US" altLang="en-US" b="1" dirty="0">
                <a:latin typeface="Calibri" pitchFamily="34" charset="0"/>
                <a:cs typeface="Calibri" pitchFamily="34" charset="0"/>
              </a:endParaRPr>
            </a:p>
          </p:txBody>
        </p:sp>
        <p:sp>
          <p:nvSpPr>
            <p:cNvPr id="27" name="TextBox 19"/>
            <p:cNvSpPr txBox="1">
              <a:spLocks noChangeArrowheads="1"/>
            </p:cNvSpPr>
            <p:nvPr/>
          </p:nvSpPr>
          <p:spPr bwMode="auto">
            <a:xfrm>
              <a:off x="6803636" y="644831"/>
              <a:ext cx="643125" cy="461665"/>
            </a:xfrm>
            <a:prstGeom prst="rect">
              <a:avLst/>
            </a:prstGeom>
            <a:noFill/>
            <a:ln>
              <a:noFill/>
            </a:ln>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dirty="0">
                  <a:latin typeface="Calibri" pitchFamily="34" charset="0"/>
                  <a:cs typeface="Calibri" pitchFamily="34" charset="0"/>
                </a:rPr>
                <a:t>k</a:t>
              </a:r>
              <a:r>
                <a:rPr lang="en-US" altLang="en-US" dirty="0" smtClean="0">
                  <a:latin typeface="Calibri" pitchFamily="34" charset="0"/>
                  <a:cs typeface="Calibri" pitchFamily="34" charset="0"/>
                </a:rPr>
                <a:t>[L]</a:t>
              </a:r>
              <a:endParaRPr lang="en-US" altLang="en-US" dirty="0">
                <a:latin typeface="Calibri" pitchFamily="34" charset="0"/>
                <a:cs typeface="Calibri" pitchFamily="34" charset="0"/>
              </a:endParaRPr>
            </a:p>
          </p:txBody>
        </p:sp>
        <p:cxnSp>
          <p:nvCxnSpPr>
            <p:cNvPr id="28" name="Straight Arrow Connector 20"/>
            <p:cNvCxnSpPr>
              <a:cxnSpLocks noChangeShapeType="1"/>
            </p:cNvCxnSpPr>
            <p:nvPr/>
          </p:nvCxnSpPr>
          <p:spPr bwMode="auto">
            <a:xfrm>
              <a:off x="6769983" y="1085645"/>
              <a:ext cx="914115" cy="0"/>
            </a:xfrm>
            <a:prstGeom prst="straightConnector1">
              <a:avLst/>
            </a:prstGeom>
            <a:noFill/>
            <a:ln w="25400" algn="ctr">
              <a:solidFill>
                <a:schemeClr val="tx1"/>
              </a:solidFill>
              <a:round/>
              <a:headEnd w="med"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19"/>
          <p:cNvSpPr txBox="1">
            <a:spLocks noChangeArrowheads="1"/>
          </p:cNvSpPr>
          <p:nvPr/>
        </p:nvSpPr>
        <p:spPr bwMode="auto">
          <a:xfrm>
            <a:off x="1039264" y="1520397"/>
            <a:ext cx="1520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dirty="0" smtClean="0">
                <a:latin typeface="Calibri" pitchFamily="34" charset="0"/>
                <a:cs typeface="Calibri" pitchFamily="34" charset="0"/>
              </a:rPr>
              <a:t>Second-order</a:t>
            </a:r>
            <a:endParaRPr lang="en-US" altLang="en-US" sz="1800" b="1" dirty="0">
              <a:latin typeface="Calibri" pitchFamily="34" charset="0"/>
              <a:cs typeface="Calibri" pitchFamily="34" charset="0"/>
            </a:endParaRPr>
          </a:p>
        </p:txBody>
      </p:sp>
      <p:sp>
        <p:nvSpPr>
          <p:cNvPr id="32" name="TextBox 19"/>
          <p:cNvSpPr txBox="1">
            <a:spLocks noChangeArrowheads="1"/>
          </p:cNvSpPr>
          <p:nvPr/>
        </p:nvSpPr>
        <p:spPr bwMode="auto">
          <a:xfrm>
            <a:off x="6399292" y="1520397"/>
            <a:ext cx="1924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dirty="0" smtClean="0">
                <a:latin typeface="Calibri" pitchFamily="34" charset="0"/>
                <a:cs typeface="Calibri" pitchFamily="34" charset="0"/>
              </a:rPr>
              <a:t>Pseudo-first-order</a:t>
            </a:r>
            <a:endParaRPr lang="en-US" altLang="en-US" sz="1800" b="1"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fade">
                                      <p:cBhvr>
                                        <p:cTn id="19" dur="1000"/>
                                        <p:tgtEl>
                                          <p:spTgt spid="5123">
                                            <p:txEl>
                                              <p:pRg st="3" end="3"/>
                                            </p:txEl>
                                          </p:spTgt>
                                        </p:tgtEl>
                                      </p:cBhvr>
                                    </p:animEffect>
                                    <p:anim calcmode="lin" valueType="num">
                                      <p:cBhvr>
                                        <p:cTn id="20"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3">
                                            <p:txEl>
                                              <p:pRg st="5" end="5"/>
                                            </p:txEl>
                                          </p:spTgt>
                                        </p:tgtEl>
                                        <p:attrNameLst>
                                          <p:attrName>style.visibility</p:attrName>
                                        </p:attrNameLst>
                                      </p:cBhvr>
                                      <p:to>
                                        <p:strVal val="visible"/>
                                      </p:to>
                                    </p:set>
                                    <p:animEffect transition="in" filter="fade">
                                      <p:cBhvr>
                                        <p:cTn id="26" dur="1000"/>
                                        <p:tgtEl>
                                          <p:spTgt spid="5123">
                                            <p:txEl>
                                              <p:pRg st="5" end="5"/>
                                            </p:txEl>
                                          </p:spTgt>
                                        </p:tgtEl>
                                      </p:cBhvr>
                                    </p:animEffect>
                                    <p:anim calcmode="lin" valueType="num">
                                      <p:cBhvr>
                                        <p:cTn id="27"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123">
                                            <p:txEl>
                                              <p:pRg st="7" end="7"/>
                                            </p:txEl>
                                          </p:spTgt>
                                        </p:tgtEl>
                                        <p:attrNameLst>
                                          <p:attrName>style.visibility</p:attrName>
                                        </p:attrNameLst>
                                      </p:cBhvr>
                                      <p:to>
                                        <p:strVal val="visible"/>
                                      </p:to>
                                    </p:set>
                                    <p:animEffect transition="in" filter="fade">
                                      <p:cBhvr>
                                        <p:cTn id="33" dur="1000"/>
                                        <p:tgtEl>
                                          <p:spTgt spid="5123">
                                            <p:txEl>
                                              <p:pRg st="7" end="7"/>
                                            </p:txEl>
                                          </p:spTgt>
                                        </p:tgtEl>
                                      </p:cBhvr>
                                    </p:animEffect>
                                    <p:anim calcmode="lin" valueType="num">
                                      <p:cBhvr>
                                        <p:cTn id="34"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123">
                                            <p:txEl>
                                              <p:pRg st="8" end="8"/>
                                            </p:txEl>
                                          </p:spTgt>
                                        </p:tgtEl>
                                        <p:attrNameLst>
                                          <p:attrName>style.visibility</p:attrName>
                                        </p:attrNameLst>
                                      </p:cBhvr>
                                      <p:to>
                                        <p:strVal val="visible"/>
                                      </p:to>
                                    </p:set>
                                    <p:animEffect transition="in" filter="fade">
                                      <p:cBhvr>
                                        <p:cTn id="38" dur="1000"/>
                                        <p:tgtEl>
                                          <p:spTgt spid="5123">
                                            <p:txEl>
                                              <p:pRg st="8" end="8"/>
                                            </p:txEl>
                                          </p:spTgt>
                                        </p:tgtEl>
                                      </p:cBhvr>
                                    </p:animEffect>
                                    <p:anim calcmode="lin" valueType="num">
                                      <p:cBhvr>
                                        <p:cTn id="39"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123">
                                            <p:txEl>
                                              <p:pRg st="9" end="9"/>
                                            </p:txEl>
                                          </p:spTgt>
                                        </p:tgtEl>
                                        <p:attrNameLst>
                                          <p:attrName>style.visibility</p:attrName>
                                        </p:attrNameLst>
                                      </p:cBhvr>
                                      <p:to>
                                        <p:strVal val="visible"/>
                                      </p:to>
                                    </p:set>
                                    <p:animEffect transition="in" filter="fade">
                                      <p:cBhvr>
                                        <p:cTn id="43" dur="1000"/>
                                        <p:tgtEl>
                                          <p:spTgt spid="5123">
                                            <p:txEl>
                                              <p:pRg st="9" end="9"/>
                                            </p:txEl>
                                          </p:spTgt>
                                        </p:tgtEl>
                                      </p:cBhvr>
                                    </p:animEffect>
                                    <p:anim calcmode="lin" valueType="num">
                                      <p:cBhvr>
                                        <p:cTn id="44"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123">
                                            <p:txEl>
                                              <p:pRg st="11" end="11"/>
                                            </p:txEl>
                                          </p:spTgt>
                                        </p:tgtEl>
                                        <p:attrNameLst>
                                          <p:attrName>style.visibility</p:attrName>
                                        </p:attrNameLst>
                                      </p:cBhvr>
                                      <p:to>
                                        <p:strVal val="visible"/>
                                      </p:to>
                                    </p:set>
                                    <p:animEffect transition="in" filter="fade">
                                      <p:cBhvr>
                                        <p:cTn id="50" dur="1000"/>
                                        <p:tgtEl>
                                          <p:spTgt spid="5123">
                                            <p:txEl>
                                              <p:pRg st="11" end="11"/>
                                            </p:txEl>
                                          </p:spTgt>
                                        </p:tgtEl>
                                      </p:cBhvr>
                                    </p:animEffect>
                                    <p:anim calcmode="lin" valueType="num">
                                      <p:cBhvr>
                                        <p:cTn id="51"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5123">
                                            <p:txEl>
                                              <p:pRg st="11" end="11"/>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123">
                                            <p:txEl>
                                              <p:pRg st="12" end="12"/>
                                            </p:txEl>
                                          </p:spTgt>
                                        </p:tgtEl>
                                        <p:attrNameLst>
                                          <p:attrName>style.visibility</p:attrName>
                                        </p:attrNameLst>
                                      </p:cBhvr>
                                      <p:to>
                                        <p:strVal val="visible"/>
                                      </p:to>
                                    </p:set>
                                    <p:animEffect transition="in" filter="fade">
                                      <p:cBhvr>
                                        <p:cTn id="55" dur="1000"/>
                                        <p:tgtEl>
                                          <p:spTgt spid="5123">
                                            <p:txEl>
                                              <p:pRg st="12" end="12"/>
                                            </p:txEl>
                                          </p:spTgt>
                                        </p:tgtEl>
                                      </p:cBhvr>
                                    </p:animEffect>
                                    <p:anim calcmode="lin" valueType="num">
                                      <p:cBhvr>
                                        <p:cTn id="56"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57200" y="0"/>
            <a:ext cx="7772400" cy="457200"/>
          </a:xfrm>
          <a:prstGeom prst="rect">
            <a:avLst/>
          </a:prstGeom>
          <a:noFill/>
          <a:ln>
            <a:noFill/>
          </a:ln>
          <a:effectLst/>
          <a:extLst/>
        </p:spPr>
        <p:txBody>
          <a:bodyPr/>
          <a:lstStyle>
            <a:lvl1pPr eaLnBrk="0" hangingPunct="0">
              <a:spcBef>
                <a:spcPct val="20000"/>
              </a:spcBef>
              <a:buChar char="•"/>
              <a:defRPr sz="3200">
                <a:solidFill>
                  <a:schemeClr val="tx1"/>
                </a:solidFill>
                <a:latin typeface="Times" pitchFamily="18" charset="0"/>
              </a:defRPr>
            </a:lvl1pPr>
            <a:lvl2pPr indent="-285750" eaLnBrk="0" hangingPunct="0">
              <a:spcBef>
                <a:spcPct val="20000"/>
              </a:spcBef>
              <a:buChar char="–"/>
              <a:defRPr sz="2800">
                <a:solidFill>
                  <a:schemeClr val="tx1"/>
                </a:solidFill>
                <a:latin typeface="Times" pitchFamily="18" charset="0"/>
              </a:defRPr>
            </a:lvl2pPr>
            <a:lvl3pPr indent="-228600" eaLnBrk="0" hangingPunct="0">
              <a:spcBef>
                <a:spcPct val="20000"/>
              </a:spcBef>
              <a:buChar char="•"/>
              <a:defRPr sz="2400">
                <a:solidFill>
                  <a:schemeClr val="tx1"/>
                </a:solidFill>
                <a:latin typeface="Times" pitchFamily="18" charset="0"/>
              </a:defRPr>
            </a:lvl3pPr>
            <a:lvl4pPr indent="-228600" eaLnBrk="0" hangingPunct="0">
              <a:spcBef>
                <a:spcPct val="20000"/>
              </a:spcBef>
              <a:buChar char="–"/>
              <a:defRPr sz="2000">
                <a:solidFill>
                  <a:schemeClr val="tx1"/>
                </a:solidFill>
                <a:latin typeface="Times" pitchFamily="18" charset="0"/>
              </a:defRPr>
            </a:lvl4pPr>
            <a:lvl5pPr indent="-228600" eaLnBrk="0" hangingPunct="0">
              <a:spcBef>
                <a:spcPct val="20000"/>
              </a:spcBef>
              <a:buChar char="»"/>
              <a:defRPr sz="2000">
                <a:solidFill>
                  <a:schemeClr val="tx1"/>
                </a:solidFill>
                <a:latin typeface="Times" pitchFamily="18" charset="0"/>
              </a:defRPr>
            </a:lvl5pPr>
            <a:lvl6pPr indent="-228600" eaLnBrk="0" fontAlgn="base" hangingPunct="0">
              <a:spcBef>
                <a:spcPct val="20000"/>
              </a:spcBef>
              <a:spcAft>
                <a:spcPct val="0"/>
              </a:spcAft>
              <a:buChar char="»"/>
              <a:defRPr sz="2000">
                <a:solidFill>
                  <a:schemeClr val="tx1"/>
                </a:solidFill>
                <a:latin typeface="Times" pitchFamily="18" charset="0"/>
              </a:defRPr>
            </a:lvl6pPr>
            <a:lvl7pPr indent="-228600" eaLnBrk="0" fontAlgn="base" hangingPunct="0">
              <a:spcBef>
                <a:spcPct val="20000"/>
              </a:spcBef>
              <a:spcAft>
                <a:spcPct val="0"/>
              </a:spcAft>
              <a:buChar char="»"/>
              <a:defRPr sz="2000">
                <a:solidFill>
                  <a:schemeClr val="tx1"/>
                </a:solidFill>
                <a:latin typeface="Times" pitchFamily="18" charset="0"/>
              </a:defRPr>
            </a:lvl7pPr>
            <a:lvl8pPr indent="-228600" eaLnBrk="0" fontAlgn="base" hangingPunct="0">
              <a:spcBef>
                <a:spcPct val="20000"/>
              </a:spcBef>
              <a:spcAft>
                <a:spcPct val="0"/>
              </a:spcAft>
              <a:buChar char="»"/>
              <a:defRPr sz="2000">
                <a:solidFill>
                  <a:schemeClr val="tx1"/>
                </a:solidFill>
                <a:latin typeface="Times" pitchFamily="18" charset="0"/>
              </a:defRPr>
            </a:lvl8pPr>
            <a:lvl9pPr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Pseudo-First-Order Reaction: The Exponential Plot</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3" name="Rectangle 3"/>
          <p:cNvSpPr>
            <a:spLocks noChangeArrowheads="1"/>
          </p:cNvSpPr>
          <p:nvPr/>
        </p:nvSpPr>
        <p:spPr bwMode="auto">
          <a:xfrm>
            <a:off x="76200" y="394692"/>
            <a:ext cx="48768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Integrating </a:t>
            </a:r>
            <a:r>
              <a:rPr lang="en-US" sz="1800" dirty="0" err="1" smtClean="0">
                <a:latin typeface="Calibri" pitchFamily="34" charset="0"/>
                <a:ea typeface="Cambria" pitchFamily="18" charset="0"/>
                <a:cs typeface="Calibri" pitchFamily="34" charset="0"/>
              </a:rPr>
              <a:t>Eq</a:t>
            </a:r>
            <a:r>
              <a:rPr lang="en-US" sz="1800" dirty="0" smtClean="0">
                <a:latin typeface="Calibri" pitchFamily="34" charset="0"/>
                <a:ea typeface="Cambria" pitchFamily="18" charset="0"/>
                <a:cs typeface="Calibri" pitchFamily="34" charset="0"/>
              </a:rPr>
              <a:t>[3.2</a:t>
            </a:r>
            <a:r>
              <a:rPr lang="en-US" sz="1800" dirty="0">
                <a:latin typeface="Calibri" pitchFamily="34" charset="0"/>
                <a:ea typeface="Cambria" pitchFamily="18" charset="0"/>
                <a:cs typeface="Calibri" pitchFamily="34" charset="0"/>
              </a:rPr>
              <a:t>] with respect to t yields:</a:t>
            </a:r>
          </a:p>
          <a:p>
            <a:pPr eaLnBrk="0" hangingPunct="0">
              <a:spcAft>
                <a:spcPts val="0"/>
              </a:spcAft>
              <a:defRPr/>
            </a:pPr>
            <a:r>
              <a:rPr lang="en-US" sz="1800" b="1" dirty="0">
                <a:latin typeface="Calibri" pitchFamily="34" charset="0"/>
                <a:ea typeface="Cambria" pitchFamily="18" charset="0"/>
                <a:cs typeface="Calibri" pitchFamily="34" charset="0"/>
              </a:rPr>
              <a:t>	d[A]/</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 -k[A][L]		</a:t>
            </a:r>
            <a:r>
              <a:rPr lang="en-US" sz="1800" b="1" dirty="0" smtClean="0">
                <a:latin typeface="Calibri" pitchFamily="34" charset="0"/>
                <a:ea typeface="Cambria" pitchFamily="18" charset="0"/>
                <a:cs typeface="Calibri" pitchFamily="34" charset="0"/>
              </a:rPr>
              <a:t>[3.2]</a:t>
            </a: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=&gt; </a:t>
            </a:r>
            <a:r>
              <a:rPr lang="en-US" sz="1800" b="1" dirty="0">
                <a:latin typeface="Calibri" pitchFamily="34" charset="0"/>
                <a:ea typeface="Arial Unicode MS"/>
                <a:cs typeface="Calibri" pitchFamily="34" charset="0"/>
              </a:rPr>
              <a:t>	   ʃ </a:t>
            </a:r>
            <a:r>
              <a:rPr lang="en-US" sz="1800" b="1" dirty="0">
                <a:latin typeface="Calibri" pitchFamily="34" charset="0"/>
                <a:ea typeface="Cambria" pitchFamily="18" charset="0"/>
                <a:cs typeface="Calibri" pitchFamily="34" charset="0"/>
              </a:rPr>
              <a:t>d[A]/[A] = -</a:t>
            </a:r>
            <a:r>
              <a:rPr lang="en-US" sz="1800" b="1" dirty="0" smtClean="0">
                <a:latin typeface="Calibri" pitchFamily="34" charset="0"/>
                <a:ea typeface="Cambria" pitchFamily="18" charset="0"/>
                <a:cs typeface="Calibri" pitchFamily="34" charset="0"/>
              </a:rPr>
              <a:t>k’ </a:t>
            </a:r>
            <a:r>
              <a:rPr lang="en-US" sz="1800" b="1" dirty="0" err="1">
                <a:latin typeface="Calibri" pitchFamily="34" charset="0"/>
                <a:ea typeface="Arial Unicode MS"/>
                <a:cs typeface="Calibri" pitchFamily="34" charset="0"/>
              </a:rPr>
              <a:t>ʃ</a:t>
            </a:r>
            <a:r>
              <a:rPr lang="en-US" sz="1800" b="1" dirty="0" err="1">
                <a:latin typeface="Calibri" pitchFamily="34" charset="0"/>
                <a:ea typeface="Cambria" pitchFamily="18" charset="0"/>
                <a:cs typeface="Calibri" pitchFamily="34" charset="0"/>
              </a:rPr>
              <a:t>dt</a:t>
            </a:r>
            <a:r>
              <a:rPr lang="en-US" sz="1800" b="1" dirty="0">
                <a:latin typeface="Calibri" pitchFamily="34" charset="0"/>
                <a:ea typeface="Cambria" pitchFamily="18" charset="0"/>
                <a:cs typeface="Calibri" pitchFamily="34" charset="0"/>
              </a:rPr>
              <a:t>		</a:t>
            </a:r>
          </a:p>
          <a:p>
            <a:pPr eaLnBrk="0" hangingPunct="0">
              <a:spcAft>
                <a:spcPts val="0"/>
              </a:spcAft>
              <a:defRPr/>
            </a:pPr>
            <a:r>
              <a:rPr lang="en-US" sz="1800" b="1" dirty="0">
                <a:latin typeface="Calibri" pitchFamily="34" charset="0"/>
                <a:ea typeface="Cambria" pitchFamily="18" charset="0"/>
                <a:cs typeface="Calibri" pitchFamily="34" charset="0"/>
              </a:rPr>
              <a:t>    =&gt;	ln[A]-ln[A]</a:t>
            </a:r>
            <a:r>
              <a:rPr lang="en-US" sz="1800" b="1" baseline="-25000" dirty="0">
                <a:latin typeface="Calibri" pitchFamily="34" charset="0"/>
                <a:ea typeface="Cambria" pitchFamily="18" charset="0"/>
                <a:cs typeface="Calibri" pitchFamily="34" charset="0"/>
              </a:rPr>
              <a:t>0</a:t>
            </a:r>
            <a:r>
              <a:rPr lang="en-US" sz="1800" b="1" dirty="0">
                <a:latin typeface="Calibri" pitchFamily="34" charset="0"/>
                <a:ea typeface="Cambria" pitchFamily="18" charset="0"/>
                <a:cs typeface="Calibri" pitchFamily="34" charset="0"/>
              </a:rPr>
              <a:t> = -</a:t>
            </a:r>
            <a:r>
              <a:rPr lang="en-US" sz="1800" b="1" dirty="0" err="1" smtClean="0">
                <a:latin typeface="Calibri" pitchFamily="34" charset="0"/>
                <a:ea typeface="Cambria" pitchFamily="18" charset="0"/>
                <a:cs typeface="Calibri" pitchFamily="34" charset="0"/>
              </a:rPr>
              <a:t>k’t</a:t>
            </a: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b="1" dirty="0">
                <a:latin typeface="Calibri" pitchFamily="34" charset="0"/>
                <a:ea typeface="Cambria" pitchFamily="18" charset="0"/>
                <a:cs typeface="Calibri" pitchFamily="34" charset="0"/>
              </a:rPr>
              <a:t>    =&gt;	            ln[A] = </a:t>
            </a:r>
            <a:r>
              <a:rPr lang="en-US" sz="1800" b="1" dirty="0">
                <a:solidFill>
                  <a:srgbClr val="FF0000"/>
                </a:solidFill>
                <a:latin typeface="Calibri" pitchFamily="34" charset="0"/>
                <a:ea typeface="Cambria" pitchFamily="18" charset="0"/>
                <a:cs typeface="Calibri" pitchFamily="34" charset="0"/>
              </a:rPr>
              <a:t>-</a:t>
            </a:r>
            <a:r>
              <a:rPr lang="en-US" sz="1800" b="1" dirty="0" err="1" smtClean="0">
                <a:solidFill>
                  <a:srgbClr val="FF0000"/>
                </a:solidFill>
                <a:latin typeface="Calibri" pitchFamily="34" charset="0"/>
                <a:ea typeface="Cambria" pitchFamily="18" charset="0"/>
                <a:cs typeface="Calibri" pitchFamily="34" charset="0"/>
              </a:rPr>
              <a:t>k’</a:t>
            </a:r>
            <a:r>
              <a:rPr lang="en-US" sz="1800" b="1" dirty="0" err="1" smtClean="0">
                <a:latin typeface="Calibri" pitchFamily="34" charset="0"/>
                <a:ea typeface="Cambria" pitchFamily="18" charset="0"/>
                <a:cs typeface="Calibri" pitchFamily="34" charset="0"/>
              </a:rPr>
              <a:t>t</a:t>
            </a: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 </a:t>
            </a:r>
            <a:r>
              <a:rPr lang="en-US" sz="1800" b="1" dirty="0">
                <a:solidFill>
                  <a:srgbClr val="FF0000"/>
                </a:solidFill>
                <a:latin typeface="Calibri" pitchFamily="34" charset="0"/>
                <a:ea typeface="Cambria" pitchFamily="18" charset="0"/>
                <a:cs typeface="Calibri" pitchFamily="34" charset="0"/>
              </a:rPr>
              <a:t>ln[A]</a:t>
            </a:r>
            <a:r>
              <a:rPr lang="en-US" sz="1800" b="1" baseline="-25000" dirty="0">
                <a:solidFill>
                  <a:srgbClr val="FF0000"/>
                </a:solidFill>
                <a:latin typeface="Calibri" pitchFamily="34" charset="0"/>
                <a:ea typeface="Cambria" pitchFamily="18" charset="0"/>
                <a:cs typeface="Calibri" pitchFamily="34" charset="0"/>
              </a:rPr>
              <a:t>0</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[3.3]</a:t>
            </a:r>
            <a:endParaRPr lang="en-US" sz="1800" dirty="0" smtClean="0">
              <a:latin typeface="Calibri" pitchFamily="34" charset="0"/>
              <a:ea typeface="Cambria" pitchFamily="18" charset="0"/>
              <a:cs typeface="Calibri" pitchFamily="34" charset="0"/>
            </a:endParaRPr>
          </a:p>
          <a:p>
            <a:pPr lvl="2" indent="-914400" eaLnBrk="0" hangingPunct="0">
              <a:spcAft>
                <a:spcPts val="0"/>
              </a:spcAft>
              <a:defRPr/>
            </a:pPr>
            <a:endParaRPr lang="en-US" sz="1800" dirty="0">
              <a:latin typeface="Calibri" pitchFamily="34" charset="0"/>
              <a:ea typeface="Cambria" pitchFamily="18" charset="0"/>
              <a:cs typeface="Calibri" pitchFamily="34" charset="0"/>
            </a:endParaRPr>
          </a:p>
          <a:p>
            <a:pPr marL="169863" indent="-169863" eaLnBrk="0" hangingPunct="0">
              <a:spcAft>
                <a:spcPts val="0"/>
              </a:spcAft>
              <a:buFontTx/>
              <a:buChar char="-"/>
              <a:defRPr/>
            </a:pPr>
            <a:r>
              <a:rPr lang="en-US" sz="1800" dirty="0">
                <a:latin typeface="Calibri" pitchFamily="34" charset="0"/>
                <a:ea typeface="Cambria" pitchFamily="18" charset="0"/>
                <a:cs typeface="Calibri" pitchFamily="34" charset="0"/>
              </a:rPr>
              <a:t>T</a:t>
            </a:r>
            <a:r>
              <a:rPr lang="en-US" sz="1800" dirty="0" smtClean="0">
                <a:latin typeface="Calibri" pitchFamily="34" charset="0"/>
                <a:ea typeface="Cambria" pitchFamily="18" charset="0"/>
                <a:cs typeface="Calibri" pitchFamily="34" charset="0"/>
              </a:rPr>
              <a:t>aking </a:t>
            </a:r>
            <a:r>
              <a:rPr lang="en-US" sz="1800" dirty="0">
                <a:latin typeface="Calibri" pitchFamily="34" charset="0"/>
                <a:ea typeface="Cambria" pitchFamily="18" charset="0"/>
                <a:cs typeface="Calibri" pitchFamily="34" charset="0"/>
              </a:rPr>
              <a:t>anti-ln of both sides of </a:t>
            </a:r>
            <a:r>
              <a:rPr lang="en-US" sz="1800" dirty="0" err="1">
                <a:latin typeface="Calibri" pitchFamily="34" charset="0"/>
                <a:ea typeface="Cambria" pitchFamily="18" charset="0"/>
                <a:cs typeface="Calibri" pitchFamily="34" charset="0"/>
              </a:rPr>
              <a:t>Eq</a:t>
            </a:r>
            <a:r>
              <a:rPr lang="en-US" sz="1800" dirty="0">
                <a:latin typeface="Calibri" pitchFamily="34" charset="0"/>
                <a:ea typeface="Cambria" pitchFamily="18" charset="0"/>
                <a:cs typeface="Calibri" pitchFamily="34" charset="0"/>
              </a:rPr>
              <a:t>[3.3] generates </a:t>
            </a:r>
            <a:r>
              <a:rPr lang="en-US" sz="1800" dirty="0" smtClean="0">
                <a:latin typeface="Calibri" pitchFamily="34" charset="0"/>
                <a:ea typeface="Cambria" pitchFamily="18" charset="0"/>
                <a:cs typeface="Calibri" pitchFamily="34" charset="0"/>
              </a:rPr>
              <a:t>the </a:t>
            </a:r>
            <a:r>
              <a:rPr lang="en-US" sz="1800" dirty="0">
                <a:latin typeface="Calibri" pitchFamily="34" charset="0"/>
                <a:ea typeface="Cambria" pitchFamily="18" charset="0"/>
                <a:cs typeface="Calibri" pitchFamily="34" charset="0"/>
              </a:rPr>
              <a:t>corresponding exponential equation</a:t>
            </a:r>
            <a:r>
              <a:rPr lang="en-US" sz="1800" dirty="0" smtClean="0">
                <a:latin typeface="Calibri" pitchFamily="34" charset="0"/>
                <a:ea typeface="Cambria" pitchFamily="18" charset="0"/>
                <a:cs typeface="Calibri" pitchFamily="34" charset="0"/>
              </a:rPr>
              <a:t>:</a:t>
            </a:r>
          </a:p>
          <a:p>
            <a:pPr eaLnBrk="0" hangingPunct="0">
              <a:spcAft>
                <a:spcPts val="0"/>
              </a:spcAft>
              <a:defRPr/>
            </a:pP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ln[A</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ln[A]</a:t>
            </a:r>
            <a:r>
              <a:rPr lang="en-US" sz="1800" b="1" baseline="-25000" dirty="0" smtClean="0">
                <a:latin typeface="Calibri" pitchFamily="34" charset="0"/>
                <a:ea typeface="Cambria" pitchFamily="18" charset="0"/>
                <a:cs typeface="Calibri" pitchFamily="34" charset="0"/>
              </a:rPr>
              <a:t>0</a:t>
            </a:r>
            <a:r>
              <a:rPr lang="en-US" sz="1800" b="1" dirty="0" smtClean="0">
                <a:latin typeface="Calibri" pitchFamily="34" charset="0"/>
                <a:ea typeface="Cambria" pitchFamily="18" charset="0"/>
                <a:cs typeface="Calibri" pitchFamily="34" charset="0"/>
              </a:rPr>
              <a:t> = </a:t>
            </a:r>
            <a:r>
              <a:rPr lang="en-US" sz="1800" b="1" dirty="0">
                <a:latin typeface="Calibri" pitchFamily="34" charset="0"/>
                <a:ea typeface="Cambria" pitchFamily="18" charset="0"/>
                <a:cs typeface="Calibri" pitchFamily="34" charset="0"/>
              </a:rPr>
              <a:t>-</a:t>
            </a:r>
            <a:r>
              <a:rPr lang="en-US" sz="1800" b="1" dirty="0" err="1">
                <a:latin typeface="Calibri" pitchFamily="34" charset="0"/>
                <a:ea typeface="Cambria" pitchFamily="18" charset="0"/>
                <a:cs typeface="Calibri" pitchFamily="34" charset="0"/>
              </a:rPr>
              <a:t>k’t</a:t>
            </a:r>
            <a:r>
              <a:rPr lang="en-US" sz="1800" b="1" dirty="0">
                <a:latin typeface="Calibri" pitchFamily="34" charset="0"/>
                <a:ea typeface="Cambria" pitchFamily="18" charset="0"/>
                <a:cs typeface="Calibri" pitchFamily="34" charset="0"/>
              </a:rPr>
              <a:t> </a:t>
            </a:r>
          </a:p>
          <a:p>
            <a:pPr eaLnBrk="0" hangingPunct="0">
              <a:spcAft>
                <a:spcPts val="0"/>
              </a:spcAft>
              <a:defRPr/>
            </a:pPr>
            <a:r>
              <a:rPr lang="en-US" sz="1800" b="1" dirty="0" smtClean="0">
                <a:latin typeface="Calibri" pitchFamily="34" charset="0"/>
                <a:ea typeface="Cambria" pitchFamily="18" charset="0"/>
                <a:cs typeface="Calibri" pitchFamily="34" charset="0"/>
              </a:rPr>
              <a:t>    =&gt;	ln([A]/[A]</a:t>
            </a:r>
            <a:r>
              <a:rPr lang="en-US" sz="1800" b="1" baseline="-25000" dirty="0" smtClean="0">
                <a:latin typeface="Calibri" pitchFamily="34" charset="0"/>
                <a:ea typeface="Cambria" pitchFamily="18" charset="0"/>
                <a:cs typeface="Calibri" pitchFamily="34" charset="0"/>
              </a:rPr>
              <a:t>0</a:t>
            </a:r>
            <a:r>
              <a:rPr lang="en-US" sz="1800" b="1" dirty="0" smtClean="0">
                <a:latin typeface="Calibri" pitchFamily="34" charset="0"/>
                <a:ea typeface="Cambria" pitchFamily="18" charset="0"/>
                <a:cs typeface="Calibri" pitchFamily="34" charset="0"/>
              </a:rPr>
              <a:t>)   = -</a:t>
            </a:r>
            <a:r>
              <a:rPr lang="en-US" sz="1800" b="1" dirty="0" err="1" smtClean="0">
                <a:latin typeface="Calibri" pitchFamily="34" charset="0"/>
                <a:ea typeface="Cambria" pitchFamily="18" charset="0"/>
                <a:cs typeface="Calibri" pitchFamily="34" charset="0"/>
              </a:rPr>
              <a:t>k’t</a:t>
            </a:r>
            <a:endParaRPr lang="en-US" sz="1800" b="1" dirty="0">
              <a:latin typeface="Calibri" pitchFamily="34" charset="0"/>
              <a:ea typeface="Cambria" pitchFamily="18" charset="0"/>
              <a:cs typeface="Calibri" pitchFamily="34" charset="0"/>
            </a:endParaRPr>
          </a:p>
          <a:p>
            <a:pPr eaLnBrk="0" hangingPunct="0">
              <a:spcAft>
                <a:spcPts val="0"/>
              </a:spcAft>
              <a:defRPr/>
            </a:pPr>
            <a:r>
              <a:rPr lang="en-US" sz="1800" b="1" dirty="0" smtClean="0">
                <a:latin typeface="Calibri" pitchFamily="34" charset="0"/>
                <a:ea typeface="Cambria" pitchFamily="18" charset="0"/>
                <a:cs typeface="Calibri" pitchFamily="34" charset="0"/>
              </a:rPr>
              <a:t>    =&gt;</a:t>
            </a: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[A</a:t>
            </a:r>
            <a:r>
              <a:rPr lang="en-US" sz="1800" b="1" dirty="0">
                <a:latin typeface="Calibri" pitchFamily="34" charset="0"/>
                <a:ea typeface="Cambria" pitchFamily="18" charset="0"/>
                <a:cs typeface="Calibri" pitchFamily="34" charset="0"/>
              </a:rPr>
              <a:t>]/[</a:t>
            </a:r>
            <a:r>
              <a:rPr lang="en-US" sz="1800" b="1" dirty="0" smtClean="0">
                <a:latin typeface="Calibri" pitchFamily="34" charset="0"/>
                <a:ea typeface="Cambria" pitchFamily="18" charset="0"/>
                <a:cs typeface="Calibri" pitchFamily="34" charset="0"/>
              </a:rPr>
              <a:t>A]</a:t>
            </a:r>
            <a:r>
              <a:rPr lang="en-US" sz="1800" b="1" baseline="-25000" dirty="0" smtClean="0">
                <a:latin typeface="Calibri" pitchFamily="34" charset="0"/>
                <a:ea typeface="Cambria" pitchFamily="18" charset="0"/>
                <a:cs typeface="Calibri" pitchFamily="34" charset="0"/>
              </a:rPr>
              <a:t>0</a:t>
            </a:r>
            <a:r>
              <a:rPr lang="en-US" sz="1800" b="1" dirty="0" smtClean="0">
                <a:latin typeface="Calibri" pitchFamily="34" charset="0"/>
                <a:ea typeface="Cambria" pitchFamily="18" charset="0"/>
                <a:cs typeface="Calibri" pitchFamily="34" charset="0"/>
              </a:rPr>
              <a:t>   </a:t>
            </a:r>
            <a:r>
              <a:rPr lang="en-US" sz="1800" b="1" dirty="0">
                <a:latin typeface="Calibri" pitchFamily="34" charset="0"/>
                <a:ea typeface="Cambria" pitchFamily="18" charset="0"/>
                <a:cs typeface="Calibri" pitchFamily="34" charset="0"/>
              </a:rPr>
              <a:t>= </a:t>
            </a:r>
            <a:r>
              <a:rPr lang="en-US" sz="1800" b="1" dirty="0" err="1" smtClean="0">
                <a:latin typeface="Calibri" pitchFamily="34" charset="0"/>
                <a:ea typeface="Cambria" pitchFamily="18" charset="0"/>
                <a:cs typeface="Calibri" pitchFamily="34" charset="0"/>
              </a:rPr>
              <a:t>exp</a:t>
            </a:r>
            <a:r>
              <a:rPr lang="en-US" sz="1800" b="1" dirty="0" smtClean="0">
                <a:latin typeface="Calibri" pitchFamily="34" charset="0"/>
                <a:ea typeface="Cambria" pitchFamily="18" charset="0"/>
                <a:cs typeface="Calibri" pitchFamily="34" charset="0"/>
              </a:rPr>
              <a:t>(-</a:t>
            </a:r>
            <a:r>
              <a:rPr lang="en-US" sz="1800" b="1" dirty="0" err="1" smtClean="0">
                <a:latin typeface="Calibri" pitchFamily="34" charset="0"/>
                <a:ea typeface="Cambria" pitchFamily="18" charset="0"/>
                <a:cs typeface="Calibri" pitchFamily="34" charset="0"/>
              </a:rPr>
              <a:t>k’t</a:t>
            </a:r>
            <a:r>
              <a:rPr lang="en-US" sz="1800" b="1" dirty="0" smtClean="0">
                <a:latin typeface="Calibri" pitchFamily="34" charset="0"/>
                <a:ea typeface="Cambria" pitchFamily="18" charset="0"/>
                <a:cs typeface="Calibri" pitchFamily="34" charset="0"/>
              </a:rPr>
              <a:t>)</a:t>
            </a:r>
          </a:p>
          <a:p>
            <a:pPr eaLnBrk="0" hangingPunct="0">
              <a:spcAft>
                <a:spcPts val="0"/>
              </a:spcAft>
              <a:defRPr/>
            </a:pPr>
            <a:r>
              <a:rPr lang="en-US" sz="1800" b="1" dirty="0">
                <a:latin typeface="Calibri" pitchFamily="34" charset="0"/>
                <a:ea typeface="Cambria" pitchFamily="18" charset="0"/>
                <a:cs typeface="Calibri" pitchFamily="34" charset="0"/>
              </a:rPr>
              <a:t> </a:t>
            </a:r>
            <a:r>
              <a:rPr lang="en-US" sz="1800" b="1" dirty="0" smtClean="0">
                <a:latin typeface="Calibri" pitchFamily="34" charset="0"/>
                <a:ea typeface="Cambria" pitchFamily="18" charset="0"/>
                <a:cs typeface="Calibri" pitchFamily="34" charset="0"/>
              </a:rPr>
              <a:t>   =&gt; 	                 [A] = </a:t>
            </a:r>
            <a:r>
              <a:rPr lang="en-US" sz="1800" b="1" dirty="0" smtClean="0">
                <a:solidFill>
                  <a:srgbClr val="FF0000"/>
                </a:solidFill>
                <a:latin typeface="Calibri" pitchFamily="34" charset="0"/>
                <a:ea typeface="Cambria" pitchFamily="18" charset="0"/>
                <a:cs typeface="Calibri" pitchFamily="34" charset="0"/>
              </a:rPr>
              <a:t>[A]</a:t>
            </a:r>
            <a:r>
              <a:rPr lang="en-US" sz="1800" b="1" baseline="-25000" dirty="0" smtClean="0">
                <a:solidFill>
                  <a:srgbClr val="FF0000"/>
                </a:solidFill>
                <a:latin typeface="Calibri" pitchFamily="34" charset="0"/>
                <a:ea typeface="Cambria" pitchFamily="18" charset="0"/>
                <a:cs typeface="Calibri" pitchFamily="34" charset="0"/>
              </a:rPr>
              <a:t>0 </a:t>
            </a:r>
            <a:r>
              <a:rPr lang="en-US" sz="1800" b="1" dirty="0" err="1" smtClean="0">
                <a:latin typeface="Calibri" pitchFamily="34" charset="0"/>
                <a:ea typeface="Cambria" pitchFamily="18" charset="0"/>
                <a:cs typeface="Calibri" pitchFamily="34" charset="0"/>
              </a:rPr>
              <a:t>exp</a:t>
            </a:r>
            <a:r>
              <a:rPr lang="en-US" sz="1800" b="1" dirty="0" smtClean="0">
                <a:latin typeface="Calibri" pitchFamily="34" charset="0"/>
                <a:ea typeface="Cambria" pitchFamily="18" charset="0"/>
                <a:cs typeface="Calibri" pitchFamily="34" charset="0"/>
              </a:rPr>
              <a:t>(</a:t>
            </a:r>
            <a:r>
              <a:rPr lang="en-US" sz="1800" b="1" dirty="0" smtClean="0">
                <a:solidFill>
                  <a:srgbClr val="FF0000"/>
                </a:solidFill>
                <a:latin typeface="Calibri" pitchFamily="34" charset="0"/>
                <a:ea typeface="Cambria" pitchFamily="18" charset="0"/>
                <a:cs typeface="Calibri" pitchFamily="34" charset="0"/>
              </a:rPr>
              <a:t>-</a:t>
            </a:r>
            <a:r>
              <a:rPr lang="en-US" sz="1800" b="1" dirty="0" err="1" smtClean="0">
                <a:solidFill>
                  <a:srgbClr val="FF0000"/>
                </a:solidFill>
                <a:latin typeface="Calibri" pitchFamily="34" charset="0"/>
                <a:ea typeface="Cambria" pitchFamily="18" charset="0"/>
                <a:cs typeface="Calibri" pitchFamily="34" charset="0"/>
              </a:rPr>
              <a:t>k’</a:t>
            </a:r>
            <a:r>
              <a:rPr lang="en-US" sz="1800" b="1" dirty="0" err="1" smtClean="0">
                <a:latin typeface="Calibri" pitchFamily="34" charset="0"/>
                <a:ea typeface="Cambria" pitchFamily="18" charset="0"/>
                <a:cs typeface="Calibri" pitchFamily="34" charset="0"/>
              </a:rPr>
              <a:t>t</a:t>
            </a:r>
            <a:r>
              <a:rPr lang="en-US" sz="1800" b="1" dirty="0" smtClean="0">
                <a:latin typeface="Calibri" pitchFamily="34" charset="0"/>
                <a:ea typeface="Cambria" pitchFamily="18" charset="0"/>
                <a:cs typeface="Calibri" pitchFamily="34" charset="0"/>
              </a:rPr>
              <a:t>)	[3.4]</a:t>
            </a:r>
          </a:p>
          <a:p>
            <a:pPr lvl="1" eaLnBrk="0" hangingPunct="0">
              <a:spcAft>
                <a:spcPts val="0"/>
              </a:spcAft>
              <a:defRPr/>
            </a:pPr>
            <a:endParaRPr lang="en-US" sz="1800" dirty="0">
              <a:latin typeface="Calibri" pitchFamily="34" charset="0"/>
              <a:ea typeface="Cambria" pitchFamily="18" charset="0"/>
              <a:cs typeface="Calibri" pitchFamily="34" charset="0"/>
            </a:endParaRPr>
          </a:p>
          <a:p>
            <a:pPr marL="169863" lvl="3" indent="-169863" eaLnBrk="0" hangingPunct="0">
              <a:spcAft>
                <a:spcPts val="0"/>
              </a:spcAft>
              <a:buFontTx/>
              <a:buChar char="-"/>
              <a:defRPr/>
            </a:pPr>
            <a:r>
              <a:rPr lang="en-US" sz="1800" dirty="0">
                <a:latin typeface="Calibri" pitchFamily="34" charset="0"/>
                <a:ea typeface="Cambria" pitchFamily="18" charset="0"/>
                <a:cs typeface="Calibri" pitchFamily="34" charset="0"/>
              </a:rPr>
              <a:t>A</a:t>
            </a:r>
            <a:r>
              <a:rPr lang="en-US" sz="1800" dirty="0" smtClean="0">
                <a:latin typeface="Calibri" pitchFamily="34" charset="0"/>
                <a:ea typeface="Cambria" pitchFamily="18" charset="0"/>
                <a:cs typeface="Calibri" pitchFamily="34" charset="0"/>
              </a:rPr>
              <a:t>ccording </a:t>
            </a:r>
            <a:r>
              <a:rPr lang="en-US" sz="1800" dirty="0">
                <a:latin typeface="Calibri" pitchFamily="34" charset="0"/>
                <a:ea typeface="Cambria" pitchFamily="18" charset="0"/>
                <a:cs typeface="Calibri" pitchFamily="34" charset="0"/>
              </a:rPr>
              <a:t>to </a:t>
            </a:r>
            <a:r>
              <a:rPr lang="en-US" sz="1800" dirty="0" err="1">
                <a:latin typeface="Calibri" pitchFamily="34" charset="0"/>
                <a:ea typeface="Cambria" pitchFamily="18" charset="0"/>
                <a:cs typeface="Calibri" pitchFamily="34" charset="0"/>
              </a:rPr>
              <a:t>Eq</a:t>
            </a:r>
            <a:r>
              <a:rPr lang="en-US" sz="1800" dirty="0">
                <a:latin typeface="Calibri" pitchFamily="34" charset="0"/>
                <a:ea typeface="Cambria" pitchFamily="18" charset="0"/>
                <a:cs typeface="Calibri" pitchFamily="34" charset="0"/>
              </a:rPr>
              <a:t>[3.4], a plot </a:t>
            </a:r>
            <a:r>
              <a:rPr lang="en-US" sz="1800" dirty="0" smtClean="0">
                <a:latin typeface="Calibri" pitchFamily="34" charset="0"/>
                <a:ea typeface="Cambria" pitchFamily="18" charset="0"/>
                <a:cs typeface="Calibri" pitchFamily="34" charset="0"/>
              </a:rPr>
              <a:t>of [A] vs t </a:t>
            </a:r>
            <a:r>
              <a:rPr lang="en-US" sz="1800" dirty="0">
                <a:latin typeface="Calibri" pitchFamily="34" charset="0"/>
                <a:ea typeface="Cambria" pitchFamily="18" charset="0"/>
                <a:cs typeface="Calibri" pitchFamily="34" charset="0"/>
              </a:rPr>
              <a:t>will generate </a:t>
            </a:r>
            <a:r>
              <a:rPr lang="en-US" sz="1800" dirty="0" smtClean="0">
                <a:latin typeface="Calibri" pitchFamily="34" charset="0"/>
                <a:ea typeface="Cambria" pitchFamily="18" charset="0"/>
                <a:cs typeface="Calibri" pitchFamily="34" charset="0"/>
              </a:rPr>
              <a:t>an </a:t>
            </a:r>
            <a:r>
              <a:rPr lang="en-US" sz="1800" dirty="0">
                <a:latin typeface="Calibri" pitchFamily="34" charset="0"/>
                <a:ea typeface="Cambria" pitchFamily="18" charset="0"/>
                <a:cs typeface="Calibri" pitchFamily="34" charset="0"/>
              </a:rPr>
              <a:t>exponential decay </a:t>
            </a:r>
            <a:r>
              <a:rPr lang="en-US" sz="1800" dirty="0" smtClean="0">
                <a:latin typeface="Calibri" pitchFamily="34" charset="0"/>
                <a:ea typeface="Cambria" pitchFamily="18" charset="0"/>
                <a:cs typeface="Calibri" pitchFamily="34" charset="0"/>
              </a:rPr>
              <a:t>curve—such plots </a:t>
            </a:r>
            <a:r>
              <a:rPr lang="en-US" sz="1800" dirty="0">
                <a:latin typeface="Calibri" pitchFamily="34" charset="0"/>
                <a:ea typeface="Cambria" pitchFamily="18" charset="0"/>
                <a:cs typeface="Calibri" pitchFamily="34" charset="0"/>
              </a:rPr>
              <a:t>are referred to </a:t>
            </a:r>
            <a:r>
              <a:rPr lang="en-US" sz="1800" dirty="0" smtClean="0">
                <a:latin typeface="Calibri" pitchFamily="34" charset="0"/>
                <a:ea typeface="Cambria" pitchFamily="18" charset="0"/>
                <a:cs typeface="Calibri" pitchFamily="34" charset="0"/>
              </a:rPr>
              <a:t>as </a:t>
            </a:r>
            <a:r>
              <a:rPr lang="en-US" sz="1800" dirty="0">
                <a:latin typeface="Calibri" pitchFamily="34" charset="0"/>
                <a:ea typeface="Cambria" pitchFamily="18" charset="0"/>
                <a:cs typeface="Calibri" pitchFamily="34" charset="0"/>
              </a:rPr>
              <a:t>“</a:t>
            </a:r>
            <a:r>
              <a:rPr lang="en-US" sz="1800" dirty="0">
                <a:solidFill>
                  <a:srgbClr val="FF0000"/>
                </a:solidFill>
                <a:latin typeface="Calibri" pitchFamily="34" charset="0"/>
                <a:ea typeface="Cambria" pitchFamily="18" charset="0"/>
                <a:cs typeface="Calibri" pitchFamily="34" charset="0"/>
              </a:rPr>
              <a:t>exponential kinetics</a:t>
            </a:r>
            <a:r>
              <a:rPr lang="en-US" sz="1800" dirty="0" smtClean="0">
                <a:latin typeface="Calibri" pitchFamily="34" charset="0"/>
                <a:ea typeface="Cambria" pitchFamily="18" charset="0"/>
                <a:cs typeface="Calibri" pitchFamily="34" charset="0"/>
              </a:rPr>
              <a:t>”</a:t>
            </a:r>
          </a:p>
          <a:p>
            <a:pPr marL="169863" lvl="3" indent="-169863" eaLnBrk="0" hangingPunct="0">
              <a:spcAft>
                <a:spcPts val="0"/>
              </a:spcAft>
              <a:buFontTx/>
              <a:buChar char="-"/>
              <a:defRPr/>
            </a:pPr>
            <a:endParaRPr lang="en-US" sz="1800" dirty="0">
              <a:latin typeface="Calibri" pitchFamily="34" charset="0"/>
              <a:ea typeface="Cambria" pitchFamily="18" charset="0"/>
              <a:cs typeface="Calibri" pitchFamily="34" charset="0"/>
            </a:endParaRPr>
          </a:p>
          <a:p>
            <a:pPr marL="169863" lvl="3" indent="-169863" eaLnBrk="0" hangingPunct="0">
              <a:spcAft>
                <a:spcPts val="0"/>
              </a:spcAft>
              <a:buFontTx/>
              <a:buChar char="-"/>
              <a:defRPr/>
            </a:pPr>
            <a:r>
              <a:rPr lang="en-US" sz="1800" dirty="0" smtClean="0">
                <a:solidFill>
                  <a:srgbClr val="FF0000"/>
                </a:solidFill>
                <a:latin typeface="Calibri" pitchFamily="34" charset="0"/>
                <a:ea typeface="Cambria" pitchFamily="18" charset="0"/>
                <a:cs typeface="Calibri" pitchFamily="34" charset="0"/>
              </a:rPr>
              <a:t>Exponential kinetics </a:t>
            </a:r>
            <a:r>
              <a:rPr lang="en-US" sz="1800" dirty="0">
                <a:solidFill>
                  <a:srgbClr val="FF0000"/>
                </a:solidFill>
                <a:latin typeface="Calibri" pitchFamily="34" charset="0"/>
                <a:ea typeface="Cambria" pitchFamily="18" charset="0"/>
                <a:cs typeface="Calibri" pitchFamily="34" charset="0"/>
              </a:rPr>
              <a:t>form the basis of </a:t>
            </a:r>
            <a:r>
              <a:rPr lang="en-US" sz="1800" dirty="0" smtClean="0">
                <a:solidFill>
                  <a:srgbClr val="FF0000"/>
                </a:solidFill>
                <a:latin typeface="Calibri" pitchFamily="34" charset="0"/>
                <a:ea typeface="Cambria" pitchFamily="18" charset="0"/>
                <a:cs typeface="Calibri" pitchFamily="34" charset="0"/>
              </a:rPr>
              <a:t>enzyme kinetics </a:t>
            </a:r>
            <a:r>
              <a:rPr lang="en-US" sz="1800" dirty="0">
                <a:solidFill>
                  <a:srgbClr val="FF0000"/>
                </a:solidFill>
                <a:latin typeface="Calibri" pitchFamily="34" charset="0"/>
                <a:ea typeface="Cambria" pitchFamily="18" charset="0"/>
                <a:cs typeface="Calibri" pitchFamily="34" charset="0"/>
              </a:rPr>
              <a:t>and protein-ligand </a:t>
            </a:r>
            <a:r>
              <a:rPr lang="en-US" sz="1800" dirty="0" smtClean="0">
                <a:solidFill>
                  <a:srgbClr val="FF0000"/>
                </a:solidFill>
                <a:latin typeface="Calibri" pitchFamily="34" charset="0"/>
                <a:ea typeface="Cambria" pitchFamily="18" charset="0"/>
                <a:cs typeface="Calibri" pitchFamily="34" charset="0"/>
              </a:rPr>
              <a:t>kinetics</a:t>
            </a:r>
            <a:r>
              <a:rPr lang="en-US" sz="1800" dirty="0" smtClean="0">
                <a:latin typeface="Calibri" pitchFamily="34" charset="0"/>
                <a:ea typeface="Cambria" pitchFamily="18" charset="0"/>
                <a:cs typeface="Calibri" pitchFamily="34" charset="0"/>
              </a:rPr>
              <a:t>—the decay of a reactant into a product usually occurs in an exponential manner (doubling the time doubles the amount of product formed under non-limiting concentrations of reactant )! </a:t>
            </a:r>
            <a:endParaRPr lang="en-US" sz="1800" dirty="0">
              <a:latin typeface="Calibri" pitchFamily="34" charset="0"/>
              <a:ea typeface="Cambria" pitchFamily="18" charset="0"/>
              <a:cs typeface="Calibri" pitchFamily="34" charset="0"/>
            </a:endParaRPr>
          </a:p>
        </p:txBody>
      </p:sp>
      <p:grpSp>
        <p:nvGrpSpPr>
          <p:cNvPr id="3" name="Group 2"/>
          <p:cNvGrpSpPr/>
          <p:nvPr/>
        </p:nvGrpSpPr>
        <p:grpSpPr>
          <a:xfrm>
            <a:off x="4495800" y="762000"/>
            <a:ext cx="4517127" cy="6019800"/>
            <a:chOff x="4495800" y="762000"/>
            <a:chExt cx="4517127" cy="6019800"/>
          </a:xfrm>
        </p:grpSpPr>
        <p:grpSp>
          <p:nvGrpSpPr>
            <p:cNvPr id="2" name="Group 1"/>
            <p:cNvGrpSpPr/>
            <p:nvPr/>
          </p:nvGrpSpPr>
          <p:grpSpPr>
            <a:xfrm>
              <a:off x="4495800" y="762000"/>
              <a:ext cx="4419600" cy="6019800"/>
              <a:chOff x="4495800" y="762000"/>
              <a:chExt cx="4419600" cy="6019800"/>
            </a:xfrm>
          </p:grpSpPr>
          <p:pic>
            <p:nvPicPr>
              <p:cNvPr id="31" name="Picture 30"/>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7785" t="1729" b="19898"/>
              <a:stretch/>
            </p:blipFill>
            <p:spPr bwMode="auto">
              <a:xfrm>
                <a:off x="4953000" y="762000"/>
                <a:ext cx="3962400" cy="5731349"/>
              </a:xfrm>
              <a:prstGeom prst="rect">
                <a:avLst/>
              </a:prstGeom>
            </p:spPr>
          </p:pic>
          <p:sp>
            <p:nvSpPr>
              <p:cNvPr id="7176" name="Rectangle 31"/>
              <p:cNvSpPr>
                <a:spLocks noChangeArrowheads="1"/>
              </p:cNvSpPr>
              <p:nvPr/>
            </p:nvSpPr>
            <p:spPr bwMode="auto">
              <a:xfrm>
                <a:off x="5056095" y="779931"/>
                <a:ext cx="3858768" cy="5678424"/>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
            <p:nvSpPr>
              <p:cNvPr id="7178" name="TextBox 33"/>
              <p:cNvSpPr txBox="1">
                <a:spLocks noChangeArrowheads="1"/>
              </p:cNvSpPr>
              <p:nvPr/>
            </p:nvSpPr>
            <p:spPr bwMode="auto">
              <a:xfrm>
                <a:off x="7052283" y="6412419"/>
                <a:ext cx="264805" cy="36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a:latin typeface="Calibri" pitchFamily="34" charset="0"/>
                    <a:cs typeface="Calibri" pitchFamily="34" charset="0"/>
                  </a:rPr>
                  <a:t>t</a:t>
                </a:r>
              </a:p>
            </p:txBody>
          </p:sp>
          <p:sp>
            <p:nvSpPr>
              <p:cNvPr id="19" name="TextBox 32"/>
              <p:cNvSpPr txBox="1">
                <a:spLocks noChangeArrowheads="1"/>
              </p:cNvSpPr>
              <p:nvPr/>
            </p:nvSpPr>
            <p:spPr bwMode="auto">
              <a:xfrm>
                <a:off x="4528603" y="3498889"/>
                <a:ext cx="474791" cy="36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dirty="0">
                    <a:latin typeface="Calibri" pitchFamily="34" charset="0"/>
                    <a:cs typeface="Calibri" pitchFamily="34" charset="0"/>
                  </a:rPr>
                  <a:t>[A]</a:t>
                </a:r>
              </a:p>
            </p:txBody>
          </p:sp>
          <p:sp>
            <p:nvSpPr>
              <p:cNvPr id="20" name="TextBox 34"/>
              <p:cNvSpPr txBox="1">
                <a:spLocks noChangeArrowheads="1"/>
              </p:cNvSpPr>
              <p:nvPr/>
            </p:nvSpPr>
            <p:spPr bwMode="auto">
              <a:xfrm>
                <a:off x="4495800" y="1472864"/>
                <a:ext cx="553334" cy="36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b="1" dirty="0">
                    <a:latin typeface="Calibri" pitchFamily="34" charset="0"/>
                    <a:cs typeface="Calibri" pitchFamily="34" charset="0"/>
                  </a:rPr>
                  <a:t>[A]</a:t>
                </a:r>
                <a:r>
                  <a:rPr lang="en-US" altLang="en-US" sz="1800" b="1" baseline="-25000" dirty="0">
                    <a:latin typeface="Calibri" pitchFamily="34" charset="0"/>
                    <a:cs typeface="Calibri" pitchFamily="34" charset="0"/>
                  </a:rPr>
                  <a:t>0</a:t>
                </a:r>
              </a:p>
            </p:txBody>
          </p:sp>
        </p:grpSp>
        <p:sp>
          <p:nvSpPr>
            <p:cNvPr id="10" name="TextBox 19"/>
            <p:cNvSpPr txBox="1">
              <a:spLocks noChangeArrowheads="1"/>
            </p:cNvSpPr>
            <p:nvPr/>
          </p:nvSpPr>
          <p:spPr bwMode="auto">
            <a:xfrm>
              <a:off x="5257800" y="780871"/>
              <a:ext cx="3755127" cy="1200329"/>
            </a:xfrm>
            <a:prstGeom prst="rect">
              <a:avLst/>
            </a:prstGeom>
            <a:noFill/>
            <a:ln>
              <a:noFill/>
            </a:ln>
            <a:extLst/>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b="1" dirty="0" smtClean="0">
                  <a:latin typeface="Calibri" pitchFamily="34" charset="0"/>
                  <a:ea typeface="Cambria" pitchFamily="18" charset="0"/>
                  <a:cs typeface="Calibri" pitchFamily="34" charset="0"/>
                </a:rPr>
                <a:t>               [</a:t>
              </a:r>
              <a:r>
                <a:rPr lang="en-US" b="1" dirty="0">
                  <a:latin typeface="Calibri" pitchFamily="34" charset="0"/>
                  <a:ea typeface="Cambria" pitchFamily="18" charset="0"/>
                  <a:cs typeface="Calibri" pitchFamily="34" charset="0"/>
                </a:rPr>
                <a:t>A] = </a:t>
              </a:r>
              <a:r>
                <a:rPr lang="en-US" b="1" dirty="0">
                  <a:solidFill>
                    <a:srgbClr val="FF0000"/>
                  </a:solidFill>
                  <a:latin typeface="Calibri" pitchFamily="34" charset="0"/>
                  <a:ea typeface="Cambria" pitchFamily="18" charset="0"/>
                  <a:cs typeface="Calibri" pitchFamily="34" charset="0"/>
                </a:rPr>
                <a:t>[A]</a:t>
              </a:r>
              <a:r>
                <a:rPr lang="en-US" b="1" baseline="-25000" dirty="0">
                  <a:solidFill>
                    <a:srgbClr val="FF0000"/>
                  </a:solidFill>
                  <a:latin typeface="Calibri" pitchFamily="34" charset="0"/>
                  <a:ea typeface="Cambria" pitchFamily="18" charset="0"/>
                  <a:cs typeface="Calibri" pitchFamily="34" charset="0"/>
                </a:rPr>
                <a:t>0 </a:t>
              </a:r>
              <a:r>
                <a:rPr lang="en-US" b="1" dirty="0" err="1">
                  <a:latin typeface="Calibri" pitchFamily="34" charset="0"/>
                  <a:ea typeface="Cambria" pitchFamily="18" charset="0"/>
                  <a:cs typeface="Calibri" pitchFamily="34" charset="0"/>
                </a:rPr>
                <a:t>exp</a:t>
              </a:r>
              <a:r>
                <a:rPr lang="en-US" b="1" dirty="0" smtClean="0">
                  <a:latin typeface="Calibri" pitchFamily="34" charset="0"/>
                  <a:ea typeface="Cambria" pitchFamily="18" charset="0"/>
                  <a:cs typeface="Calibri" pitchFamily="34" charset="0"/>
                </a:rPr>
                <a:t>(</a:t>
              </a:r>
              <a:r>
                <a:rPr lang="en-US" b="1" dirty="0" smtClean="0">
                  <a:solidFill>
                    <a:srgbClr val="FF0000"/>
                  </a:solidFill>
                  <a:latin typeface="Calibri" pitchFamily="34" charset="0"/>
                  <a:ea typeface="Cambria" pitchFamily="18" charset="0"/>
                  <a:cs typeface="Calibri" pitchFamily="34" charset="0"/>
                </a:rPr>
                <a:t>-</a:t>
              </a:r>
              <a:r>
                <a:rPr lang="en-US" b="1" dirty="0" err="1" smtClean="0">
                  <a:solidFill>
                    <a:srgbClr val="FF0000"/>
                  </a:solidFill>
                  <a:latin typeface="Calibri" pitchFamily="34" charset="0"/>
                  <a:ea typeface="Cambria" pitchFamily="18" charset="0"/>
                  <a:cs typeface="Calibri" pitchFamily="34" charset="0"/>
                </a:rPr>
                <a:t>k’</a:t>
              </a:r>
              <a:r>
                <a:rPr lang="en-US" b="1" dirty="0" err="1" smtClean="0">
                  <a:latin typeface="Calibri" pitchFamily="34" charset="0"/>
                  <a:ea typeface="Cambria" pitchFamily="18" charset="0"/>
                  <a:cs typeface="Calibri" pitchFamily="34" charset="0"/>
                </a:rPr>
                <a:t>t</a:t>
              </a:r>
              <a:r>
                <a:rPr lang="en-US" b="1" dirty="0" smtClean="0">
                  <a:latin typeface="Calibri" pitchFamily="34" charset="0"/>
                  <a:ea typeface="Cambria" pitchFamily="18" charset="0"/>
                  <a:cs typeface="Calibri" pitchFamily="34" charset="0"/>
                </a:rPr>
                <a:t>)</a:t>
              </a:r>
            </a:p>
            <a:p>
              <a:pPr marL="342900" indent="-342900">
                <a:buFont typeface="Symbol" panose="05050102010706020507" pitchFamily="18" charset="2"/>
                <a:buChar char="Þ"/>
              </a:pPr>
              <a:r>
                <a:rPr lang="en-US" b="1" dirty="0" smtClean="0">
                  <a:latin typeface="Calibri" pitchFamily="34" charset="0"/>
                  <a:ea typeface="Cambria" pitchFamily="18" charset="0"/>
                  <a:cs typeface="Calibri" pitchFamily="34" charset="0"/>
                </a:rPr>
                <a:t>          [</a:t>
              </a:r>
              <a:r>
                <a:rPr lang="en-US" b="1" dirty="0">
                  <a:latin typeface="Calibri" pitchFamily="34" charset="0"/>
                  <a:ea typeface="Cambria" pitchFamily="18" charset="0"/>
                  <a:cs typeface="Calibri" pitchFamily="34" charset="0"/>
                </a:rPr>
                <a:t>A] = </a:t>
              </a:r>
              <a:r>
                <a:rPr lang="en-US" b="1" dirty="0">
                  <a:solidFill>
                    <a:srgbClr val="FF0000"/>
                  </a:solidFill>
                  <a:latin typeface="Calibri" pitchFamily="34" charset="0"/>
                  <a:ea typeface="Cambria" pitchFamily="18" charset="0"/>
                  <a:cs typeface="Calibri" pitchFamily="34" charset="0"/>
                </a:rPr>
                <a:t>[A]</a:t>
              </a:r>
              <a:r>
                <a:rPr lang="en-US" b="1" baseline="-25000" dirty="0">
                  <a:solidFill>
                    <a:srgbClr val="FF0000"/>
                  </a:solidFill>
                  <a:latin typeface="Calibri" pitchFamily="34" charset="0"/>
                  <a:ea typeface="Cambria" pitchFamily="18" charset="0"/>
                  <a:cs typeface="Calibri" pitchFamily="34" charset="0"/>
                </a:rPr>
                <a:t>0 </a:t>
              </a:r>
              <a:r>
                <a:rPr lang="en-US" b="1" dirty="0" smtClean="0">
                  <a:latin typeface="Calibri" pitchFamily="34" charset="0"/>
                  <a:ea typeface="Cambria" pitchFamily="18" charset="0"/>
                  <a:cs typeface="Calibri" pitchFamily="34" charset="0"/>
                </a:rPr>
                <a:t>e</a:t>
              </a:r>
              <a:r>
                <a:rPr lang="en-US" b="1" baseline="30000" dirty="0" smtClean="0">
                  <a:latin typeface="Calibri" pitchFamily="34" charset="0"/>
                  <a:ea typeface="Cambria" pitchFamily="18" charset="0"/>
                  <a:cs typeface="Calibri" pitchFamily="34" charset="0"/>
                </a:rPr>
                <a:t>(</a:t>
              </a:r>
              <a:r>
                <a:rPr lang="en-US" b="1" baseline="30000" dirty="0" smtClean="0">
                  <a:solidFill>
                    <a:srgbClr val="FF0000"/>
                  </a:solidFill>
                  <a:latin typeface="Calibri" pitchFamily="34" charset="0"/>
                  <a:ea typeface="Cambria" pitchFamily="18" charset="0"/>
                  <a:cs typeface="Calibri" pitchFamily="34" charset="0"/>
                </a:rPr>
                <a:t>-</a:t>
              </a:r>
              <a:r>
                <a:rPr lang="en-US" b="1" baseline="30000" dirty="0" err="1" smtClean="0">
                  <a:solidFill>
                    <a:srgbClr val="FF0000"/>
                  </a:solidFill>
                  <a:latin typeface="Calibri" pitchFamily="34" charset="0"/>
                  <a:ea typeface="Cambria" pitchFamily="18" charset="0"/>
                  <a:cs typeface="Calibri" pitchFamily="34" charset="0"/>
                </a:rPr>
                <a:t>k’</a:t>
              </a:r>
              <a:r>
                <a:rPr lang="en-US" b="1" baseline="30000" dirty="0" err="1" smtClean="0">
                  <a:latin typeface="Calibri" pitchFamily="34" charset="0"/>
                  <a:ea typeface="Cambria" pitchFamily="18" charset="0"/>
                  <a:cs typeface="Calibri" pitchFamily="34" charset="0"/>
                </a:rPr>
                <a:t>t</a:t>
              </a:r>
              <a:r>
                <a:rPr lang="en-US" b="1" baseline="30000" dirty="0" smtClean="0">
                  <a:latin typeface="Calibri" pitchFamily="34" charset="0"/>
                  <a:ea typeface="Cambria" pitchFamily="18" charset="0"/>
                  <a:cs typeface="Calibri" pitchFamily="34" charset="0"/>
                </a:rPr>
                <a:t>)</a:t>
              </a:r>
              <a:endParaRPr lang="en-US" b="1" baseline="30000" dirty="0" smtClean="0">
                <a:latin typeface="Calibri" pitchFamily="34" charset="0"/>
                <a:cs typeface="Calibri" pitchFamily="34" charset="0"/>
              </a:endParaRPr>
            </a:p>
            <a:p>
              <a:r>
                <a:rPr lang="en-US" altLang="en-US" b="1" dirty="0">
                  <a:latin typeface="Calibri" pitchFamily="34" charset="0"/>
                  <a:cs typeface="Calibri" pitchFamily="34" charset="0"/>
                </a:rPr>
                <a:t>w</a:t>
              </a:r>
              <a:r>
                <a:rPr lang="en-US" altLang="en-US" b="1" dirty="0" smtClean="0">
                  <a:latin typeface="Calibri" pitchFamily="34" charset="0"/>
                  <a:cs typeface="Calibri" pitchFamily="34" charset="0"/>
                </a:rPr>
                <a:t>here:      e = 2.7182 </a:t>
              </a:r>
              <a:endParaRPr lang="en-US" altLang="en-US" b="1" dirty="0">
                <a:latin typeface="Calibri" pitchFamily="34" charset="0"/>
                <a:cs typeface="Calibri" pitchFamily="34" charset="0"/>
              </a:endParaRPr>
            </a:p>
          </p:txBody>
        </p:sp>
      </p:grpSp>
    </p:spTree>
    <p:extLst>
      <p:ext uri="{BB962C8B-B14F-4D97-AF65-F5344CB8AC3E}">
        <p14:creationId xmlns:p14="http://schemas.microsoft.com/office/powerpoint/2010/main" val="7985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Effect transition="in" filter="fade">
                                      <p:cBhvr>
                                        <p:cTn id="19" dur="1000"/>
                                        <p:tgtEl>
                                          <p:spTgt spid="5123">
                                            <p:txEl>
                                              <p:pRg st="2" end="2"/>
                                            </p:txEl>
                                          </p:spTgt>
                                        </p:tgtEl>
                                      </p:cBhvr>
                                    </p:animEffect>
                                    <p:anim calcmode="lin" valueType="num">
                                      <p:cBhvr>
                                        <p:cTn id="20"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Effect transition="in" filter="fade">
                                      <p:cBhvr>
                                        <p:cTn id="26" dur="1000"/>
                                        <p:tgtEl>
                                          <p:spTgt spid="5123">
                                            <p:txEl>
                                              <p:pRg st="3" end="3"/>
                                            </p:txEl>
                                          </p:spTgt>
                                        </p:tgtEl>
                                      </p:cBhvr>
                                    </p:animEffect>
                                    <p:anim calcmode="lin" valueType="num">
                                      <p:cBhvr>
                                        <p:cTn id="27"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123">
                                            <p:txEl>
                                              <p:pRg st="4" end="4"/>
                                            </p:txEl>
                                          </p:spTgt>
                                        </p:tgtEl>
                                        <p:attrNameLst>
                                          <p:attrName>style.visibility</p:attrName>
                                        </p:attrNameLst>
                                      </p:cBhvr>
                                      <p:to>
                                        <p:strVal val="visible"/>
                                      </p:to>
                                    </p:set>
                                    <p:animEffect transition="in" filter="fade">
                                      <p:cBhvr>
                                        <p:cTn id="33" dur="1000"/>
                                        <p:tgtEl>
                                          <p:spTgt spid="5123">
                                            <p:txEl>
                                              <p:pRg st="4" end="4"/>
                                            </p:txEl>
                                          </p:spTgt>
                                        </p:tgtEl>
                                      </p:cBhvr>
                                    </p:animEffect>
                                    <p:anim calcmode="lin" valueType="num">
                                      <p:cBhvr>
                                        <p:cTn id="34"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123">
                                            <p:txEl>
                                              <p:pRg st="6" end="6"/>
                                            </p:txEl>
                                          </p:spTgt>
                                        </p:tgtEl>
                                        <p:attrNameLst>
                                          <p:attrName>style.visibility</p:attrName>
                                        </p:attrNameLst>
                                      </p:cBhvr>
                                      <p:to>
                                        <p:strVal val="visible"/>
                                      </p:to>
                                    </p:set>
                                    <p:animEffect transition="in" filter="fade">
                                      <p:cBhvr>
                                        <p:cTn id="40" dur="1000"/>
                                        <p:tgtEl>
                                          <p:spTgt spid="5123">
                                            <p:txEl>
                                              <p:pRg st="6" end="6"/>
                                            </p:txEl>
                                          </p:spTgt>
                                        </p:tgtEl>
                                      </p:cBhvr>
                                    </p:animEffect>
                                    <p:anim calcmode="lin" valueType="num">
                                      <p:cBhvr>
                                        <p:cTn id="41"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123">
                                            <p:txEl>
                                              <p:pRg st="7" end="7"/>
                                            </p:txEl>
                                          </p:spTgt>
                                        </p:tgtEl>
                                        <p:attrNameLst>
                                          <p:attrName>style.visibility</p:attrName>
                                        </p:attrNameLst>
                                      </p:cBhvr>
                                      <p:to>
                                        <p:strVal val="visible"/>
                                      </p:to>
                                    </p:set>
                                    <p:animEffect transition="in" filter="fade">
                                      <p:cBhvr>
                                        <p:cTn id="47" dur="1000"/>
                                        <p:tgtEl>
                                          <p:spTgt spid="5123">
                                            <p:txEl>
                                              <p:pRg st="7" end="7"/>
                                            </p:txEl>
                                          </p:spTgt>
                                        </p:tgtEl>
                                      </p:cBhvr>
                                    </p:animEffect>
                                    <p:anim calcmode="lin" valueType="num">
                                      <p:cBhvr>
                                        <p:cTn id="48"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123">
                                            <p:txEl>
                                              <p:pRg st="8" end="8"/>
                                            </p:txEl>
                                          </p:spTgt>
                                        </p:tgtEl>
                                        <p:attrNameLst>
                                          <p:attrName>style.visibility</p:attrName>
                                        </p:attrNameLst>
                                      </p:cBhvr>
                                      <p:to>
                                        <p:strVal val="visible"/>
                                      </p:to>
                                    </p:set>
                                    <p:animEffect transition="in" filter="fade">
                                      <p:cBhvr>
                                        <p:cTn id="54" dur="1000"/>
                                        <p:tgtEl>
                                          <p:spTgt spid="5123">
                                            <p:txEl>
                                              <p:pRg st="8" end="8"/>
                                            </p:txEl>
                                          </p:spTgt>
                                        </p:tgtEl>
                                      </p:cBhvr>
                                    </p:animEffect>
                                    <p:anim calcmode="lin" valueType="num">
                                      <p:cBhvr>
                                        <p:cTn id="55"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123">
                                            <p:txEl>
                                              <p:pRg st="9" end="9"/>
                                            </p:txEl>
                                          </p:spTgt>
                                        </p:tgtEl>
                                        <p:attrNameLst>
                                          <p:attrName>style.visibility</p:attrName>
                                        </p:attrNameLst>
                                      </p:cBhvr>
                                      <p:to>
                                        <p:strVal val="visible"/>
                                      </p:to>
                                    </p:set>
                                    <p:animEffect transition="in" filter="fade">
                                      <p:cBhvr>
                                        <p:cTn id="61" dur="1000"/>
                                        <p:tgtEl>
                                          <p:spTgt spid="5123">
                                            <p:txEl>
                                              <p:pRg st="9" end="9"/>
                                            </p:txEl>
                                          </p:spTgt>
                                        </p:tgtEl>
                                      </p:cBhvr>
                                    </p:animEffect>
                                    <p:anim calcmode="lin" valueType="num">
                                      <p:cBhvr>
                                        <p:cTn id="62"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123">
                                            <p:txEl>
                                              <p:pRg st="10" end="10"/>
                                            </p:txEl>
                                          </p:spTgt>
                                        </p:tgtEl>
                                        <p:attrNameLst>
                                          <p:attrName>style.visibility</p:attrName>
                                        </p:attrNameLst>
                                      </p:cBhvr>
                                      <p:to>
                                        <p:strVal val="visible"/>
                                      </p:to>
                                    </p:set>
                                    <p:animEffect transition="in" filter="fade">
                                      <p:cBhvr>
                                        <p:cTn id="68" dur="1000"/>
                                        <p:tgtEl>
                                          <p:spTgt spid="5123">
                                            <p:txEl>
                                              <p:pRg st="10" end="10"/>
                                            </p:txEl>
                                          </p:spTgt>
                                        </p:tgtEl>
                                      </p:cBhvr>
                                    </p:animEffect>
                                    <p:anim calcmode="lin" valueType="num">
                                      <p:cBhvr>
                                        <p:cTn id="69"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123">
                                            <p:txEl>
                                              <p:pRg st="12" end="12"/>
                                            </p:txEl>
                                          </p:spTgt>
                                        </p:tgtEl>
                                        <p:attrNameLst>
                                          <p:attrName>style.visibility</p:attrName>
                                        </p:attrNameLst>
                                      </p:cBhvr>
                                      <p:to>
                                        <p:strVal val="visible"/>
                                      </p:to>
                                    </p:set>
                                    <p:animEffect transition="in" filter="fade">
                                      <p:cBhvr>
                                        <p:cTn id="75" dur="1000"/>
                                        <p:tgtEl>
                                          <p:spTgt spid="5123">
                                            <p:txEl>
                                              <p:pRg st="12" end="12"/>
                                            </p:txEl>
                                          </p:spTgt>
                                        </p:tgtEl>
                                      </p:cBhvr>
                                    </p:animEffect>
                                    <p:anim calcmode="lin" valueType="num">
                                      <p:cBhvr>
                                        <p:cTn id="76"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5123">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anim calcmode="lin" valueType="num">
                                      <p:cBhvr>
                                        <p:cTn id="81" dur="1000" fill="hold"/>
                                        <p:tgtEl>
                                          <p:spTgt spid="3"/>
                                        </p:tgtEl>
                                        <p:attrNameLst>
                                          <p:attrName>ppt_x</p:attrName>
                                        </p:attrNameLst>
                                      </p:cBhvr>
                                      <p:tavLst>
                                        <p:tav tm="0">
                                          <p:val>
                                            <p:strVal val="#ppt_x"/>
                                          </p:val>
                                        </p:tav>
                                        <p:tav tm="100000">
                                          <p:val>
                                            <p:strVal val="#ppt_x"/>
                                          </p:val>
                                        </p:tav>
                                      </p:tavLst>
                                    </p:anim>
                                    <p:anim calcmode="lin" valueType="num">
                                      <p:cBhvr>
                                        <p:cTn id="8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5123">
                                            <p:txEl>
                                              <p:pRg st="14" end="14"/>
                                            </p:txEl>
                                          </p:spTgt>
                                        </p:tgtEl>
                                        <p:attrNameLst>
                                          <p:attrName>style.visibility</p:attrName>
                                        </p:attrNameLst>
                                      </p:cBhvr>
                                      <p:to>
                                        <p:strVal val="visible"/>
                                      </p:to>
                                    </p:set>
                                    <p:animEffect transition="in" filter="fade">
                                      <p:cBhvr>
                                        <p:cTn id="87" dur="1000"/>
                                        <p:tgtEl>
                                          <p:spTgt spid="5123">
                                            <p:txEl>
                                              <p:pRg st="14" end="14"/>
                                            </p:txEl>
                                          </p:spTgt>
                                        </p:tgtEl>
                                      </p:cBhvr>
                                    </p:animEffect>
                                    <p:anim calcmode="lin" valueType="num">
                                      <p:cBhvr>
                                        <p:cTn id="88" dur="1000" fill="hold"/>
                                        <p:tgtEl>
                                          <p:spTgt spid="5123">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512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19345</TotalTime>
  <Words>2048</Words>
  <Application>Microsoft Office PowerPoint</Application>
  <PresentationFormat>On-screen Show (4:3)</PresentationFormat>
  <Paragraphs>528</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SimSun</vt:lpstr>
      <vt:lpstr>Arial</vt:lpstr>
      <vt:lpstr>Arial Narrow</vt:lpstr>
      <vt:lpstr>Arial Unicode MS</vt:lpstr>
      <vt:lpstr>Calibri</vt:lpstr>
      <vt:lpstr>Cambria</vt:lpstr>
      <vt:lpstr>Cordia New</vt:lpstr>
      <vt:lpstr>Symbol</vt:lpstr>
      <vt:lpstr>Times</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dc:title>
  <dc:creator>Voet et al.</dc:creator>
  <cp:lastModifiedBy>Ad</cp:lastModifiedBy>
  <cp:revision>604</cp:revision>
  <dcterms:created xsi:type="dcterms:W3CDTF">2002-12-24T01:08:46Z</dcterms:created>
  <dcterms:modified xsi:type="dcterms:W3CDTF">2019-02-26T16:27:57Z</dcterms:modified>
</cp:coreProperties>
</file>