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354" r:id="rId2"/>
    <p:sldId id="295" r:id="rId3"/>
    <p:sldId id="296" r:id="rId4"/>
    <p:sldId id="263" r:id="rId5"/>
    <p:sldId id="356" r:id="rId6"/>
    <p:sldId id="333" r:id="rId7"/>
    <p:sldId id="355" r:id="rId8"/>
    <p:sldId id="328" r:id="rId9"/>
    <p:sldId id="340" r:id="rId10"/>
    <p:sldId id="314" r:id="rId11"/>
    <p:sldId id="329" r:id="rId12"/>
    <p:sldId id="318" r:id="rId13"/>
    <p:sldId id="337" r:id="rId14"/>
    <p:sldId id="330" r:id="rId15"/>
    <p:sldId id="338" r:id="rId16"/>
    <p:sldId id="339" r:id="rId17"/>
    <p:sldId id="331" r:id="rId18"/>
    <p:sldId id="332" r:id="rId19"/>
    <p:sldId id="327" r:id="rId20"/>
    <p:sldId id="325" r:id="rId21"/>
    <p:sldId id="326" r:id="rId22"/>
    <p:sldId id="353" r:id="rId23"/>
    <p:sldId id="313" r:id="rId24"/>
    <p:sldId id="341" r:id="rId25"/>
    <p:sldId id="347" r:id="rId26"/>
    <p:sldId id="351" r:id="rId27"/>
    <p:sldId id="348" r:id="rId28"/>
    <p:sldId id="349" r:id="rId29"/>
    <p:sldId id="350" r:id="rId30"/>
    <p:sldId id="298" r:id="rId31"/>
    <p:sldId id="300" r:id="rId32"/>
    <p:sldId id="299" r:id="rId33"/>
    <p:sldId id="311" r:id="rId34"/>
    <p:sldId id="316" r:id="rId35"/>
    <p:sldId id="271" r:id="rId36"/>
    <p:sldId id="309" r:id="rId37"/>
    <p:sldId id="280" r:id="rId38"/>
    <p:sldId id="274" r:id="rId39"/>
    <p:sldId id="301" r:id="rId40"/>
    <p:sldId id="302" r:id="rId41"/>
    <p:sldId id="303" r:id="rId42"/>
    <p:sldId id="276" r:id="rId43"/>
    <p:sldId id="261" r:id="rId44"/>
    <p:sldId id="277" r:id="rId45"/>
    <p:sldId id="304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D09"/>
    <a:srgbClr val="427037"/>
    <a:srgbClr val="FF9900"/>
    <a:srgbClr val="003366"/>
    <a:srgbClr val="1D5629"/>
    <a:srgbClr val="EDE5AC"/>
    <a:srgbClr val="72A173"/>
    <a:srgbClr val="2564A2"/>
    <a:srgbClr val="AACB2B"/>
    <a:srgbClr val="335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88" autoAdjust="0"/>
    <p:restoredTop sz="99341" autoAdjust="0"/>
  </p:normalViewPr>
  <p:slideViewPr>
    <p:cSldViewPr>
      <p:cViewPr varScale="1">
        <p:scale>
          <a:sx n="107" d="100"/>
          <a:sy n="107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BE4413E1-30BD-439E-9988-FFCA63F37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DC40B2AF-A9E7-4069-9AA8-E80A7EEA054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72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EED7BB5-06F3-4046-BBD4-BB39179217D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63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6A08DD5-A835-49CD-ADFD-F128DB03441C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CAF2315-C7D1-4A6B-BA4D-C6F91F7A2EFC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9C7C52F-9ED5-4B51-8A33-E935E89209B7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63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BE592417-D83B-4A69-BBBB-E2CEDE7995F8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DD3E60B-ABCC-4CEB-ABD0-6A16694BDAFA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7B13A19D-22F8-42AF-B55C-522B85794486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81434DD-97F2-4D0C-88B4-4752BB70D3E3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631F743-1DF3-4639-A56C-C31356439475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BBB5484D-784B-4588-8E9F-B46C159144BC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6AFD7351-39C8-4AC1-B91F-12E71D448C2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18011CD9-967D-44BE-8B3D-66511B7F3FBE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1A44E95E-7852-4C9F-BB59-D63104F85A0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7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EAF96D6-C584-407C-AAEE-2973E026C5D4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608A0C5-DBFB-4A18-AD78-56B67FF80D1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2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608A0C5-DBFB-4A18-AD78-56B67FF80D19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608A0C5-DBFB-4A18-AD78-56B67FF80D1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8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608A0C5-DBFB-4A18-AD78-56B67FF80D1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608A0C5-DBFB-4A18-AD78-56B67FF80D19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2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1248F-241A-405E-B15B-BB24CB119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9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1BB9-6E63-4C7E-A758-89E8669790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4B54D-0CD2-4DA7-BF7C-27117D5D0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5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7A8D4-7357-4AF0-B4C2-7C3FA0AAA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C527B-A622-4AC4-8E62-5BED82384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E2580-E0FE-4CAC-AA07-C7E085132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C937-8E43-4D6B-A781-BF2992F6F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DFC9A-F58B-44B7-9BEE-45EC577E83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0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9D622-524A-4727-A079-4A914058C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8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04F8-2516-43F8-A450-E31976557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0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48D9-C940-47F5-9A59-E0D05F143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</a:defRPr>
            </a:lvl1pPr>
          </a:lstStyle>
          <a:p>
            <a:pPr>
              <a:defRPr/>
            </a:pPr>
            <a:fld id="{CE0787A8-F823-4B87-B1DE-096FA8220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95400" y="3505200"/>
            <a:ext cx="6324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 smtClean="0">
                <a:solidFill>
                  <a:schemeClr val="accent2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2.1   </a:t>
            </a:r>
            <a:r>
              <a:rPr lang="en-US" altLang="en-US"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Amino </a:t>
            </a:r>
            <a:r>
              <a:rPr lang="en-US" altLang="en-US" sz="300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Acids</a:t>
            </a:r>
            <a:endParaRPr lang="en-US" altLang="en-US" sz="30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2.1a Nomenclature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000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	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2.1b Ionization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2.1c Chirality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en-US" sz="3000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2.1d Modification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71600" y="1828800"/>
            <a:ext cx="6320118" cy="55399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II. PROTEIN BIOCHEMISTRY</a:t>
            </a:r>
            <a:endParaRPr lang="en-US" altLang="en-US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14600" y="0"/>
            <a:ext cx="4096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Aromatic Residues: WHYF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81000" y="6211669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In aromatic residues, the sidechain moiety is a (hetero)cyclic ring with a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conjugated delocalized </a:t>
            </a:r>
            <a:r>
              <a:rPr lang="en-US" altLang="en-US" sz="1800" dirty="0">
                <a:latin typeface="Calibri" pitchFamily="34" charset="0"/>
                <a:cs typeface="Calibri" pitchFamily="34" charset="0"/>
                <a:sym typeface="Symbol"/>
              </a:rPr>
              <a:t> bond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  <a:sym typeface="Symbol"/>
              </a:rPr>
              <a:t>system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en-US" altLang="en-US" sz="1800" dirty="0" err="1" smtClean="0">
                <a:latin typeface="Calibri" pitchFamily="34" charset="0"/>
                <a:cs typeface="Calibri" pitchFamily="34" charset="0"/>
              </a:rPr>
              <a:t>ie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 alternating single C-C and double C=C bonds</a:t>
            </a:r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30899" y="32766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1319709" y="3508526"/>
            <a:ext cx="2185491" cy="1947429"/>
            <a:chOff x="1725705" y="3299064"/>
            <a:chExt cx="2185491" cy="194742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05" y="3299064"/>
              <a:ext cx="907988" cy="914867"/>
            </a:xfrm>
            <a:prstGeom prst="rect">
              <a:avLst/>
            </a:prstGeom>
          </p:spPr>
        </p:pic>
        <p:cxnSp>
          <p:nvCxnSpPr>
            <p:cNvPr id="36" name="Straight Connector 6"/>
            <p:cNvCxnSpPr>
              <a:cxnSpLocks noChangeShapeType="1"/>
            </p:cNvCxnSpPr>
            <p:nvPr/>
          </p:nvCxnSpPr>
          <p:spPr bwMode="auto">
            <a:xfrm>
              <a:off x="2941466" y="4109926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2148521" y="4761867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3261223" y="4752902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9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2578497" y="3960384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5"/>
            <p:cNvCxnSpPr>
              <a:cxnSpLocks noChangeShapeType="1"/>
            </p:cNvCxnSpPr>
            <p:nvPr/>
          </p:nvCxnSpPr>
          <p:spPr bwMode="auto">
            <a:xfrm>
              <a:off x="2942814" y="4509766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2"/>
            <p:cNvCxnSpPr>
              <a:cxnSpLocks noChangeShapeType="1"/>
            </p:cNvCxnSpPr>
            <p:nvPr/>
          </p:nvCxnSpPr>
          <p:spPr bwMode="auto">
            <a:xfrm flipH="1">
              <a:off x="2557810" y="4522848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Box 74"/>
            <p:cNvSpPr txBox="1"/>
            <p:nvPr/>
          </p:nvSpPr>
          <p:spPr>
            <a:xfrm>
              <a:off x="2389095" y="4907939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657600" y="46482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53000" y="3352800"/>
            <a:ext cx="2814915" cy="2103155"/>
            <a:chOff x="5455025" y="3157024"/>
            <a:chExt cx="2814915" cy="2103155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524" y="3288487"/>
              <a:ext cx="907988" cy="914867"/>
            </a:xfrm>
            <a:prstGeom prst="rect">
              <a:avLst/>
            </a:prstGeom>
          </p:spPr>
        </p:pic>
        <p:cxnSp>
          <p:nvCxnSpPr>
            <p:cNvPr id="64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5867400" y="3348354"/>
              <a:ext cx="365760" cy="179849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5455025" y="3157024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4" name="Straight Connector 6"/>
            <p:cNvCxnSpPr>
              <a:cxnSpLocks noChangeShapeType="1"/>
            </p:cNvCxnSpPr>
            <p:nvPr/>
          </p:nvCxnSpPr>
          <p:spPr bwMode="auto">
            <a:xfrm>
              <a:off x="7297882" y="4109926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>
              <a:off x="6504937" y="4761867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baseline="-25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TextBox 14"/>
            <p:cNvSpPr txBox="1">
              <a:spLocks noChangeArrowheads="1"/>
            </p:cNvSpPr>
            <p:nvPr/>
          </p:nvSpPr>
          <p:spPr bwMode="auto">
            <a:xfrm>
              <a:off x="7617639" y="4752902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7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934913" y="3960384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5"/>
            <p:cNvCxnSpPr>
              <a:cxnSpLocks noChangeShapeType="1"/>
            </p:cNvCxnSpPr>
            <p:nvPr/>
          </p:nvCxnSpPr>
          <p:spPr bwMode="auto">
            <a:xfrm>
              <a:off x="7299230" y="4509766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2"/>
            <p:cNvCxnSpPr>
              <a:cxnSpLocks noChangeShapeType="1"/>
            </p:cNvCxnSpPr>
            <p:nvPr/>
          </p:nvCxnSpPr>
          <p:spPr bwMode="auto">
            <a:xfrm flipH="1">
              <a:off x="6914226" y="4522848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6754905" y="492162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016344" y="464820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5969" y="212776"/>
            <a:ext cx="2678551" cy="2369059"/>
            <a:chOff x="210670" y="475130"/>
            <a:chExt cx="2678551" cy="236905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" t="5891" b="1989"/>
            <a:stretch/>
          </p:blipFill>
          <p:spPr>
            <a:xfrm>
              <a:off x="210670" y="475130"/>
              <a:ext cx="1598070" cy="1295401"/>
            </a:xfrm>
            <a:prstGeom prst="rect">
              <a:avLst/>
            </a:prstGeom>
            <a:scene3d>
              <a:camera prst="orthographicFront">
                <a:rot lat="0" lon="0" rev="16200000"/>
              </a:camera>
              <a:lightRig rig="threePt" dir="t"/>
            </a:scene3d>
          </p:spPr>
        </p:pic>
        <p:cxnSp>
          <p:nvCxnSpPr>
            <p:cNvPr id="77" name="Straight Connector 6"/>
            <p:cNvCxnSpPr>
              <a:cxnSpLocks noChangeShapeType="1"/>
            </p:cNvCxnSpPr>
            <p:nvPr/>
          </p:nvCxnSpPr>
          <p:spPr bwMode="auto">
            <a:xfrm>
              <a:off x="1908290" y="1709403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1115345" y="2361344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TextBox 14"/>
            <p:cNvSpPr txBox="1">
              <a:spLocks noChangeArrowheads="1"/>
            </p:cNvSpPr>
            <p:nvPr/>
          </p:nvSpPr>
          <p:spPr bwMode="auto">
            <a:xfrm>
              <a:off x="2228047" y="2352379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0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554286" y="1559861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5"/>
            <p:cNvCxnSpPr>
              <a:cxnSpLocks noChangeShapeType="1"/>
            </p:cNvCxnSpPr>
            <p:nvPr/>
          </p:nvCxnSpPr>
          <p:spPr bwMode="auto">
            <a:xfrm>
              <a:off x="1909638" y="2109243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2"/>
            <p:cNvCxnSpPr>
              <a:cxnSpLocks noChangeShapeType="1"/>
            </p:cNvCxnSpPr>
            <p:nvPr/>
          </p:nvCxnSpPr>
          <p:spPr bwMode="auto">
            <a:xfrm flipH="1">
              <a:off x="1524634" y="2122325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TextBox 109"/>
            <p:cNvSpPr txBox="1"/>
            <p:nvPr/>
          </p:nvSpPr>
          <p:spPr>
            <a:xfrm>
              <a:off x="1349098" y="250563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635625" y="226807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0" y="274460"/>
            <a:ext cx="2006196" cy="2289445"/>
            <a:chOff x="4392705" y="550261"/>
            <a:chExt cx="2006196" cy="228944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705" y="550261"/>
              <a:ext cx="944706" cy="1399565"/>
            </a:xfrm>
            <a:prstGeom prst="rect">
              <a:avLst/>
            </a:prstGeom>
            <a:scene3d>
              <a:camera prst="orthographicFront">
                <a:rot lat="0" lon="0" rev="8100000"/>
              </a:camera>
              <a:lightRig rig="threePt" dir="t"/>
            </a:scene3d>
          </p:spPr>
        </p:pic>
        <p:cxnSp>
          <p:nvCxnSpPr>
            <p:cNvPr id="91" name="Straight Connector 6"/>
            <p:cNvCxnSpPr>
              <a:cxnSpLocks noChangeShapeType="1"/>
            </p:cNvCxnSpPr>
            <p:nvPr/>
          </p:nvCxnSpPr>
          <p:spPr bwMode="auto">
            <a:xfrm>
              <a:off x="5431434" y="1700438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TextBox 11"/>
            <p:cNvSpPr txBox="1">
              <a:spLocks noChangeArrowheads="1"/>
            </p:cNvSpPr>
            <p:nvPr/>
          </p:nvSpPr>
          <p:spPr bwMode="auto">
            <a:xfrm>
              <a:off x="4638489" y="2352379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TextBox 14"/>
            <p:cNvSpPr txBox="1">
              <a:spLocks noChangeArrowheads="1"/>
            </p:cNvSpPr>
            <p:nvPr/>
          </p:nvSpPr>
          <p:spPr bwMode="auto">
            <a:xfrm>
              <a:off x="5751191" y="2343414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4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5077430" y="1550896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5"/>
            <p:cNvCxnSpPr>
              <a:cxnSpLocks noChangeShapeType="1"/>
            </p:cNvCxnSpPr>
            <p:nvPr/>
          </p:nvCxnSpPr>
          <p:spPr bwMode="auto">
            <a:xfrm>
              <a:off x="5432782" y="2100278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2"/>
            <p:cNvCxnSpPr>
              <a:cxnSpLocks noChangeShapeType="1"/>
            </p:cNvCxnSpPr>
            <p:nvPr/>
          </p:nvCxnSpPr>
          <p:spPr bwMode="auto">
            <a:xfrm flipH="1">
              <a:off x="5047778" y="2113360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TextBox 108"/>
            <p:cNvSpPr txBox="1"/>
            <p:nvPr/>
          </p:nvSpPr>
          <p:spPr>
            <a:xfrm>
              <a:off x="4876708" y="2501152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145305" y="2247764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805552" y="5325070"/>
            <a:ext cx="383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Tyrosine | Tyr | Y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Hydroxybenzyl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hydroxyphenyl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42983" y="5325070"/>
            <a:ext cx="3023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Phenylalanine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Phe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F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-Benzyl-glycine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-Amino--phenyl-propionate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3244" y="2353270"/>
            <a:ext cx="301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Tryptophan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Trp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W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Indolylmethyl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indolyl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9536" y="2353270"/>
            <a:ext cx="33307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Histidine | His | H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Imidazolylmethyl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imidazolyl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648200" y="3276600"/>
            <a:ext cx="2593236" cy="1390069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1219200" y="3352800"/>
            <a:ext cx="1696546" cy="1207778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781292" y="388502"/>
            <a:ext cx="1838708" cy="1352922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762000" y="18108"/>
            <a:ext cx="1991328" cy="1827134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5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981199" y="0"/>
            <a:ext cx="410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Aliphatic Residues: VILA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30899" y="5982039"/>
            <a:ext cx="8363677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Exclusively harbor alkyl or aliphatic sidechains with strictly nonpolar properties </a:t>
            </a:r>
          </a:p>
          <a:p>
            <a:pPr marL="174625" indent="-174625" algn="just">
              <a:spcBef>
                <a:spcPct val="0"/>
              </a:spcBef>
              <a:spcAft>
                <a:spcPts val="1200"/>
              </a:spcAft>
              <a:buFontTx/>
              <a:buChar char="-"/>
            </a:pP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Leu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Ile are structural isomers 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330899" y="29718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1138432" y="910689"/>
            <a:ext cx="1786294" cy="1147217"/>
            <a:chOff x="833632" y="828586"/>
            <a:chExt cx="1786294" cy="1147217"/>
          </a:xfrm>
        </p:grpSpPr>
        <p:cxnSp>
          <p:nvCxnSpPr>
            <p:cNvPr id="36" name="Straight Connector 6"/>
            <p:cNvCxnSpPr>
              <a:cxnSpLocks noChangeShapeType="1"/>
            </p:cNvCxnSpPr>
            <p:nvPr/>
          </p:nvCxnSpPr>
          <p:spPr bwMode="auto">
            <a:xfrm>
              <a:off x="1635542" y="828586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833632" y="1489492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1946334" y="1480527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5" name="Straight Connector 5"/>
            <p:cNvCxnSpPr>
              <a:cxnSpLocks noChangeShapeType="1"/>
            </p:cNvCxnSpPr>
            <p:nvPr/>
          </p:nvCxnSpPr>
          <p:spPr bwMode="auto">
            <a:xfrm>
              <a:off x="1627925" y="1237391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2"/>
            <p:cNvCxnSpPr>
              <a:cxnSpLocks noChangeShapeType="1"/>
            </p:cNvCxnSpPr>
            <p:nvPr/>
          </p:nvCxnSpPr>
          <p:spPr bwMode="auto">
            <a:xfrm flipH="1">
              <a:off x="1242921" y="1250473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Box 98"/>
            <p:cNvSpPr txBox="1"/>
            <p:nvPr/>
          </p:nvSpPr>
          <p:spPr>
            <a:xfrm>
              <a:off x="1068939" y="1637249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366330" y="1390719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2600" y="698069"/>
            <a:ext cx="1786294" cy="1359837"/>
            <a:chOff x="5596439" y="753035"/>
            <a:chExt cx="1786294" cy="1359837"/>
          </a:xfrm>
        </p:grpSpPr>
        <p:cxnSp>
          <p:nvCxnSpPr>
            <p:cNvPr id="57" name="Straight Connector 6"/>
            <p:cNvCxnSpPr>
              <a:cxnSpLocks noChangeShapeType="1"/>
            </p:cNvCxnSpPr>
            <p:nvPr/>
          </p:nvCxnSpPr>
          <p:spPr bwMode="auto">
            <a:xfrm>
              <a:off x="6389384" y="974620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5596439" y="1626561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6709141" y="1617596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3" name="Straight Connector 5"/>
            <p:cNvCxnSpPr>
              <a:cxnSpLocks noChangeShapeType="1"/>
            </p:cNvCxnSpPr>
            <p:nvPr/>
          </p:nvCxnSpPr>
          <p:spPr bwMode="auto">
            <a:xfrm>
              <a:off x="6390732" y="1374460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2"/>
            <p:cNvCxnSpPr>
              <a:cxnSpLocks noChangeShapeType="1"/>
            </p:cNvCxnSpPr>
            <p:nvPr/>
          </p:nvCxnSpPr>
          <p:spPr bwMode="auto">
            <a:xfrm flipH="1">
              <a:off x="6005728" y="1387542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TextBox 68"/>
            <p:cNvSpPr txBox="1"/>
            <p:nvPr/>
          </p:nvSpPr>
          <p:spPr>
            <a:xfrm>
              <a:off x="5831746" y="1774318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29137" y="1527788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013115" y="828369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2"/>
            <p:cNvCxnSpPr>
              <a:cxnSpLocks noChangeShapeType="1"/>
            </p:cNvCxnSpPr>
            <p:nvPr/>
          </p:nvCxnSpPr>
          <p:spPr bwMode="auto">
            <a:xfrm flipH="1">
              <a:off x="6382658" y="753035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2" name="TextBox 91"/>
          <p:cNvSpPr txBox="1"/>
          <p:nvPr/>
        </p:nvSpPr>
        <p:spPr>
          <a:xfrm>
            <a:off x="937457" y="1981706"/>
            <a:ext cx="2158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Alanine | Ala | A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-Methyl-glycine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977374" y="1991395"/>
            <a:ext cx="2852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Valine | Val | V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-Isopropyl-glycine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-Amino--methyl-butyrate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4787" y="3257911"/>
            <a:ext cx="1803354" cy="1695089"/>
            <a:chOff x="2105256" y="3715111"/>
            <a:chExt cx="1803354" cy="1695089"/>
          </a:xfrm>
        </p:grpSpPr>
        <p:cxnSp>
          <p:nvCxnSpPr>
            <p:cNvPr id="77" name="Straight Connector 6"/>
            <p:cNvCxnSpPr>
              <a:cxnSpLocks noChangeShapeType="1"/>
            </p:cNvCxnSpPr>
            <p:nvPr/>
          </p:nvCxnSpPr>
          <p:spPr bwMode="auto">
            <a:xfrm>
              <a:off x="2898201" y="4276867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2105256" y="4928808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TextBox 14"/>
            <p:cNvSpPr txBox="1">
              <a:spLocks noChangeArrowheads="1"/>
            </p:cNvSpPr>
            <p:nvPr/>
          </p:nvSpPr>
          <p:spPr bwMode="auto">
            <a:xfrm>
              <a:off x="3217958" y="4919843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1" name="Straight Connector 5"/>
            <p:cNvCxnSpPr>
              <a:cxnSpLocks noChangeShapeType="1"/>
            </p:cNvCxnSpPr>
            <p:nvPr/>
          </p:nvCxnSpPr>
          <p:spPr bwMode="auto">
            <a:xfrm>
              <a:off x="2899549" y="4676707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2"/>
            <p:cNvCxnSpPr>
              <a:cxnSpLocks noChangeShapeType="1"/>
            </p:cNvCxnSpPr>
            <p:nvPr/>
          </p:nvCxnSpPr>
          <p:spPr bwMode="auto">
            <a:xfrm flipH="1">
              <a:off x="2514545" y="4689789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1" name="TextBox 100"/>
            <p:cNvSpPr txBox="1"/>
            <p:nvPr/>
          </p:nvSpPr>
          <p:spPr>
            <a:xfrm>
              <a:off x="2344270" y="507164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655014" y="4840940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5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2532475" y="4127643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2"/>
            <p:cNvCxnSpPr>
              <a:cxnSpLocks noChangeShapeType="1"/>
            </p:cNvCxnSpPr>
            <p:nvPr/>
          </p:nvCxnSpPr>
          <p:spPr bwMode="auto">
            <a:xfrm flipH="1">
              <a:off x="2170239" y="4135121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Connector 6"/>
            <p:cNvCxnSpPr>
              <a:cxnSpLocks noChangeShapeType="1"/>
            </p:cNvCxnSpPr>
            <p:nvPr/>
          </p:nvCxnSpPr>
          <p:spPr bwMode="auto">
            <a:xfrm>
              <a:off x="2545113" y="3715111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867400" y="3592076"/>
            <a:ext cx="1803354" cy="1360924"/>
            <a:chOff x="6197646" y="3915565"/>
            <a:chExt cx="1803354" cy="1360924"/>
          </a:xfrm>
        </p:grpSpPr>
        <p:cxnSp>
          <p:nvCxnSpPr>
            <p:cNvPr id="104" name="Straight Connector 6"/>
            <p:cNvCxnSpPr>
              <a:cxnSpLocks noChangeShapeType="1"/>
            </p:cNvCxnSpPr>
            <p:nvPr/>
          </p:nvCxnSpPr>
          <p:spPr bwMode="auto">
            <a:xfrm>
              <a:off x="6990591" y="4143156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9" name="TextBox 11"/>
            <p:cNvSpPr txBox="1">
              <a:spLocks noChangeArrowheads="1"/>
            </p:cNvSpPr>
            <p:nvPr/>
          </p:nvSpPr>
          <p:spPr bwMode="auto">
            <a:xfrm>
              <a:off x="6197646" y="4795097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14"/>
            <p:cNvSpPr txBox="1">
              <a:spLocks noChangeArrowheads="1"/>
            </p:cNvSpPr>
            <p:nvPr/>
          </p:nvSpPr>
          <p:spPr bwMode="auto">
            <a:xfrm>
              <a:off x="7310348" y="4786132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1" name="Straight Connector 5"/>
            <p:cNvCxnSpPr>
              <a:cxnSpLocks noChangeShapeType="1"/>
            </p:cNvCxnSpPr>
            <p:nvPr/>
          </p:nvCxnSpPr>
          <p:spPr bwMode="auto">
            <a:xfrm>
              <a:off x="6991939" y="4542996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2"/>
            <p:cNvCxnSpPr>
              <a:cxnSpLocks noChangeShapeType="1"/>
            </p:cNvCxnSpPr>
            <p:nvPr/>
          </p:nvCxnSpPr>
          <p:spPr bwMode="auto">
            <a:xfrm flipH="1">
              <a:off x="6606935" y="4556078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TextBox 112"/>
            <p:cNvSpPr txBox="1"/>
            <p:nvPr/>
          </p:nvSpPr>
          <p:spPr>
            <a:xfrm>
              <a:off x="6436660" y="493793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747404" y="4707229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5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624865" y="3993932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Straight Connector 2"/>
            <p:cNvCxnSpPr>
              <a:cxnSpLocks noChangeShapeType="1"/>
            </p:cNvCxnSpPr>
            <p:nvPr/>
          </p:nvCxnSpPr>
          <p:spPr bwMode="auto">
            <a:xfrm flipH="1">
              <a:off x="6278671" y="3993389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Straight Connector 2"/>
            <p:cNvCxnSpPr>
              <a:cxnSpLocks noChangeShapeType="1"/>
            </p:cNvCxnSpPr>
            <p:nvPr/>
          </p:nvCxnSpPr>
          <p:spPr bwMode="auto">
            <a:xfrm flipH="1">
              <a:off x="6999556" y="3915565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9" name="TextBox 118"/>
          <p:cNvSpPr txBox="1"/>
          <p:nvPr/>
        </p:nvSpPr>
        <p:spPr>
          <a:xfrm>
            <a:off x="1174540" y="4897351"/>
            <a:ext cx="2775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Leucine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Leu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L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-Isobutyl-glycine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-Amino--methyl-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valerate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08206" y="4828152"/>
            <a:ext cx="2807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Isoleucine | ILE | I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-Sec-butyl-glycine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-Amino--methyl-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valerate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1578569" y="696805"/>
            <a:ext cx="736927" cy="462341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5815836" y="464692"/>
            <a:ext cx="1034951" cy="676653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1393993" y="3204759"/>
            <a:ext cx="1380582" cy="853838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797907" y="3425103"/>
            <a:ext cx="1384778" cy="673972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  <p:bldP spid="128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676400" y="0"/>
            <a:ext cx="4237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Hydroxyl Residues: TYS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8"/>
          <p:cNvSpPr txBox="1">
            <a:spLocks noChangeArrowheads="1"/>
          </p:cNvSpPr>
          <p:nvPr/>
        </p:nvSpPr>
        <p:spPr bwMode="auto">
          <a:xfrm>
            <a:off x="399323" y="6135469"/>
            <a:ext cx="8363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hydroxyl (–OH) group of all three residues harbors polar and nucleophilic properties—it is also subject to post-translational phosphorylation in proteins</a:t>
            </a: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330899" y="3444546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1068132" y="1105029"/>
            <a:ext cx="1792940" cy="1485771"/>
            <a:chOff x="999565" y="1170158"/>
            <a:chExt cx="1792940" cy="1485771"/>
          </a:xfrm>
        </p:grpSpPr>
        <p:cxnSp>
          <p:nvCxnSpPr>
            <p:cNvPr id="36" name="Straight Connector 6"/>
            <p:cNvCxnSpPr>
              <a:cxnSpLocks noChangeShapeType="1"/>
            </p:cNvCxnSpPr>
            <p:nvPr/>
          </p:nvCxnSpPr>
          <p:spPr bwMode="auto">
            <a:xfrm>
              <a:off x="1799156" y="1517677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1006211" y="2169618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14"/>
            <p:cNvSpPr txBox="1">
              <a:spLocks noChangeArrowheads="1"/>
            </p:cNvSpPr>
            <p:nvPr/>
          </p:nvSpPr>
          <p:spPr bwMode="auto">
            <a:xfrm>
              <a:off x="2118913" y="2160653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9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427225" y="1359170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5"/>
            <p:cNvCxnSpPr>
              <a:cxnSpLocks noChangeShapeType="1"/>
            </p:cNvCxnSpPr>
            <p:nvPr/>
          </p:nvCxnSpPr>
          <p:spPr bwMode="auto">
            <a:xfrm>
              <a:off x="1800504" y="1917517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2"/>
            <p:cNvCxnSpPr>
              <a:cxnSpLocks noChangeShapeType="1"/>
            </p:cNvCxnSpPr>
            <p:nvPr/>
          </p:nvCxnSpPr>
          <p:spPr bwMode="auto">
            <a:xfrm flipH="1">
              <a:off x="1415500" y="1930599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Box 49"/>
            <p:cNvSpPr txBox="1"/>
            <p:nvPr/>
          </p:nvSpPr>
          <p:spPr>
            <a:xfrm>
              <a:off x="999565" y="1170158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Straight Connector 2"/>
            <p:cNvCxnSpPr>
              <a:cxnSpLocks noChangeShapeType="1"/>
            </p:cNvCxnSpPr>
            <p:nvPr/>
          </p:nvCxnSpPr>
          <p:spPr bwMode="auto">
            <a:xfrm flipH="1">
              <a:off x="1788472" y="1289978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TextBox 98"/>
            <p:cNvSpPr txBox="1"/>
            <p:nvPr/>
          </p:nvSpPr>
          <p:spPr>
            <a:xfrm>
              <a:off x="1241518" y="231737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538909" y="2070845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04870" y="578225"/>
            <a:ext cx="2882150" cy="2077704"/>
            <a:chOff x="4083425" y="578225"/>
            <a:chExt cx="2882150" cy="20777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885" y="700723"/>
              <a:ext cx="907988" cy="914867"/>
            </a:xfrm>
            <a:prstGeom prst="rect">
              <a:avLst/>
            </a:prstGeom>
          </p:spPr>
        </p:pic>
        <p:cxnSp>
          <p:nvCxnSpPr>
            <p:cNvPr id="64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4504765" y="760590"/>
              <a:ext cx="365760" cy="179849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4083425" y="578225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179158" y="1363655"/>
              <a:ext cx="1728512" cy="1170815"/>
              <a:chOff x="3383098" y="2803418"/>
              <a:chExt cx="1728512" cy="1170815"/>
            </a:xfrm>
          </p:grpSpPr>
          <p:cxnSp>
            <p:nvCxnSpPr>
              <p:cNvPr id="8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4176043" y="2952960"/>
                <a:ext cx="4479" cy="427098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5" name="TextBox 11"/>
              <p:cNvSpPr txBox="1">
                <a:spLocks noChangeArrowheads="1"/>
              </p:cNvSpPr>
              <p:nvPr/>
            </p:nvSpPr>
            <p:spPr bwMode="auto">
              <a:xfrm>
                <a:off x="3383098" y="3604901"/>
                <a:ext cx="5613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altLang="en-US" sz="1800" b="1" baseline="-25000" dirty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6" name="TextBox 14"/>
              <p:cNvSpPr txBox="1">
                <a:spLocks noChangeArrowheads="1"/>
              </p:cNvSpPr>
              <p:nvPr/>
            </p:nvSpPr>
            <p:spPr bwMode="auto">
              <a:xfrm>
                <a:off x="4495800" y="3595936"/>
                <a:ext cx="61581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COO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87" name="Straight Connector 2"/>
              <p:cNvCxnSpPr>
                <a:cxnSpLocks noChangeShapeType="1"/>
              </p:cNvCxnSpPr>
              <p:nvPr/>
            </p:nvCxnSpPr>
            <p:spPr bwMode="auto">
              <a:xfrm flipH="1" flipV="1">
                <a:off x="3804109" y="2803418"/>
                <a:ext cx="365760" cy="161568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8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4177391" y="3352800"/>
                <a:ext cx="444231" cy="315723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9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3792387" y="3365882"/>
                <a:ext cx="392621" cy="302641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0" name="TextBox 99"/>
            <p:cNvSpPr txBox="1"/>
            <p:nvPr/>
          </p:nvSpPr>
          <p:spPr>
            <a:xfrm>
              <a:off x="5414593" y="2317375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711979" y="2066365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0321" y="3656890"/>
            <a:ext cx="1803354" cy="1475404"/>
            <a:chOff x="1140321" y="3605480"/>
            <a:chExt cx="1803354" cy="1475404"/>
          </a:xfrm>
        </p:grpSpPr>
        <p:cxnSp>
          <p:nvCxnSpPr>
            <p:cNvPr id="77" name="Straight Connector 6"/>
            <p:cNvCxnSpPr>
              <a:cxnSpLocks noChangeShapeType="1"/>
            </p:cNvCxnSpPr>
            <p:nvPr/>
          </p:nvCxnSpPr>
          <p:spPr bwMode="auto">
            <a:xfrm>
              <a:off x="1933266" y="3947551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1140321" y="4599492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TextBox 14"/>
            <p:cNvSpPr txBox="1">
              <a:spLocks noChangeArrowheads="1"/>
            </p:cNvSpPr>
            <p:nvPr/>
          </p:nvSpPr>
          <p:spPr bwMode="auto">
            <a:xfrm>
              <a:off x="2253023" y="4590527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0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570297" y="3798009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5"/>
            <p:cNvCxnSpPr>
              <a:cxnSpLocks noChangeShapeType="1"/>
            </p:cNvCxnSpPr>
            <p:nvPr/>
          </p:nvCxnSpPr>
          <p:spPr bwMode="auto">
            <a:xfrm>
              <a:off x="1934614" y="4347391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2"/>
            <p:cNvCxnSpPr>
              <a:cxnSpLocks noChangeShapeType="1"/>
            </p:cNvCxnSpPr>
            <p:nvPr/>
          </p:nvCxnSpPr>
          <p:spPr bwMode="auto">
            <a:xfrm flipH="1">
              <a:off x="1549610" y="4360473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1148705" y="3605480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379335" y="474233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690079" y="4511624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43005" y="2483225"/>
            <a:ext cx="2948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Threonine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Thr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T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Ethylhydroxy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-butyrate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1551" y="5012504"/>
            <a:ext cx="3161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Serine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Ser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S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37258" y="2483225"/>
            <a:ext cx="3834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Tyrosine | Tyr | Y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Hydroxybenzyl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hydroxyphenyl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571999" y="394709"/>
            <a:ext cx="2590801" cy="1405375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1066800" y="939187"/>
            <a:ext cx="1488141" cy="711243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032515" y="3557500"/>
            <a:ext cx="1346329" cy="632171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1"/>
          <p:cNvSpPr txBox="1">
            <a:spLocks noChangeArrowheads="1"/>
          </p:cNvSpPr>
          <p:nvPr/>
        </p:nvSpPr>
        <p:spPr bwMode="auto">
          <a:xfrm>
            <a:off x="7700557" y="595759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2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51501" y="1334796"/>
            <a:ext cx="561372" cy="481392"/>
            <a:chOff x="7315200" y="1535668"/>
            <a:chExt cx="561372" cy="481392"/>
          </a:xfrm>
        </p:grpSpPr>
        <p:sp>
          <p:nvSpPr>
            <p:cNvPr id="115" name="TextBox 11"/>
            <p:cNvSpPr txBox="1">
              <a:spLocks noChangeArrowheads="1"/>
            </p:cNvSpPr>
            <p:nvPr/>
          </p:nvSpPr>
          <p:spPr bwMode="auto">
            <a:xfrm>
              <a:off x="7315200" y="1535668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338850" y="1678506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67973" y="734802"/>
            <a:ext cx="561372" cy="503802"/>
            <a:chOff x="1447800" y="170330"/>
            <a:chExt cx="561372" cy="503802"/>
          </a:xfrm>
        </p:grpSpPr>
        <p:sp>
          <p:nvSpPr>
            <p:cNvPr id="112" name="TextBox 11"/>
            <p:cNvSpPr txBox="1">
              <a:spLocks noChangeArrowheads="1"/>
            </p:cNvSpPr>
            <p:nvPr/>
          </p:nvSpPr>
          <p:spPr bwMode="auto">
            <a:xfrm>
              <a:off x="1447800" y="304800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r>
                <a:rPr lang="en-US" altLang="en-US" sz="1800" b="1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62485" y="17033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514600" y="0"/>
            <a:ext cx="390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Basic Residues: KRH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330899" y="36576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6"/>
          <p:cNvCxnSpPr>
            <a:cxnSpLocks noChangeShapeType="1"/>
          </p:cNvCxnSpPr>
          <p:nvPr/>
        </p:nvCxnSpPr>
        <p:spPr bwMode="auto">
          <a:xfrm>
            <a:off x="1867723" y="16656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074778" y="2317543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2187480" y="2308578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9" name="Straight Connector 2"/>
          <p:cNvCxnSpPr>
            <a:cxnSpLocks noChangeShapeType="1"/>
          </p:cNvCxnSpPr>
          <p:nvPr/>
        </p:nvCxnSpPr>
        <p:spPr bwMode="auto">
          <a:xfrm flipH="1" flipV="1">
            <a:off x="1503813" y="1515116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5"/>
          <p:cNvCxnSpPr>
            <a:cxnSpLocks noChangeShapeType="1"/>
          </p:cNvCxnSpPr>
          <p:nvPr/>
        </p:nvCxnSpPr>
        <p:spPr bwMode="auto">
          <a:xfrm>
            <a:off x="1869071" y="2065442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2"/>
          <p:cNvCxnSpPr>
            <a:cxnSpLocks noChangeShapeType="1"/>
          </p:cNvCxnSpPr>
          <p:nvPr/>
        </p:nvCxnSpPr>
        <p:spPr bwMode="auto">
          <a:xfrm flipH="1">
            <a:off x="1484067" y="2078524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2"/>
          <p:cNvCxnSpPr>
            <a:cxnSpLocks noChangeShapeType="1"/>
          </p:cNvCxnSpPr>
          <p:nvPr/>
        </p:nvCxnSpPr>
        <p:spPr bwMode="auto">
          <a:xfrm flipH="1">
            <a:off x="1508288" y="869662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" name="TextBox 98"/>
          <p:cNvSpPr txBox="1"/>
          <p:nvPr/>
        </p:nvSpPr>
        <p:spPr>
          <a:xfrm>
            <a:off x="1310085" y="24653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607476" y="221877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3154" y="2696279"/>
            <a:ext cx="2327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Lysine | Lys |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minobutyl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,-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Diamino-caproate</a:t>
            </a:r>
            <a:endParaRPr lang="en-US" sz="18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1048" y="2696279"/>
            <a:ext cx="3022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Arginine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Arg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endParaRPr lang="en-US" sz="1800" b="1" dirty="0" smtClean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uanidinopropyl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-Amino--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guanidino-valerate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171080" y="3810000"/>
            <a:ext cx="2006196" cy="2316340"/>
            <a:chOff x="4392705" y="550261"/>
            <a:chExt cx="2006196" cy="2316340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705" y="550261"/>
              <a:ext cx="944706" cy="1399565"/>
            </a:xfrm>
            <a:prstGeom prst="rect">
              <a:avLst/>
            </a:prstGeom>
            <a:scene3d>
              <a:camera prst="orthographicFront">
                <a:rot lat="0" lon="0" rev="8100000"/>
              </a:camera>
              <a:lightRig rig="threePt" dir="t"/>
            </a:scene3d>
          </p:spPr>
        </p:pic>
        <p:cxnSp>
          <p:nvCxnSpPr>
            <p:cNvPr id="70" name="Straight Connector 6"/>
            <p:cNvCxnSpPr>
              <a:cxnSpLocks noChangeShapeType="1"/>
            </p:cNvCxnSpPr>
            <p:nvPr/>
          </p:nvCxnSpPr>
          <p:spPr bwMode="auto">
            <a:xfrm>
              <a:off x="5431434" y="1700438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11"/>
            <p:cNvSpPr txBox="1">
              <a:spLocks noChangeArrowheads="1"/>
            </p:cNvSpPr>
            <p:nvPr/>
          </p:nvSpPr>
          <p:spPr bwMode="auto">
            <a:xfrm>
              <a:off x="4638489" y="2352379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14"/>
            <p:cNvSpPr txBox="1">
              <a:spLocks noChangeArrowheads="1"/>
            </p:cNvSpPr>
            <p:nvPr/>
          </p:nvSpPr>
          <p:spPr bwMode="auto">
            <a:xfrm>
              <a:off x="5751191" y="2343414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1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5077430" y="1550896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5"/>
            <p:cNvCxnSpPr>
              <a:cxnSpLocks noChangeShapeType="1"/>
            </p:cNvCxnSpPr>
            <p:nvPr/>
          </p:nvCxnSpPr>
          <p:spPr bwMode="auto">
            <a:xfrm>
              <a:off x="5432782" y="2100278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Straight Connector 2"/>
            <p:cNvCxnSpPr>
              <a:cxnSpLocks noChangeShapeType="1"/>
            </p:cNvCxnSpPr>
            <p:nvPr/>
          </p:nvCxnSpPr>
          <p:spPr bwMode="auto">
            <a:xfrm flipH="1">
              <a:off x="5047778" y="2113360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6" name="TextBox 95"/>
            <p:cNvSpPr txBox="1"/>
            <p:nvPr/>
          </p:nvSpPr>
          <p:spPr>
            <a:xfrm>
              <a:off x="4876708" y="2528047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145305" y="2247764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548613" y="5888810"/>
            <a:ext cx="3402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Histidine | His | H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midazolylmethyl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imidazolyl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334000" y="3858628"/>
            <a:ext cx="2277902" cy="1389343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0" name="Straight Connector 2"/>
          <p:cNvCxnSpPr>
            <a:cxnSpLocks noChangeShapeType="1"/>
          </p:cNvCxnSpPr>
          <p:nvPr/>
        </p:nvCxnSpPr>
        <p:spPr bwMode="auto">
          <a:xfrm flipH="1" flipV="1">
            <a:off x="1867744" y="875109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Connector 6"/>
          <p:cNvCxnSpPr>
            <a:cxnSpLocks noChangeShapeType="1"/>
          </p:cNvCxnSpPr>
          <p:nvPr/>
        </p:nvCxnSpPr>
        <p:spPr bwMode="auto">
          <a:xfrm>
            <a:off x="1510113" y="1096764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6"/>
          <p:cNvCxnSpPr>
            <a:cxnSpLocks noChangeShapeType="1"/>
          </p:cNvCxnSpPr>
          <p:nvPr/>
        </p:nvCxnSpPr>
        <p:spPr bwMode="auto">
          <a:xfrm>
            <a:off x="6855251" y="1685275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TextBox 11"/>
          <p:cNvSpPr txBox="1">
            <a:spLocks noChangeArrowheads="1"/>
          </p:cNvSpPr>
          <p:nvPr/>
        </p:nvSpPr>
        <p:spPr bwMode="auto">
          <a:xfrm>
            <a:off x="6062306" y="2337216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TextBox 14"/>
          <p:cNvSpPr txBox="1">
            <a:spLocks noChangeArrowheads="1"/>
          </p:cNvSpPr>
          <p:nvPr/>
        </p:nvSpPr>
        <p:spPr bwMode="auto">
          <a:xfrm>
            <a:off x="7175008" y="2328251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0" name="Straight Connector 2"/>
          <p:cNvCxnSpPr>
            <a:cxnSpLocks noChangeShapeType="1"/>
          </p:cNvCxnSpPr>
          <p:nvPr/>
        </p:nvCxnSpPr>
        <p:spPr bwMode="auto">
          <a:xfrm flipH="1" flipV="1">
            <a:off x="6491341" y="1534789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5"/>
          <p:cNvCxnSpPr>
            <a:cxnSpLocks noChangeShapeType="1"/>
          </p:cNvCxnSpPr>
          <p:nvPr/>
        </p:nvCxnSpPr>
        <p:spPr bwMode="auto">
          <a:xfrm>
            <a:off x="6856599" y="2085115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Connector 2"/>
          <p:cNvCxnSpPr>
            <a:cxnSpLocks noChangeShapeType="1"/>
          </p:cNvCxnSpPr>
          <p:nvPr/>
        </p:nvCxnSpPr>
        <p:spPr bwMode="auto">
          <a:xfrm flipH="1">
            <a:off x="6471595" y="2098197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Box 123"/>
          <p:cNvSpPr txBox="1"/>
          <p:nvPr/>
        </p:nvSpPr>
        <p:spPr>
          <a:xfrm>
            <a:off x="6297613" y="2484973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595004" y="2238443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Straight Connector 6"/>
          <p:cNvCxnSpPr>
            <a:cxnSpLocks noChangeShapeType="1"/>
          </p:cNvCxnSpPr>
          <p:nvPr/>
        </p:nvCxnSpPr>
        <p:spPr bwMode="auto">
          <a:xfrm>
            <a:off x="6497641" y="1098507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2"/>
          <p:cNvCxnSpPr>
            <a:cxnSpLocks noChangeShapeType="1"/>
          </p:cNvCxnSpPr>
          <p:nvPr/>
        </p:nvCxnSpPr>
        <p:spPr bwMode="auto">
          <a:xfrm flipH="1">
            <a:off x="7406563" y="814213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2"/>
          <p:cNvCxnSpPr>
            <a:cxnSpLocks noChangeShapeType="1"/>
          </p:cNvCxnSpPr>
          <p:nvPr/>
        </p:nvCxnSpPr>
        <p:spPr bwMode="auto">
          <a:xfrm flipH="1">
            <a:off x="6492609" y="870352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8" name="Straight Connector 2"/>
          <p:cNvCxnSpPr>
            <a:cxnSpLocks noChangeShapeType="1"/>
          </p:cNvCxnSpPr>
          <p:nvPr/>
        </p:nvCxnSpPr>
        <p:spPr bwMode="auto">
          <a:xfrm flipH="1" flipV="1">
            <a:off x="7049359" y="882890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Connector 6"/>
          <p:cNvCxnSpPr>
            <a:cxnSpLocks noChangeShapeType="1"/>
          </p:cNvCxnSpPr>
          <p:nvPr/>
        </p:nvCxnSpPr>
        <p:spPr bwMode="auto">
          <a:xfrm>
            <a:off x="7454832" y="1035493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Connector 6"/>
          <p:cNvCxnSpPr>
            <a:cxnSpLocks noChangeShapeType="1"/>
          </p:cNvCxnSpPr>
          <p:nvPr/>
        </p:nvCxnSpPr>
        <p:spPr bwMode="auto">
          <a:xfrm>
            <a:off x="7377012" y="1047926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" name="Group 7"/>
          <p:cNvGrpSpPr/>
          <p:nvPr/>
        </p:nvGrpSpPr>
        <p:grpSpPr>
          <a:xfrm>
            <a:off x="6875881" y="560799"/>
            <a:ext cx="182880" cy="451272"/>
            <a:chOff x="6867860" y="552778"/>
            <a:chExt cx="182880" cy="451272"/>
          </a:xfrm>
        </p:grpSpPr>
        <p:sp>
          <p:nvSpPr>
            <p:cNvPr id="137" name="TextBox 11"/>
            <p:cNvSpPr txBox="1">
              <a:spLocks noChangeArrowheads="1"/>
            </p:cNvSpPr>
            <p:nvPr/>
          </p:nvSpPr>
          <p:spPr bwMode="auto">
            <a:xfrm>
              <a:off x="6867860" y="552778"/>
              <a:ext cx="14587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TextBox 11"/>
            <p:cNvSpPr txBox="1">
              <a:spLocks noChangeArrowheads="1"/>
            </p:cNvSpPr>
            <p:nvPr/>
          </p:nvSpPr>
          <p:spPr bwMode="auto">
            <a:xfrm>
              <a:off x="6867860" y="727051"/>
              <a:ext cx="18288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2" name="TextBox 11"/>
          <p:cNvSpPr txBox="1">
            <a:spLocks noChangeArrowheads="1"/>
          </p:cNvSpPr>
          <p:nvPr/>
        </p:nvSpPr>
        <p:spPr bwMode="auto">
          <a:xfrm>
            <a:off x="5704844" y="4640450"/>
            <a:ext cx="409086" cy="5232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Calibri" pitchFamily="34" charset="0"/>
                <a:cs typeface="Calibri" pitchFamily="34" charset="0"/>
              </a:rPr>
              <a:t>H</a:t>
            </a:r>
            <a:endParaRPr lang="en-US" alt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04645" y="431650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8"/>
          <p:cNvSpPr txBox="1">
            <a:spLocks noChangeArrowheads="1"/>
          </p:cNvSpPr>
          <p:nvPr/>
        </p:nvSpPr>
        <p:spPr bwMode="auto">
          <a:xfrm>
            <a:off x="152400" y="4495800"/>
            <a:ext cx="485847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While the sidechain groups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Lys (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10) and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12) are almost always protonated under physiological settings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7), the imidazole group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His (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6) becomes protonated only under certain conditions (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when a neighboring residue can stabilize its proton usually via hydrogen bonding so as 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to augment its </a:t>
            </a:r>
            <a:r>
              <a:rPr lang="en-US" alt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to &gt; 7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5" name="Oval 144"/>
          <p:cNvSpPr/>
          <p:nvPr/>
        </p:nvSpPr>
        <p:spPr bwMode="auto">
          <a:xfrm>
            <a:off x="844011" y="606021"/>
            <a:ext cx="2034991" cy="1245350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6" name="Oval 145"/>
          <p:cNvSpPr/>
          <p:nvPr/>
        </p:nvSpPr>
        <p:spPr bwMode="auto">
          <a:xfrm>
            <a:off x="5984616" y="448964"/>
            <a:ext cx="2468315" cy="1476372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45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4600" y="0"/>
            <a:ext cx="390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Acidic Residues: DE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0899" y="40386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1867723" y="16656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074778" y="2317543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187480" y="2308578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"/>
          <p:cNvCxnSpPr>
            <a:cxnSpLocks noChangeShapeType="1"/>
          </p:cNvCxnSpPr>
          <p:nvPr/>
        </p:nvCxnSpPr>
        <p:spPr bwMode="auto">
          <a:xfrm flipH="1" flipV="1">
            <a:off x="1503813" y="1515116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5"/>
          <p:cNvCxnSpPr>
            <a:cxnSpLocks noChangeShapeType="1"/>
          </p:cNvCxnSpPr>
          <p:nvPr/>
        </p:nvCxnSpPr>
        <p:spPr bwMode="auto">
          <a:xfrm>
            <a:off x="1869071" y="2065442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 flipH="1">
            <a:off x="1484067" y="2078524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310085" y="24653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7476" y="221877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8347" y="2696279"/>
            <a:ext cx="25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Aspartate | Asp | D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Carboxymethyl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-Amino-succinate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32482" y="2696279"/>
            <a:ext cx="2379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Glutamate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Glu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E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Carboxyethyl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glutarate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6"/>
          <p:cNvCxnSpPr>
            <a:cxnSpLocks noChangeShapeType="1"/>
          </p:cNvCxnSpPr>
          <p:nvPr/>
        </p:nvCxnSpPr>
        <p:spPr bwMode="auto">
          <a:xfrm>
            <a:off x="1510113" y="1159519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575123" y="895547"/>
            <a:ext cx="1793479" cy="1057457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4" name="Straight Connector 6"/>
          <p:cNvCxnSpPr>
            <a:cxnSpLocks noChangeShapeType="1"/>
          </p:cNvCxnSpPr>
          <p:nvPr/>
        </p:nvCxnSpPr>
        <p:spPr bwMode="auto">
          <a:xfrm>
            <a:off x="1576847" y="1159986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379130" y="869272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46150" y="1456407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58" name="Straight Connector 2"/>
          <p:cNvCxnSpPr>
            <a:cxnSpLocks noChangeShapeType="1"/>
          </p:cNvCxnSpPr>
          <p:nvPr/>
        </p:nvCxnSpPr>
        <p:spPr bwMode="auto">
          <a:xfrm flipH="1">
            <a:off x="1233495" y="1534244"/>
            <a:ext cx="274320" cy="18288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11"/>
          <p:cNvSpPr txBox="1">
            <a:spLocks noChangeArrowheads="1"/>
          </p:cNvSpPr>
          <p:nvPr/>
        </p:nvSpPr>
        <p:spPr bwMode="auto">
          <a:xfrm>
            <a:off x="972228" y="1558916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cxnSp>
        <p:nvCxnSpPr>
          <p:cNvPr id="60" name="Straight Connector 6"/>
          <p:cNvCxnSpPr>
            <a:cxnSpLocks noChangeShapeType="1"/>
          </p:cNvCxnSpPr>
          <p:nvPr/>
        </p:nvCxnSpPr>
        <p:spPr bwMode="auto">
          <a:xfrm>
            <a:off x="6779051" y="1660481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5986106" y="2312422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7098808" y="2303457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2"/>
          <p:cNvCxnSpPr>
            <a:cxnSpLocks noChangeShapeType="1"/>
          </p:cNvCxnSpPr>
          <p:nvPr/>
        </p:nvCxnSpPr>
        <p:spPr bwMode="auto">
          <a:xfrm flipH="1" flipV="1">
            <a:off x="6407120" y="1501974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5"/>
          <p:cNvCxnSpPr>
            <a:cxnSpLocks noChangeShapeType="1"/>
          </p:cNvCxnSpPr>
          <p:nvPr/>
        </p:nvCxnSpPr>
        <p:spPr bwMode="auto">
          <a:xfrm>
            <a:off x="6780399" y="2060321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2"/>
          <p:cNvCxnSpPr>
            <a:cxnSpLocks noChangeShapeType="1"/>
          </p:cNvCxnSpPr>
          <p:nvPr/>
        </p:nvCxnSpPr>
        <p:spPr bwMode="auto">
          <a:xfrm flipH="1">
            <a:off x="6395395" y="2073403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7518804" y="2213649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>
            <a:off x="6687714" y="641516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50850" y="592879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2" name="TextBox 11"/>
          <p:cNvSpPr txBox="1">
            <a:spLocks noChangeArrowheads="1"/>
          </p:cNvSpPr>
          <p:nvPr/>
        </p:nvSpPr>
        <p:spPr bwMode="auto">
          <a:xfrm>
            <a:off x="5762647" y="710881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cxnSp>
        <p:nvCxnSpPr>
          <p:cNvPr id="73" name="Straight Connector 6"/>
          <p:cNvCxnSpPr>
            <a:cxnSpLocks noChangeShapeType="1"/>
          </p:cNvCxnSpPr>
          <p:nvPr/>
        </p:nvCxnSpPr>
        <p:spPr bwMode="auto">
          <a:xfrm>
            <a:off x="6400800" y="1088881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2"/>
          <p:cNvCxnSpPr>
            <a:cxnSpLocks noChangeShapeType="1"/>
          </p:cNvCxnSpPr>
          <p:nvPr/>
        </p:nvCxnSpPr>
        <p:spPr bwMode="auto">
          <a:xfrm flipH="1">
            <a:off x="6382528" y="851612"/>
            <a:ext cx="365760" cy="2286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2"/>
          <p:cNvCxnSpPr>
            <a:cxnSpLocks noChangeShapeType="1"/>
          </p:cNvCxnSpPr>
          <p:nvPr/>
        </p:nvCxnSpPr>
        <p:spPr bwMode="auto">
          <a:xfrm flipH="1">
            <a:off x="6423210" y="905435"/>
            <a:ext cx="365760" cy="2286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2"/>
          <p:cNvCxnSpPr>
            <a:cxnSpLocks noChangeShapeType="1"/>
          </p:cNvCxnSpPr>
          <p:nvPr/>
        </p:nvCxnSpPr>
        <p:spPr bwMode="auto">
          <a:xfrm flipH="1" flipV="1">
            <a:off x="6019800" y="932127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Oval 76"/>
          <p:cNvSpPr/>
          <p:nvPr/>
        </p:nvSpPr>
        <p:spPr bwMode="auto">
          <a:xfrm>
            <a:off x="5389187" y="498793"/>
            <a:ext cx="2055353" cy="1410913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TextBox 18"/>
          <p:cNvSpPr txBox="1">
            <a:spLocks noChangeArrowheads="1"/>
          </p:cNvSpPr>
          <p:nvPr/>
        </p:nvSpPr>
        <p:spPr bwMode="auto">
          <a:xfrm>
            <a:off x="549440" y="5152072"/>
            <a:ext cx="75622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Under physiological settings (pH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7), the sidechain groups of Asp (pK</a:t>
            </a:r>
            <a:r>
              <a:rPr lang="en-US" alt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4) and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</a:t>
            </a: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4) are almost always deprotonated (or ionized)</a:t>
            </a:r>
          </a:p>
          <a:p>
            <a:pPr marL="174625" indent="-174625"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sidechain amide-equivalents of Asp and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are respectively referred to as asparagine (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Asn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and glutamine (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Gln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30082" y="24653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9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286000" y="0"/>
            <a:ext cx="390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Carbamoyl Residues: NQ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0899" y="41910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1867723" y="16656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074778" y="2317543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187480" y="2308578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Connector 2"/>
          <p:cNvCxnSpPr>
            <a:cxnSpLocks noChangeShapeType="1"/>
          </p:cNvCxnSpPr>
          <p:nvPr/>
        </p:nvCxnSpPr>
        <p:spPr bwMode="auto">
          <a:xfrm flipH="1" flipV="1">
            <a:off x="1503813" y="1515116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5"/>
          <p:cNvCxnSpPr>
            <a:cxnSpLocks noChangeShapeType="1"/>
          </p:cNvCxnSpPr>
          <p:nvPr/>
        </p:nvCxnSpPr>
        <p:spPr bwMode="auto">
          <a:xfrm>
            <a:off x="1869071" y="2065442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 flipH="1">
            <a:off x="1484067" y="2078524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310085" y="2465300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7476" y="221877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1479" y="2696279"/>
            <a:ext cx="3371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Asparagine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Asn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N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Carbamoylmethyl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-Amino--carbamoyl-propionate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71646" y="2696279"/>
            <a:ext cx="3100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Glutamine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Gln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Q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Carbamoylethyl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-Amino--carbamoyl-butyrate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6"/>
          <p:cNvCxnSpPr>
            <a:cxnSpLocks noChangeShapeType="1"/>
          </p:cNvCxnSpPr>
          <p:nvPr/>
        </p:nvCxnSpPr>
        <p:spPr bwMode="auto">
          <a:xfrm>
            <a:off x="1510113" y="1159519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500542" y="950384"/>
            <a:ext cx="1793479" cy="1057457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4" name="Straight Connector 6"/>
          <p:cNvCxnSpPr>
            <a:cxnSpLocks noChangeShapeType="1"/>
          </p:cNvCxnSpPr>
          <p:nvPr/>
        </p:nvCxnSpPr>
        <p:spPr bwMode="auto">
          <a:xfrm>
            <a:off x="1576847" y="1159986"/>
            <a:ext cx="4479" cy="3657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379130" y="869272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cxnSp>
        <p:nvCxnSpPr>
          <p:cNvPr id="58" name="Straight Connector 2"/>
          <p:cNvCxnSpPr>
            <a:cxnSpLocks noChangeShapeType="1"/>
          </p:cNvCxnSpPr>
          <p:nvPr/>
        </p:nvCxnSpPr>
        <p:spPr bwMode="auto">
          <a:xfrm flipH="1">
            <a:off x="1233495" y="1534244"/>
            <a:ext cx="274320" cy="18288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6"/>
          <p:cNvCxnSpPr>
            <a:cxnSpLocks noChangeShapeType="1"/>
          </p:cNvCxnSpPr>
          <p:nvPr/>
        </p:nvCxnSpPr>
        <p:spPr bwMode="auto">
          <a:xfrm>
            <a:off x="6779051" y="1660481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5986106" y="2312422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7098808" y="2303457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2"/>
          <p:cNvCxnSpPr>
            <a:cxnSpLocks noChangeShapeType="1"/>
          </p:cNvCxnSpPr>
          <p:nvPr/>
        </p:nvCxnSpPr>
        <p:spPr bwMode="auto">
          <a:xfrm flipH="1" flipV="1">
            <a:off x="6407120" y="1501974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5"/>
          <p:cNvCxnSpPr>
            <a:cxnSpLocks noChangeShapeType="1"/>
          </p:cNvCxnSpPr>
          <p:nvPr/>
        </p:nvCxnSpPr>
        <p:spPr bwMode="auto">
          <a:xfrm>
            <a:off x="6780399" y="2060321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2"/>
          <p:cNvCxnSpPr>
            <a:cxnSpLocks noChangeShapeType="1"/>
          </p:cNvCxnSpPr>
          <p:nvPr/>
        </p:nvCxnSpPr>
        <p:spPr bwMode="auto">
          <a:xfrm flipH="1">
            <a:off x="6395395" y="2073403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7518804" y="2213649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11"/>
          <p:cNvSpPr txBox="1">
            <a:spLocks noChangeArrowheads="1"/>
          </p:cNvSpPr>
          <p:nvPr/>
        </p:nvSpPr>
        <p:spPr bwMode="auto">
          <a:xfrm>
            <a:off x="6687714" y="641516"/>
            <a:ext cx="34015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O</a:t>
            </a:r>
          </a:p>
        </p:txBody>
      </p:sp>
      <p:cxnSp>
        <p:nvCxnSpPr>
          <p:cNvPr id="73" name="Straight Connector 6"/>
          <p:cNvCxnSpPr>
            <a:cxnSpLocks noChangeShapeType="1"/>
          </p:cNvCxnSpPr>
          <p:nvPr/>
        </p:nvCxnSpPr>
        <p:spPr bwMode="auto">
          <a:xfrm>
            <a:off x="6400800" y="1080860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Connector 2"/>
          <p:cNvCxnSpPr>
            <a:cxnSpLocks noChangeShapeType="1"/>
          </p:cNvCxnSpPr>
          <p:nvPr/>
        </p:nvCxnSpPr>
        <p:spPr bwMode="auto">
          <a:xfrm flipH="1">
            <a:off x="6382528" y="851612"/>
            <a:ext cx="365760" cy="2286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Connector 2"/>
          <p:cNvCxnSpPr>
            <a:cxnSpLocks noChangeShapeType="1"/>
          </p:cNvCxnSpPr>
          <p:nvPr/>
        </p:nvCxnSpPr>
        <p:spPr bwMode="auto">
          <a:xfrm flipH="1">
            <a:off x="6423210" y="905435"/>
            <a:ext cx="365760" cy="2286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Connector 2"/>
          <p:cNvCxnSpPr>
            <a:cxnSpLocks noChangeShapeType="1"/>
          </p:cNvCxnSpPr>
          <p:nvPr/>
        </p:nvCxnSpPr>
        <p:spPr bwMode="auto">
          <a:xfrm flipH="1" flipV="1">
            <a:off x="6019800" y="932127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Oval 76"/>
          <p:cNvSpPr/>
          <p:nvPr/>
        </p:nvSpPr>
        <p:spPr bwMode="auto">
          <a:xfrm>
            <a:off x="5363625" y="502917"/>
            <a:ext cx="2055353" cy="1410913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8" name="TextBox 18"/>
          <p:cNvSpPr txBox="1">
            <a:spLocks noChangeArrowheads="1"/>
          </p:cNvSpPr>
          <p:nvPr/>
        </p:nvSpPr>
        <p:spPr bwMode="auto">
          <a:xfrm>
            <a:off x="609600" y="5075872"/>
            <a:ext cx="756221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The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—C(O)NH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2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 functional group is called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CARBAMOYL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(if used as a prefix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) or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AMIDE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(if used as a suffix)</a:t>
            </a:r>
            <a:endParaRPr lang="en-US" alt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 algn="just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Although electrostatically neutral, the sidechain carbamoyl group of both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Asn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Gln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polarized 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747380" y="1552519"/>
            <a:ext cx="5613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5532062" y="727219"/>
            <a:ext cx="56137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32504" y="247108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981200" y="0"/>
            <a:ext cx="39022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Unique Residues: CGMP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330899" y="33528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6"/>
          <p:cNvCxnSpPr>
            <a:cxnSpLocks noChangeShapeType="1"/>
          </p:cNvCxnSpPr>
          <p:nvPr/>
        </p:nvCxnSpPr>
        <p:spPr bwMode="auto">
          <a:xfrm>
            <a:off x="1876691" y="3711110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074778" y="4363275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2187480" y="4354310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5"/>
          <p:cNvCxnSpPr>
            <a:cxnSpLocks noChangeShapeType="1"/>
          </p:cNvCxnSpPr>
          <p:nvPr/>
        </p:nvCxnSpPr>
        <p:spPr bwMode="auto">
          <a:xfrm>
            <a:off x="1869071" y="4111174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 flipH="1">
            <a:off x="1484067" y="4124256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310085" y="4511032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07476" y="4264502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6180" y="4742011"/>
            <a:ext cx="1801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Glycine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Gly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G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-Amino-acetate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0391" y="2345880"/>
            <a:ext cx="3143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Methionine | Met | M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Methylthioethyl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-Amino--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methylthio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-butyrate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750321" y="228600"/>
            <a:ext cx="1793479" cy="1291041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6250313" y="438961"/>
            <a:ext cx="29367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Straight Connector 6"/>
          <p:cNvCxnSpPr>
            <a:cxnSpLocks noChangeShapeType="1"/>
          </p:cNvCxnSpPr>
          <p:nvPr/>
        </p:nvCxnSpPr>
        <p:spPr bwMode="auto">
          <a:xfrm>
            <a:off x="6779051" y="131008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5986106" y="1962023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7098808" y="1953058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2"/>
          <p:cNvCxnSpPr>
            <a:cxnSpLocks noChangeShapeType="1"/>
          </p:cNvCxnSpPr>
          <p:nvPr/>
        </p:nvCxnSpPr>
        <p:spPr bwMode="auto">
          <a:xfrm flipH="1" flipV="1">
            <a:off x="6407120" y="1151575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5"/>
          <p:cNvCxnSpPr>
            <a:cxnSpLocks noChangeShapeType="1"/>
          </p:cNvCxnSpPr>
          <p:nvPr/>
        </p:nvCxnSpPr>
        <p:spPr bwMode="auto">
          <a:xfrm>
            <a:off x="6780399" y="1709922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2"/>
          <p:cNvCxnSpPr>
            <a:cxnSpLocks noChangeShapeType="1"/>
          </p:cNvCxnSpPr>
          <p:nvPr/>
        </p:nvCxnSpPr>
        <p:spPr bwMode="auto">
          <a:xfrm flipH="1">
            <a:off x="6395395" y="1723004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7518804" y="186325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6"/>
          <p:cNvCxnSpPr>
            <a:cxnSpLocks noChangeShapeType="1"/>
          </p:cNvCxnSpPr>
          <p:nvPr/>
        </p:nvCxnSpPr>
        <p:spPr bwMode="auto">
          <a:xfrm>
            <a:off x="6416085" y="734331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1695455" y="3429000"/>
            <a:ext cx="33054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Straight Connector 2"/>
          <p:cNvCxnSpPr>
            <a:cxnSpLocks noChangeShapeType="1"/>
          </p:cNvCxnSpPr>
          <p:nvPr/>
        </p:nvCxnSpPr>
        <p:spPr bwMode="auto">
          <a:xfrm flipH="1">
            <a:off x="6472947" y="367242"/>
            <a:ext cx="365760" cy="2286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6132410" y="4514671"/>
            <a:ext cx="2249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Proline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Pro | P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-N-Propyl-glycine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,-Amino-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valerate</a:t>
            </a:r>
            <a:endParaRPr lang="en-US" sz="1800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Carboxy-pyrrolidine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6"/>
          <p:cNvCxnSpPr>
            <a:cxnSpLocks noChangeShapeType="1"/>
          </p:cNvCxnSpPr>
          <p:nvPr/>
        </p:nvCxnSpPr>
        <p:spPr bwMode="auto">
          <a:xfrm>
            <a:off x="7418984" y="367967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6787408" y="4096870"/>
            <a:ext cx="33695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7729776" y="4074460"/>
            <a:ext cx="6158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COO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4" name="Straight Connector 2"/>
          <p:cNvCxnSpPr>
            <a:cxnSpLocks noChangeShapeType="1"/>
          </p:cNvCxnSpPr>
          <p:nvPr/>
        </p:nvCxnSpPr>
        <p:spPr bwMode="auto">
          <a:xfrm flipH="1" flipV="1">
            <a:off x="6958514" y="3550025"/>
            <a:ext cx="457200" cy="13716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5"/>
          <p:cNvCxnSpPr>
            <a:cxnSpLocks noChangeShapeType="1"/>
          </p:cNvCxnSpPr>
          <p:nvPr/>
        </p:nvCxnSpPr>
        <p:spPr bwMode="auto">
          <a:xfrm>
            <a:off x="7420332" y="4079512"/>
            <a:ext cx="365760" cy="18288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2"/>
          <p:cNvCxnSpPr>
            <a:cxnSpLocks noChangeShapeType="1"/>
          </p:cNvCxnSpPr>
          <p:nvPr/>
        </p:nvCxnSpPr>
        <p:spPr bwMode="auto">
          <a:xfrm flipH="1">
            <a:off x="7044293" y="4083629"/>
            <a:ext cx="365760" cy="18288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8153400" y="396240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2"/>
          <p:cNvCxnSpPr>
            <a:cxnSpLocks noChangeShapeType="1"/>
          </p:cNvCxnSpPr>
          <p:nvPr/>
        </p:nvCxnSpPr>
        <p:spPr bwMode="auto">
          <a:xfrm flipH="1">
            <a:off x="6602521" y="3536575"/>
            <a:ext cx="365760" cy="45720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6230470" y="212834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97302" y="3973348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1"/>
          <p:cNvSpPr txBox="1">
            <a:spLocks noChangeArrowheads="1"/>
          </p:cNvSpPr>
          <p:nvPr/>
        </p:nvSpPr>
        <p:spPr bwMode="auto">
          <a:xfrm>
            <a:off x="6799972" y="4282236"/>
            <a:ext cx="40908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b="1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altLang="en-US" sz="1800" b="1" baseline="-25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5" name="Straight Connector 5"/>
          <p:cNvCxnSpPr>
            <a:cxnSpLocks noChangeShapeType="1"/>
          </p:cNvCxnSpPr>
          <p:nvPr/>
        </p:nvCxnSpPr>
        <p:spPr bwMode="auto">
          <a:xfrm>
            <a:off x="6595444" y="3966885"/>
            <a:ext cx="256032" cy="320040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18"/>
          <p:cNvSpPr txBox="1">
            <a:spLocks noChangeArrowheads="1"/>
          </p:cNvSpPr>
          <p:nvPr/>
        </p:nvSpPr>
        <p:spPr bwMode="auto">
          <a:xfrm>
            <a:off x="195334" y="5657671"/>
            <a:ext cx="85676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So-named “unique” by Professor Farooq, because none of these residues share structural analogy among themselves or with any other amino acids—though the sidechain sulfhydryl/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thio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(-SH) group of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Cys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also harbors polar and nucleophilic properties reminiscent of the –OH sidechain group of </a:t>
            </a:r>
            <a:r>
              <a:rPr lang="en-US" alt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alt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279917" y="999762"/>
            <a:ext cx="1775176" cy="1473298"/>
            <a:chOff x="6116350" y="3607586"/>
            <a:chExt cx="1775176" cy="1473298"/>
          </a:xfrm>
        </p:grpSpPr>
        <p:cxnSp>
          <p:nvCxnSpPr>
            <p:cNvPr id="87" name="Straight Connector 6"/>
            <p:cNvCxnSpPr>
              <a:cxnSpLocks noChangeShapeType="1"/>
            </p:cNvCxnSpPr>
            <p:nvPr/>
          </p:nvCxnSpPr>
          <p:spPr bwMode="auto">
            <a:xfrm>
              <a:off x="6909295" y="3931727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TextBox 11"/>
            <p:cNvSpPr txBox="1">
              <a:spLocks noChangeArrowheads="1"/>
            </p:cNvSpPr>
            <p:nvPr/>
          </p:nvSpPr>
          <p:spPr bwMode="auto">
            <a:xfrm>
              <a:off x="6116350" y="4583668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TextBox 14"/>
            <p:cNvSpPr txBox="1">
              <a:spLocks noChangeArrowheads="1"/>
            </p:cNvSpPr>
            <p:nvPr/>
          </p:nvSpPr>
          <p:spPr bwMode="auto">
            <a:xfrm>
              <a:off x="7229052" y="4574703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0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546328" y="3782185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5"/>
            <p:cNvCxnSpPr>
              <a:cxnSpLocks noChangeShapeType="1"/>
            </p:cNvCxnSpPr>
            <p:nvPr/>
          </p:nvCxnSpPr>
          <p:spPr bwMode="auto">
            <a:xfrm>
              <a:off x="6910643" y="4331567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2"/>
            <p:cNvCxnSpPr>
              <a:cxnSpLocks noChangeShapeType="1"/>
            </p:cNvCxnSpPr>
            <p:nvPr/>
          </p:nvCxnSpPr>
          <p:spPr bwMode="auto">
            <a:xfrm flipH="1">
              <a:off x="6525639" y="4344649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TextBox 92"/>
            <p:cNvSpPr txBox="1"/>
            <p:nvPr/>
          </p:nvSpPr>
          <p:spPr>
            <a:xfrm>
              <a:off x="6142664" y="3607586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360368" y="474233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637930" y="4471011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468059" y="2353270"/>
            <a:ext cx="334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Cysteine | </a:t>
            </a:r>
            <a:r>
              <a:rPr lang="en-US" sz="1800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Cys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| C</a:t>
            </a:r>
          </a:p>
          <a:p>
            <a:pPr algn="ctr"/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8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Thiomethyl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-glycine</a:t>
            </a:r>
          </a:p>
          <a:p>
            <a:pPr algn="ctr"/>
            <a:r>
              <a:rPr lang="en-US" sz="18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-Amino--sulfhydryl-propionate</a:t>
            </a:r>
            <a:endParaRPr lang="en-US" sz="1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217765" y="898266"/>
            <a:ext cx="1279226" cy="612467"/>
          </a:xfrm>
          <a:prstGeom prst="ellipse">
            <a:avLst/>
          </a:prstGeom>
          <a:solidFill>
            <a:srgbClr val="92D050">
              <a:alpha val="25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9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38400" y="0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Polarity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980486"/>
            <a:ext cx="85883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Polarity is the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extent of polarization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(or separation)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of electric charge between two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atoms X and Y—the 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greater the difference in electronegativity of X and Y, the greater the dipole moment, and the greater the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polarity</a:t>
            </a: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According to conventional school of thought 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eg</a:t>
            </a:r>
            <a:r>
              <a:rPr lang="en-US" alt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textbooks), amino acids are usually classified into one of the following categories on the basis of their polarity (or the chemical nature of their sidechain groups):</a:t>
            </a:r>
          </a:p>
          <a:p>
            <a:pPr marL="1084263" indent="-28575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Apolar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(or nonpolar) Residues</a:t>
            </a:r>
          </a:p>
          <a:p>
            <a:pPr marL="1084263" indent="-28575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Polar Residues</a:t>
            </a:r>
          </a:p>
          <a:p>
            <a:pPr marL="1084263" indent="-285750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Charged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Residues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However, polarity is not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discrete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quantity but rather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continuum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that varies in a highly subtle manner from one chemical group to another (</a:t>
            </a:r>
            <a:r>
              <a:rPr lang="en-US" alt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eg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O-H, N-H)—with the two extremes of polarity defined as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polar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” and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nonpolar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”</a:t>
            </a: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Accordingly, many amino acids experience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polar-nonpolar duality</a:t>
            </a:r>
            <a:r>
              <a:rPr lang="en-US" alt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in that their sidechains may harbor both polar and nonpolar characteristics 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00932" y="792480"/>
            <a:ext cx="2914068" cy="731520"/>
            <a:chOff x="2286000" y="929640"/>
            <a:chExt cx="2914068" cy="731520"/>
          </a:xfrm>
        </p:grpSpPr>
        <p:sp>
          <p:nvSpPr>
            <p:cNvPr id="6" name="Rectangle 5"/>
            <p:cNvSpPr/>
            <p:nvPr/>
          </p:nvSpPr>
          <p:spPr bwMode="auto">
            <a:xfrm>
              <a:off x="2722580" y="1181100"/>
              <a:ext cx="2078019" cy="228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" name="Oval 3"/>
            <p:cNvSpPr/>
            <p:nvPr/>
          </p:nvSpPr>
          <p:spPr bwMode="auto">
            <a:xfrm>
              <a:off x="2286000" y="929640"/>
              <a:ext cx="731520" cy="73152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450080" y="929640"/>
              <a:ext cx="731520" cy="73152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113853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9590" y="115733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7467" y="963284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rPr>
                <a:t></a:t>
              </a:r>
              <a:r>
                <a:rPr lang="en-US" altLang="en-US" baseline="30000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0600" y="990600"/>
              <a:ext cx="3994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rPr>
                <a:t></a:t>
              </a:r>
              <a:r>
                <a:rPr lang="en-US" altLang="en-US" baseline="30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  <a:sym typeface="Symbol"/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09800" y="0"/>
            <a:ext cx="510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Polarity-Based Classification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612031" y="457200"/>
            <a:ext cx="3657600" cy="3657600"/>
          </a:xfrm>
          <a:prstGeom prst="ellipse">
            <a:avLst/>
          </a:prstGeom>
          <a:solidFill>
            <a:schemeClr val="bg2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279031" y="457200"/>
            <a:ext cx="3657600" cy="3657600"/>
          </a:xfrm>
          <a:prstGeom prst="ellipse">
            <a:avLst/>
          </a:prstGeom>
          <a:solidFill>
            <a:srgbClr val="FFC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983631" y="2286000"/>
            <a:ext cx="3657600" cy="3657600"/>
          </a:xfrm>
          <a:prstGeom prst="ellipse">
            <a:avLst/>
          </a:prstGeom>
          <a:solidFill>
            <a:srgbClr val="7030A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2374" y="457200"/>
            <a:ext cx="2036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 Residues</a:t>
            </a:r>
          </a:p>
          <a:p>
            <a:pPr marL="169863" indent="-169863">
              <a:buFontTx/>
              <a:buChar char="-"/>
            </a:pPr>
            <a:r>
              <a:rPr lang="en-US" sz="1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ydrophilic</a:t>
            </a:r>
            <a:endParaRPr lang="en-US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Tx/>
              <a:buChar char="-"/>
            </a:pPr>
            <a:r>
              <a:rPr lang="en-US" sz="18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olvent-exposed</a:t>
            </a:r>
            <a:endParaRPr lang="en-US" sz="18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33400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 Residues</a:t>
            </a:r>
          </a:p>
          <a:p>
            <a:pPr marL="169863" indent="-169863">
              <a:buFontTx/>
              <a:buChar char="-"/>
            </a:pPr>
            <a:r>
              <a:rPr 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ydrophobic</a:t>
            </a:r>
          </a:p>
          <a:p>
            <a:pPr marL="169863" indent="-169863">
              <a:buFontTx/>
              <a:buChar char="-"/>
            </a:pPr>
            <a:r>
              <a:rPr 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buried</a:t>
            </a:r>
            <a:endParaRPr lang="en-US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86740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Residues</a:t>
            </a:r>
          </a:p>
          <a:p>
            <a:pPr marL="169863" indent="-169863">
              <a:buFontTx/>
              <a:buChar char="-"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ydrophilic</a:t>
            </a:r>
            <a:endParaRPr 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buFontTx/>
              <a:buChar char="-"/>
            </a:pP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olvent-exposed</a:t>
            </a:r>
            <a:endParaRPr lang="en-US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5513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81857" y="4332185"/>
            <a:ext cx="1409368" cy="1086997"/>
            <a:chOff x="4281857" y="4484585"/>
            <a:chExt cx="1409368" cy="1086997"/>
          </a:xfrm>
        </p:grpSpPr>
        <p:sp>
          <p:nvSpPr>
            <p:cNvPr id="22" name="TextBox 21"/>
            <p:cNvSpPr txBox="1"/>
            <p:nvPr/>
          </p:nvSpPr>
          <p:spPr>
            <a:xfrm>
              <a:off x="4975965" y="5109917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 R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81857" y="448458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19600" y="1389530"/>
            <a:ext cx="713657" cy="863742"/>
            <a:chOff x="4419600" y="1541930"/>
            <a:chExt cx="713657" cy="863742"/>
          </a:xfrm>
        </p:grpSpPr>
        <p:sp>
          <p:nvSpPr>
            <p:cNvPr id="12" name="TextBox 11"/>
            <p:cNvSpPr txBox="1"/>
            <p:nvPr/>
          </p:nvSpPr>
          <p:spPr>
            <a:xfrm>
              <a:off x="4426998" y="1541930"/>
              <a:ext cx="692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 C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19600" y="1944007"/>
              <a:ext cx="713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 P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6000" y="1411069"/>
            <a:ext cx="1123064" cy="1560731"/>
            <a:chOff x="2286000" y="1563469"/>
            <a:chExt cx="1123064" cy="1560731"/>
          </a:xfrm>
        </p:grpSpPr>
        <p:sp>
          <p:nvSpPr>
            <p:cNvPr id="16" name="TextBox 15"/>
            <p:cNvSpPr txBox="1"/>
            <p:nvPr/>
          </p:nvSpPr>
          <p:spPr>
            <a:xfrm>
              <a:off x="2530654" y="266253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1563469"/>
              <a:ext cx="11230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 I L A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38400" y="2096869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 W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310050" y="1080701"/>
            <a:ext cx="1242057" cy="1646794"/>
            <a:chOff x="6310050" y="1233101"/>
            <a:chExt cx="1242057" cy="1646794"/>
          </a:xfrm>
        </p:grpSpPr>
        <p:sp>
          <p:nvSpPr>
            <p:cNvPr id="19" name="TextBox 18"/>
            <p:cNvSpPr txBox="1"/>
            <p:nvPr/>
          </p:nvSpPr>
          <p:spPr>
            <a:xfrm>
              <a:off x="6820817" y="2418230"/>
              <a:ext cx="7312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Q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0050" y="1233101"/>
              <a:ext cx="662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S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23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2743200"/>
            <a:ext cx="7391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Draw a generic amino acid and identify the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C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  <a:sym typeface="Symbol" pitchFamily="18" charset="2"/>
              </a:rPr>
              <a:t>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atom and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its substituents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Draw the structures of the 20 standard amino acids and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provide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their one- and three-letter abbreviations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Classify the 20 standard amino acids by polarity, structure, type of functional group, and acid–base properties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Exercise 2.1a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oet4_fig_0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b="20660"/>
          <a:stretch>
            <a:fillRect/>
          </a:stretch>
        </p:blipFill>
        <p:spPr bwMode="auto">
          <a:xfrm>
            <a:off x="1447800" y="21336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590800" y="1524000"/>
            <a:ext cx="48768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2.1a </a:t>
            </a:r>
            <a:r>
              <a:rPr lang="en-US" sz="3000" b="1" dirty="0" smtClean="0">
                <a:solidFill>
                  <a:srgbClr val="FF6D09"/>
                </a:solidFill>
                <a:latin typeface="Arial" charset="0"/>
              </a:rPr>
              <a:t>Nomenclature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oet4_fig_04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1" b="20660"/>
          <a:stretch>
            <a:fillRect/>
          </a:stretch>
        </p:blipFill>
        <p:spPr bwMode="auto">
          <a:xfrm>
            <a:off x="1447800" y="2133600"/>
            <a:ext cx="7162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590800" y="1524000"/>
            <a:ext cx="48768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2.1b Ionization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09600" y="1474887"/>
            <a:ext cx="7696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is a measure of the propensity of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an acid (or base) to lose a proton—the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lower the 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the higher the propensity of the proton to dissociate!</a:t>
            </a: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 smtClean="0">
              <a:solidFill>
                <a:srgbClr val="FF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Backbone groups 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of free amino acids can adopt multiple ionization states depending on their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pK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values and solution pH—in the context of a protein, such groups are not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ionizable</a:t>
            </a:r>
            <a:endParaRPr lang="en-US" altLang="en-US" sz="1800" dirty="0" smtClean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Side chain groups 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of many amino acids harbor </a:t>
            </a:r>
            <a:r>
              <a:rPr lang="en-US" altLang="en-US" sz="1800" dirty="0" err="1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ionizable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groups 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with distinct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values—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specifically refers to the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pK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values of sidechain groups</a:t>
            </a: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 marL="169863" indent="-169863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Such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pK</a:t>
            </a:r>
            <a:r>
              <a:rPr lang="en-US" altLang="en-US" sz="1800" baseline="-25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R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values of sidechain groups can be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modulated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by as much as several units by neighboring residues in the context of a protein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This discrepancy/anomaly 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arises due to electrostatic interactions of </a:t>
            </a:r>
            <a:r>
              <a:rPr lang="en-US" altLang="en-US" sz="1800" dirty="0" err="1">
                <a:latin typeface="Calibri" pitchFamily="34" charset="0"/>
                <a:cs typeface="Calibri" pitchFamily="34" charset="0"/>
              </a:rPr>
              <a:t>ionizable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sidechain groups with other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neighboring residues within close vicinity</a:t>
            </a:r>
          </a:p>
          <a:p>
            <a:pPr marL="173038" indent="-173038"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The extent of ionization of amino acid groups can be rationalized in terms of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Henderson-Hasselbalch equation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766763" y="0"/>
            <a:ext cx="723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pK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Is a Measure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Strength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of an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Acid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0903"/>
            <a:ext cx="8839200" cy="64633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Consider the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dissociation/ionization of an acid HA into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its constituent components in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hydrogen ion (H</a:t>
            </a:r>
            <a:r>
              <a:rPr lang="en-US" sz="1800" baseline="30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 and the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conjugate base (A</a:t>
            </a:r>
            <a:r>
              <a:rPr lang="en-US" sz="1800" baseline="30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: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Symbol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	HA &lt;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=&gt; H</a:t>
            </a:r>
            <a:r>
              <a:rPr lang="en-US" sz="1800" baseline="30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+ A</a:t>
            </a:r>
            <a:r>
              <a:rPr lang="en-US" sz="1800" baseline="30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1450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equilibrium dissociation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constant of the acid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K)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is defined as:</a:t>
            </a: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K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= [H</a:t>
            </a:r>
            <a:r>
              <a:rPr lang="en-US" sz="1800" baseline="30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][A</a:t>
            </a:r>
            <a:r>
              <a:rPr lang="en-US" sz="1800" baseline="30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]/[HA]							[1]</a:t>
            </a: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1450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extent to which an acid is ionized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is expressed in terms of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(the lower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the higher the propensity of the proton of an acid to dissociate):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= -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logK</a:t>
            </a:r>
            <a:r>
              <a:rPr lang="en-US" sz="1800" baseline="-25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					[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2]</a:t>
            </a:r>
            <a:endParaRPr lang="en-US" sz="1800" baseline="-250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baseline="-25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  where K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must be in the units of molar (M) </a:t>
            </a:r>
          </a:p>
          <a:p>
            <a:pPr lvl="1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1450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relationship between the pH of a solution and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of an acid can be derived as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follows: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lvl="1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1800" dirty="0" err="1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Rearrange </a:t>
            </a:r>
            <a:r>
              <a:rPr lang="en-US" sz="1800" dirty="0" err="1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Eq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[1] for [H+]:		      [H</a:t>
            </a:r>
            <a:r>
              <a:rPr lang="en-US" sz="1800" baseline="30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 =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K[HA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]/[A</a:t>
            </a:r>
            <a:r>
              <a:rPr lang="en-US" sz="1800" baseline="30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</a:t>
            </a:r>
          </a:p>
          <a:p>
            <a:pPr lvl="1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(ii)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Take negative logarithm of each term:	-log[H</a:t>
            </a:r>
            <a:r>
              <a:rPr lang="en-US" sz="1800" baseline="30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+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 = -</a:t>
            </a:r>
            <a:r>
              <a:rPr lang="en-US" sz="1800" dirty="0" err="1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logK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 log{[HA]/[A</a:t>
            </a:r>
            <a:r>
              <a:rPr lang="en-US" sz="1800" baseline="30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]}</a:t>
            </a:r>
          </a:p>
          <a:p>
            <a:pPr lvl="1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(iii)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Substitute the quantities and rearrange:	         pH = </a:t>
            </a:r>
            <a:r>
              <a:rPr lang="en-US" sz="1800" dirty="0" err="1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+ log{[A</a:t>
            </a:r>
            <a:r>
              <a:rPr lang="en-US" sz="1800" baseline="30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]/[HA]}		[3]</a:t>
            </a:r>
          </a:p>
          <a:p>
            <a:pPr lvl="1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1450" lvl="1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17475" algn="l"/>
              </a:tabLst>
              <a:defRPr/>
            </a:pP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Eq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[3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 has come to be known as the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“Henderson-Hasselbalch equation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”</a:t>
            </a:r>
          </a:p>
          <a:p>
            <a:pPr marL="171450" lvl="1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17475" algn="l"/>
              </a:tabLst>
              <a:defRPr/>
            </a:pPr>
            <a:endParaRPr lang="en-US" sz="18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1450" lvl="1" indent="-171450" eaLnBrk="0" hangingPunct="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117475" algn="l"/>
              </a:tabLst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pH=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=&gt; [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lang="en-US" sz="1800" baseline="30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]=[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HA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] =&gt;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ie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an acid is half-dissociated when solution pH equals its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!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479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19400"/>
            <a:ext cx="8610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pK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values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backbone –NH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–COOH groups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are respectively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around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9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2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Under physiological settings (pH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6-8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),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–NH</a:t>
            </a:r>
            <a:r>
              <a:rPr lang="en-US" sz="1800" baseline="-250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group will be protonated and the –COOH group will be deprotonated, thereby rendering the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amino acid to exist as a charged dipolar ion—such oppositely charged dipolar ions are referred to as “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zwitterions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”  </a:t>
            </a: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&lt; 2, the backbone –COOH group will be fully protonated, and the amino acid will bear a net positive charge—it will exist as a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cation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&gt; 9, the backbone –NH</a:t>
            </a:r>
            <a:r>
              <a:rPr lang="en-US" sz="1800" baseline="-250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group will be fully deprotonated, and the amino acid will harbor a net negative charge—it will exist as an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anion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solidFill>
                <a:srgbClr val="FF0000"/>
              </a:solidFill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In the context of a protein, ionization of amino acids is restricted to sidechain groups—why?! 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447800" y="0"/>
            <a:ext cx="624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Backbone Ionization: Free Amino Acids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7605" y="159289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75" y="1120601"/>
            <a:ext cx="816365" cy="395653"/>
          </a:xfrm>
          <a:prstGeom prst="rect">
            <a:avLst/>
          </a:prstGeom>
        </p:spPr>
      </p:pic>
      <p:grpSp>
        <p:nvGrpSpPr>
          <p:cNvPr id="9216" name="Group 9215"/>
          <p:cNvGrpSpPr/>
          <p:nvPr/>
        </p:nvGrpSpPr>
        <p:grpSpPr>
          <a:xfrm>
            <a:off x="3581400" y="576175"/>
            <a:ext cx="1981200" cy="1938425"/>
            <a:chOff x="3581400" y="576175"/>
            <a:chExt cx="1981200" cy="1938425"/>
          </a:xfrm>
        </p:grpSpPr>
        <p:pic>
          <p:nvPicPr>
            <p:cNvPr id="9218" name="Picture 2" descr="voet4_fig_04_0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67"/>
            <a:stretch/>
          </p:blipFill>
          <p:spPr bwMode="auto">
            <a:xfrm>
              <a:off x="3581400" y="576175"/>
              <a:ext cx="1981200" cy="144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907316" y="21144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 = 7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600" y="576175"/>
            <a:ext cx="2092453" cy="1938425"/>
            <a:chOff x="228600" y="576175"/>
            <a:chExt cx="2092453" cy="1938425"/>
          </a:xfrm>
        </p:grpSpPr>
        <p:grpSp>
          <p:nvGrpSpPr>
            <p:cNvPr id="16" name="Group 15"/>
            <p:cNvGrpSpPr/>
            <p:nvPr/>
          </p:nvGrpSpPr>
          <p:grpSpPr>
            <a:xfrm>
              <a:off x="228600" y="576175"/>
              <a:ext cx="2092453" cy="1440888"/>
              <a:chOff x="228600" y="1360574"/>
              <a:chExt cx="2092453" cy="1440888"/>
            </a:xfrm>
          </p:grpSpPr>
          <p:pic>
            <p:nvPicPr>
              <p:cNvPr id="13" name="Picture 2" descr="voet4_fig_04_0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92" b="7667"/>
              <a:stretch/>
            </p:blipFill>
            <p:spPr bwMode="auto">
              <a:xfrm>
                <a:off x="228600" y="1360574"/>
                <a:ext cx="1828800" cy="1440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950439" y="1846730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19300" y="21144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 &lt; 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22757" y="576175"/>
            <a:ext cx="2065751" cy="1938425"/>
            <a:chOff x="6822757" y="576175"/>
            <a:chExt cx="2065751" cy="1938425"/>
          </a:xfrm>
        </p:grpSpPr>
        <p:grpSp>
          <p:nvGrpSpPr>
            <p:cNvPr id="15" name="Group 14"/>
            <p:cNvGrpSpPr/>
            <p:nvPr/>
          </p:nvGrpSpPr>
          <p:grpSpPr>
            <a:xfrm>
              <a:off x="6822757" y="576175"/>
              <a:ext cx="2065751" cy="1440888"/>
              <a:chOff x="6822757" y="1360574"/>
              <a:chExt cx="2065751" cy="144088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162800" y="1360574"/>
                <a:ext cx="1725708" cy="1440888"/>
                <a:chOff x="7360020" y="1425748"/>
                <a:chExt cx="1725708" cy="1440888"/>
              </a:xfrm>
            </p:grpSpPr>
            <p:pic>
              <p:nvPicPr>
                <p:cNvPr id="12" name="Picture 2" descr="voet4_fig_04_0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480" b="7667"/>
                <a:stretch/>
              </p:blipFill>
              <p:spPr bwMode="auto">
                <a:xfrm>
                  <a:off x="7391399" y="1425748"/>
                  <a:ext cx="1694329" cy="1440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" name="Rectangle 2"/>
                <p:cNvSpPr/>
                <p:nvPr/>
              </p:nvSpPr>
              <p:spPr bwMode="auto">
                <a:xfrm>
                  <a:off x="7360020" y="1837765"/>
                  <a:ext cx="206189" cy="17807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6822757" y="1837765"/>
                <a:ext cx="4651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0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0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256926" y="2114490"/>
              <a:ext cx="9605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 &gt; 9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2774575" y="1331273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35" y="1120601"/>
            <a:ext cx="816365" cy="395653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 bwMode="auto">
          <a:xfrm>
            <a:off x="6091516" y="1331271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2170" y="159782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78071" y="533400"/>
            <a:ext cx="586539" cy="693888"/>
            <a:chOff x="6078071" y="533400"/>
            <a:chExt cx="586539" cy="693888"/>
          </a:xfrm>
        </p:grpSpPr>
        <p:sp>
          <p:nvSpPr>
            <p:cNvPr id="36" name="Freeform 35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761130" y="534277"/>
            <a:ext cx="586539" cy="693888"/>
            <a:chOff x="6078071" y="533400"/>
            <a:chExt cx="586539" cy="693888"/>
          </a:xfrm>
        </p:grpSpPr>
        <p:sp>
          <p:nvSpPr>
            <p:cNvPr id="39" name="Freeform 38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07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95661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Aspartate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0" y="543774"/>
            <a:ext cx="2043889" cy="2191693"/>
            <a:chOff x="627530" y="683002"/>
            <a:chExt cx="2043889" cy="2191693"/>
          </a:xfrm>
        </p:grpSpPr>
        <p:cxnSp>
          <p:nvCxnSpPr>
            <p:cNvPr id="3" name="Straight Connector 6"/>
            <p:cNvCxnSpPr>
              <a:cxnSpLocks noChangeShapeType="1"/>
            </p:cNvCxnSpPr>
            <p:nvPr/>
          </p:nvCxnSpPr>
          <p:spPr bwMode="auto">
            <a:xfrm>
              <a:off x="1681193" y="1479332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317283" y="1328846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1682541" y="1879172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2"/>
            <p:cNvCxnSpPr>
              <a:cxnSpLocks noChangeShapeType="1"/>
            </p:cNvCxnSpPr>
            <p:nvPr/>
          </p:nvCxnSpPr>
          <p:spPr bwMode="auto">
            <a:xfrm flipH="1">
              <a:off x="1297537" y="1892254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6"/>
            <p:cNvCxnSpPr>
              <a:cxnSpLocks noChangeShapeType="1"/>
            </p:cNvCxnSpPr>
            <p:nvPr/>
          </p:nvCxnSpPr>
          <p:spPr bwMode="auto">
            <a:xfrm>
              <a:off x="1323583" y="973249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6"/>
            <p:cNvCxnSpPr>
              <a:cxnSpLocks noChangeShapeType="1"/>
            </p:cNvCxnSpPr>
            <p:nvPr/>
          </p:nvCxnSpPr>
          <p:spPr bwMode="auto">
            <a:xfrm>
              <a:off x="1390317" y="973716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1192600" y="683002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cxnSp>
          <p:nvCxnSpPr>
            <p:cNvPr id="17" name="Straight Connector 2"/>
            <p:cNvCxnSpPr>
              <a:cxnSpLocks noChangeShapeType="1"/>
            </p:cNvCxnSpPr>
            <p:nvPr/>
          </p:nvCxnSpPr>
          <p:spPr bwMode="auto">
            <a:xfrm flipH="1">
              <a:off x="1046965" y="1347974"/>
              <a:ext cx="274320" cy="18288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627530" y="1340225"/>
              <a:ext cx="48603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057400" y="2012788"/>
              <a:ext cx="614019" cy="861907"/>
              <a:chOff x="2243930" y="2199058"/>
              <a:chExt cx="614019" cy="861907"/>
            </a:xfrm>
          </p:grpSpPr>
          <p:sp>
            <p:nvSpPr>
              <p:cNvPr id="5" name="TextBox 14"/>
              <p:cNvSpPr txBox="1">
                <a:spLocks noChangeArrowheads="1"/>
              </p:cNvSpPr>
              <p:nvPr/>
            </p:nvSpPr>
            <p:spPr bwMode="auto">
              <a:xfrm>
                <a:off x="2252895" y="2199058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236220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438400" y="2496670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2492189" y="2394316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2243930" y="2691633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08100" y="2017268"/>
              <a:ext cx="656265" cy="854569"/>
              <a:chOff x="894630" y="2203538"/>
              <a:chExt cx="656265" cy="854569"/>
            </a:xfrm>
          </p:grpSpPr>
          <p:sp>
            <p:nvSpPr>
              <p:cNvPr id="4" name="TextBox 11"/>
              <p:cNvSpPr txBox="1">
                <a:spLocks noChangeArrowheads="1"/>
              </p:cNvSpPr>
              <p:nvPr/>
            </p:nvSpPr>
            <p:spPr bwMode="auto">
              <a:xfrm>
                <a:off x="1213943" y="2203538"/>
                <a:ext cx="336952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1215418" y="2688775"/>
                <a:ext cx="33054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894630" y="2406874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37913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7" name="TextBox 36"/>
          <p:cNvSpPr txBox="1"/>
          <p:nvPr/>
        </p:nvSpPr>
        <p:spPr>
          <a:xfrm>
            <a:off x="4639880" y="196034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488052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04765" y="1698724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80481" y="543774"/>
            <a:ext cx="1963319" cy="2191693"/>
            <a:chOff x="6520775" y="616066"/>
            <a:chExt cx="1963319" cy="2191693"/>
          </a:xfrm>
        </p:grpSpPr>
        <p:cxnSp>
          <p:nvCxnSpPr>
            <p:cNvPr id="42" name="Straight Connector 6"/>
            <p:cNvCxnSpPr>
              <a:cxnSpLocks noChangeShapeType="1"/>
            </p:cNvCxnSpPr>
            <p:nvPr/>
          </p:nvCxnSpPr>
          <p:spPr bwMode="auto">
            <a:xfrm>
              <a:off x="7493868" y="1412396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7129958" y="1261910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5"/>
            <p:cNvCxnSpPr>
              <a:cxnSpLocks noChangeShapeType="1"/>
            </p:cNvCxnSpPr>
            <p:nvPr/>
          </p:nvCxnSpPr>
          <p:spPr bwMode="auto">
            <a:xfrm>
              <a:off x="7495216" y="1812236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2"/>
            <p:cNvCxnSpPr>
              <a:cxnSpLocks noChangeShapeType="1"/>
            </p:cNvCxnSpPr>
            <p:nvPr/>
          </p:nvCxnSpPr>
          <p:spPr bwMode="auto">
            <a:xfrm flipH="1">
              <a:off x="7110212" y="1825318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6"/>
            <p:cNvCxnSpPr>
              <a:cxnSpLocks noChangeShapeType="1"/>
            </p:cNvCxnSpPr>
            <p:nvPr/>
          </p:nvCxnSpPr>
          <p:spPr bwMode="auto">
            <a:xfrm>
              <a:off x="7136258" y="906313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6"/>
            <p:cNvCxnSpPr>
              <a:cxnSpLocks noChangeShapeType="1"/>
            </p:cNvCxnSpPr>
            <p:nvPr/>
          </p:nvCxnSpPr>
          <p:spPr bwMode="auto">
            <a:xfrm>
              <a:off x="7202992" y="906780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>
              <a:off x="7005275" y="616066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72295" y="1203201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cxnSp>
          <p:nvCxnSpPr>
            <p:cNvPr id="50" name="Straight Connector 2"/>
            <p:cNvCxnSpPr>
              <a:cxnSpLocks noChangeShapeType="1"/>
            </p:cNvCxnSpPr>
            <p:nvPr/>
          </p:nvCxnSpPr>
          <p:spPr bwMode="auto">
            <a:xfrm flipH="1">
              <a:off x="6859640" y="1281038"/>
              <a:ext cx="274320" cy="18288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Box 11"/>
            <p:cNvSpPr txBox="1">
              <a:spLocks noChangeArrowheads="1"/>
            </p:cNvSpPr>
            <p:nvPr/>
          </p:nvSpPr>
          <p:spPr bwMode="auto">
            <a:xfrm>
              <a:off x="6598373" y="1305710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870075" y="1945852"/>
              <a:ext cx="614019" cy="861907"/>
              <a:chOff x="2243930" y="2199058"/>
              <a:chExt cx="614019" cy="861907"/>
            </a:xfrm>
          </p:grpSpPr>
          <p:sp>
            <p:nvSpPr>
              <p:cNvPr id="53" name="TextBox 14"/>
              <p:cNvSpPr txBox="1">
                <a:spLocks noChangeArrowheads="1"/>
              </p:cNvSpPr>
              <p:nvPr/>
            </p:nvSpPr>
            <p:spPr bwMode="auto">
              <a:xfrm>
                <a:off x="2252895" y="2199058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236220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2438400" y="2496670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2492189" y="2394316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11"/>
              <p:cNvSpPr txBox="1">
                <a:spLocks noChangeArrowheads="1"/>
              </p:cNvSpPr>
              <p:nvPr/>
            </p:nvSpPr>
            <p:spPr bwMode="auto">
              <a:xfrm>
                <a:off x="2243930" y="2691633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6520775" y="1950332"/>
              <a:ext cx="656265" cy="854569"/>
              <a:chOff x="894630" y="2203538"/>
              <a:chExt cx="656265" cy="854569"/>
            </a:xfrm>
          </p:grpSpPr>
          <p:sp>
            <p:nvSpPr>
              <p:cNvPr id="59" name="TextBox 11"/>
              <p:cNvSpPr txBox="1">
                <a:spLocks noChangeArrowheads="1"/>
              </p:cNvSpPr>
              <p:nvPr/>
            </p:nvSpPr>
            <p:spPr bwMode="auto">
              <a:xfrm>
                <a:off x="1213943" y="2203538"/>
                <a:ext cx="336952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0" name="TextBox 11"/>
              <p:cNvSpPr txBox="1">
                <a:spLocks noChangeArrowheads="1"/>
              </p:cNvSpPr>
              <p:nvPr/>
            </p:nvSpPr>
            <p:spPr bwMode="auto">
              <a:xfrm>
                <a:off x="1215418" y="2688775"/>
                <a:ext cx="33054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894630" y="2406874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37913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3" name="TextBox 62"/>
          <p:cNvSpPr txBox="1"/>
          <p:nvPr/>
        </p:nvSpPr>
        <p:spPr>
          <a:xfrm>
            <a:off x="6126081" y="287649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68481" y="2876490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97649" y="2876490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3400" y="3657600"/>
            <a:ext cx="8458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anionic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anionic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aspartate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aspartate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basic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arginine) that can ion pair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carboxylate anion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deprotonated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polar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glutamine)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carboxylic acid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increasing the 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7391400" y="1252020"/>
            <a:ext cx="1484073" cy="652980"/>
            <a:chOff x="7391400" y="1252020"/>
            <a:chExt cx="1484073" cy="652980"/>
          </a:xfrm>
        </p:grpSpPr>
        <p:grpSp>
          <p:nvGrpSpPr>
            <p:cNvPr id="74" name="Group 73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77" name="TextBox 76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" name="Rounded Rectangle 74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9637" y="1252020"/>
            <a:ext cx="1455388" cy="652980"/>
            <a:chOff x="189637" y="1252020"/>
            <a:chExt cx="1455388" cy="652980"/>
          </a:xfrm>
        </p:grpSpPr>
        <p:grpSp>
          <p:nvGrpSpPr>
            <p:cNvPr id="82" name="Group 81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85" name="TextBox 84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" name="Rounded Rectangle 82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95800" y="906312"/>
            <a:ext cx="586539" cy="693888"/>
            <a:chOff x="6078071" y="533400"/>
            <a:chExt cx="586539" cy="693888"/>
          </a:xfrm>
        </p:grpSpPr>
        <p:sp>
          <p:nvSpPr>
            <p:cNvPr id="90" name="Freeform 89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66776" y="213067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667347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44780" y="1878019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26081" y="305578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68481" y="305578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97649" y="3055785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544670" y="457200"/>
            <a:ext cx="1999130" cy="2457562"/>
            <a:chOff x="5544670" y="277905"/>
            <a:chExt cx="1999130" cy="2457562"/>
          </a:xfrm>
        </p:grpSpPr>
        <p:cxnSp>
          <p:nvCxnSpPr>
            <p:cNvPr id="42" name="Straight Connector 6"/>
            <p:cNvCxnSpPr>
              <a:cxnSpLocks noChangeShapeType="1"/>
            </p:cNvCxnSpPr>
            <p:nvPr/>
          </p:nvCxnSpPr>
          <p:spPr bwMode="auto">
            <a:xfrm>
              <a:off x="6553574" y="1340104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189664" y="1189618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5"/>
            <p:cNvCxnSpPr>
              <a:cxnSpLocks noChangeShapeType="1"/>
            </p:cNvCxnSpPr>
            <p:nvPr/>
          </p:nvCxnSpPr>
          <p:spPr bwMode="auto">
            <a:xfrm>
              <a:off x="6554922" y="1739944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2"/>
            <p:cNvCxnSpPr>
              <a:cxnSpLocks noChangeShapeType="1"/>
            </p:cNvCxnSpPr>
            <p:nvPr/>
          </p:nvCxnSpPr>
          <p:spPr bwMode="auto">
            <a:xfrm flipH="1">
              <a:off x="6169918" y="1753026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2" name="Group 51"/>
            <p:cNvGrpSpPr/>
            <p:nvPr/>
          </p:nvGrpSpPr>
          <p:grpSpPr>
            <a:xfrm>
              <a:off x="6929781" y="1873560"/>
              <a:ext cx="614019" cy="861907"/>
              <a:chOff x="2243930" y="2199058"/>
              <a:chExt cx="614019" cy="861907"/>
            </a:xfrm>
          </p:grpSpPr>
          <p:sp>
            <p:nvSpPr>
              <p:cNvPr id="53" name="TextBox 14"/>
              <p:cNvSpPr txBox="1">
                <a:spLocks noChangeArrowheads="1"/>
              </p:cNvSpPr>
              <p:nvPr/>
            </p:nvSpPr>
            <p:spPr bwMode="auto">
              <a:xfrm>
                <a:off x="2252895" y="2199058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>
                <a:off x="236220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2438400" y="2496670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2492189" y="2394316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7" name="TextBox 11"/>
              <p:cNvSpPr txBox="1">
                <a:spLocks noChangeArrowheads="1"/>
              </p:cNvSpPr>
              <p:nvPr/>
            </p:nvSpPr>
            <p:spPr bwMode="auto">
              <a:xfrm>
                <a:off x="2243930" y="2691633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580481" y="1878040"/>
              <a:ext cx="656265" cy="854569"/>
              <a:chOff x="894630" y="2203538"/>
              <a:chExt cx="656265" cy="854569"/>
            </a:xfrm>
          </p:grpSpPr>
          <p:sp>
            <p:nvSpPr>
              <p:cNvPr id="59" name="TextBox 11"/>
              <p:cNvSpPr txBox="1">
                <a:spLocks noChangeArrowheads="1"/>
              </p:cNvSpPr>
              <p:nvPr/>
            </p:nvSpPr>
            <p:spPr bwMode="auto">
              <a:xfrm>
                <a:off x="1213943" y="2203538"/>
                <a:ext cx="336952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0" name="TextBox 11"/>
              <p:cNvSpPr txBox="1">
                <a:spLocks noChangeArrowheads="1"/>
              </p:cNvSpPr>
              <p:nvPr/>
            </p:nvSpPr>
            <p:spPr bwMode="auto">
              <a:xfrm>
                <a:off x="1215418" y="2688775"/>
                <a:ext cx="33054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894630" y="2406874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137913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Group 72"/>
            <p:cNvGrpSpPr/>
            <p:nvPr/>
          </p:nvGrpSpPr>
          <p:grpSpPr>
            <a:xfrm>
              <a:off x="5544670" y="277905"/>
              <a:ext cx="1277022" cy="923100"/>
              <a:chOff x="5750850" y="592879"/>
              <a:chExt cx="1277022" cy="923100"/>
            </a:xfrm>
          </p:grpSpPr>
          <p:sp>
            <p:nvSpPr>
              <p:cNvPr id="74" name="TextBox 11"/>
              <p:cNvSpPr txBox="1">
                <a:spLocks noChangeArrowheads="1"/>
              </p:cNvSpPr>
              <p:nvPr/>
            </p:nvSpPr>
            <p:spPr bwMode="auto">
              <a:xfrm>
                <a:off x="6687714" y="641516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750850" y="592879"/>
                <a:ext cx="253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76" name="TextBox 11"/>
              <p:cNvSpPr txBox="1">
                <a:spLocks noChangeArrowheads="1"/>
              </p:cNvSpPr>
              <p:nvPr/>
            </p:nvSpPr>
            <p:spPr bwMode="auto">
              <a:xfrm>
                <a:off x="5762647" y="710881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  <p:cxnSp>
            <p:nvCxnSpPr>
              <p:cNvPr id="77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400800" y="1088881"/>
                <a:ext cx="4479" cy="427098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6382528" y="851612"/>
                <a:ext cx="365760" cy="228600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6423210" y="905435"/>
                <a:ext cx="365760" cy="228600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2"/>
              <p:cNvCxnSpPr>
                <a:cxnSpLocks noChangeShapeType="1"/>
              </p:cNvCxnSpPr>
              <p:nvPr/>
            </p:nvCxnSpPr>
            <p:spPr bwMode="auto">
              <a:xfrm flipH="1" flipV="1">
                <a:off x="6019800" y="932127"/>
                <a:ext cx="365760" cy="161568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1" name="Group 10"/>
          <p:cNvGrpSpPr/>
          <p:nvPr/>
        </p:nvGrpSpPr>
        <p:grpSpPr>
          <a:xfrm>
            <a:off x="1811983" y="505837"/>
            <a:ext cx="2136906" cy="2408925"/>
            <a:chOff x="1811983" y="326542"/>
            <a:chExt cx="2136906" cy="2408925"/>
          </a:xfrm>
        </p:grpSpPr>
        <p:cxnSp>
          <p:nvCxnSpPr>
            <p:cNvPr id="3" name="Straight Connector 6"/>
            <p:cNvCxnSpPr>
              <a:cxnSpLocks noChangeShapeType="1"/>
            </p:cNvCxnSpPr>
            <p:nvPr/>
          </p:nvCxnSpPr>
          <p:spPr bwMode="auto">
            <a:xfrm>
              <a:off x="2958663" y="1340104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2594753" y="1189618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2960011" y="1739944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2"/>
            <p:cNvCxnSpPr>
              <a:cxnSpLocks noChangeShapeType="1"/>
            </p:cNvCxnSpPr>
            <p:nvPr/>
          </p:nvCxnSpPr>
          <p:spPr bwMode="auto">
            <a:xfrm flipH="1">
              <a:off x="2575007" y="1753026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Group 27"/>
            <p:cNvGrpSpPr/>
            <p:nvPr/>
          </p:nvGrpSpPr>
          <p:grpSpPr>
            <a:xfrm>
              <a:off x="3334870" y="1873560"/>
              <a:ext cx="614019" cy="861907"/>
              <a:chOff x="2243930" y="2199058"/>
              <a:chExt cx="614019" cy="861907"/>
            </a:xfrm>
          </p:grpSpPr>
          <p:sp>
            <p:nvSpPr>
              <p:cNvPr id="5" name="TextBox 14"/>
              <p:cNvSpPr txBox="1">
                <a:spLocks noChangeArrowheads="1"/>
              </p:cNvSpPr>
              <p:nvPr/>
            </p:nvSpPr>
            <p:spPr bwMode="auto">
              <a:xfrm>
                <a:off x="2252895" y="2199058"/>
                <a:ext cx="306494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 bwMode="auto">
              <a:xfrm>
                <a:off x="236220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438400" y="2496670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2492189" y="2394316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4" name="TextBox 11"/>
              <p:cNvSpPr txBox="1">
                <a:spLocks noChangeArrowheads="1"/>
              </p:cNvSpPr>
              <p:nvPr/>
            </p:nvSpPr>
            <p:spPr bwMode="auto">
              <a:xfrm>
                <a:off x="2243930" y="2691633"/>
                <a:ext cx="340158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O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985570" y="1878040"/>
              <a:ext cx="656265" cy="854569"/>
              <a:chOff x="894630" y="2203538"/>
              <a:chExt cx="656265" cy="854569"/>
            </a:xfrm>
          </p:grpSpPr>
          <p:sp>
            <p:nvSpPr>
              <p:cNvPr id="4" name="TextBox 11"/>
              <p:cNvSpPr txBox="1">
                <a:spLocks noChangeArrowheads="1"/>
              </p:cNvSpPr>
              <p:nvPr/>
            </p:nvSpPr>
            <p:spPr bwMode="auto">
              <a:xfrm>
                <a:off x="1213943" y="2203538"/>
                <a:ext cx="336952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TextBox 11"/>
              <p:cNvSpPr txBox="1">
                <a:spLocks noChangeArrowheads="1"/>
              </p:cNvSpPr>
              <p:nvPr/>
            </p:nvSpPr>
            <p:spPr bwMode="auto">
              <a:xfrm>
                <a:off x="1215418" y="2688775"/>
                <a:ext cx="330540" cy="36933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latin typeface="Calibri" pitchFamily="34" charset="0"/>
                    <a:cs typeface="Calibri" pitchFamily="34" charset="0"/>
                  </a:rPr>
                  <a:t>H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 bwMode="auto">
              <a:xfrm>
                <a:off x="894630" y="2406874"/>
                <a:ext cx="36576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>
                <a:off x="1379130" y="2496375"/>
                <a:ext cx="0" cy="2743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" name="TextBox 11"/>
            <p:cNvSpPr txBox="1">
              <a:spLocks noChangeArrowheads="1"/>
            </p:cNvSpPr>
            <p:nvPr/>
          </p:nvSpPr>
          <p:spPr bwMode="auto">
            <a:xfrm>
              <a:off x="2886688" y="326542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sp>
          <p:nvSpPr>
            <p:cNvPr id="84" name="TextBox 11"/>
            <p:cNvSpPr txBox="1">
              <a:spLocks noChangeArrowheads="1"/>
            </p:cNvSpPr>
            <p:nvPr/>
          </p:nvSpPr>
          <p:spPr bwMode="auto">
            <a:xfrm>
              <a:off x="1811983" y="414532"/>
              <a:ext cx="48603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5" name="Straight Connector 6"/>
            <p:cNvCxnSpPr>
              <a:cxnSpLocks noChangeShapeType="1"/>
            </p:cNvCxnSpPr>
            <p:nvPr/>
          </p:nvCxnSpPr>
          <p:spPr bwMode="auto">
            <a:xfrm>
              <a:off x="2599774" y="773907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2"/>
            <p:cNvCxnSpPr>
              <a:cxnSpLocks noChangeShapeType="1"/>
            </p:cNvCxnSpPr>
            <p:nvPr/>
          </p:nvCxnSpPr>
          <p:spPr bwMode="auto">
            <a:xfrm flipH="1">
              <a:off x="2581502" y="536638"/>
              <a:ext cx="365760" cy="22860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2"/>
            <p:cNvCxnSpPr>
              <a:cxnSpLocks noChangeShapeType="1"/>
            </p:cNvCxnSpPr>
            <p:nvPr/>
          </p:nvCxnSpPr>
          <p:spPr bwMode="auto">
            <a:xfrm flipH="1">
              <a:off x="2622184" y="590461"/>
              <a:ext cx="365760" cy="22860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2218774" y="617153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752600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Glutamate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391400" y="1252020"/>
            <a:ext cx="1484073" cy="652980"/>
            <a:chOff x="7391400" y="1252020"/>
            <a:chExt cx="1484073" cy="652980"/>
          </a:xfrm>
        </p:grpSpPr>
        <p:grpSp>
          <p:nvGrpSpPr>
            <p:cNvPr id="91" name="Group 90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4" name="TextBox 93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89637" y="1252020"/>
            <a:ext cx="1455388" cy="652980"/>
            <a:chOff x="189637" y="1252020"/>
            <a:chExt cx="1455388" cy="652980"/>
          </a:xfrm>
        </p:grpSpPr>
        <p:grpSp>
          <p:nvGrpSpPr>
            <p:cNvPr id="99" name="Group 98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2" name="TextBox 101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0" name="Rounded Rectangle 99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533400" y="3657600"/>
            <a:ext cx="8458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anionic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anionic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aspartate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aspartate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basic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lysine) that can ion pair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carboxylate anion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will stabilize the deprotonated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polar residues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asparagine)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carboxylic acid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increasing the 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509896" y="1085607"/>
            <a:ext cx="586539" cy="693888"/>
            <a:chOff x="6078071" y="533400"/>
            <a:chExt cx="586539" cy="693888"/>
          </a:xfrm>
        </p:grpSpPr>
        <p:sp>
          <p:nvSpPr>
            <p:cNvPr id="83" name="Freeform 82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5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740" y="18770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395744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53745" y="1606416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49984" y="278418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38400" y="2784182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97649" y="2784182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6"/>
          <p:cNvCxnSpPr>
            <a:cxnSpLocks noChangeShapeType="1"/>
          </p:cNvCxnSpPr>
          <p:nvPr/>
        </p:nvCxnSpPr>
        <p:spPr bwMode="auto">
          <a:xfrm>
            <a:off x="6553574" y="1247796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2"/>
          <p:cNvCxnSpPr>
            <a:cxnSpLocks noChangeShapeType="1"/>
          </p:cNvCxnSpPr>
          <p:nvPr/>
        </p:nvCxnSpPr>
        <p:spPr bwMode="auto">
          <a:xfrm flipH="1" flipV="1">
            <a:off x="6189664" y="1097310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5"/>
          <p:cNvCxnSpPr>
            <a:cxnSpLocks noChangeShapeType="1"/>
          </p:cNvCxnSpPr>
          <p:nvPr/>
        </p:nvCxnSpPr>
        <p:spPr bwMode="auto">
          <a:xfrm>
            <a:off x="6554922" y="1647636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2"/>
          <p:cNvCxnSpPr>
            <a:cxnSpLocks noChangeShapeType="1"/>
          </p:cNvCxnSpPr>
          <p:nvPr/>
        </p:nvCxnSpPr>
        <p:spPr bwMode="auto">
          <a:xfrm flipH="1">
            <a:off x="6169918" y="1660718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6929781" y="1781252"/>
            <a:ext cx="614019" cy="861907"/>
            <a:chOff x="2243930" y="2199058"/>
            <a:chExt cx="614019" cy="861907"/>
          </a:xfrm>
        </p:grpSpPr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80481" y="1785732"/>
            <a:ext cx="656265" cy="854569"/>
            <a:chOff x="894630" y="2203538"/>
            <a:chExt cx="656265" cy="854569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6"/>
          <p:cNvCxnSpPr>
            <a:cxnSpLocks noChangeShapeType="1"/>
          </p:cNvCxnSpPr>
          <p:nvPr/>
        </p:nvCxnSpPr>
        <p:spPr bwMode="auto">
          <a:xfrm>
            <a:off x="3124574" y="1247796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2"/>
          <p:cNvCxnSpPr>
            <a:cxnSpLocks noChangeShapeType="1"/>
          </p:cNvCxnSpPr>
          <p:nvPr/>
        </p:nvCxnSpPr>
        <p:spPr bwMode="auto">
          <a:xfrm flipH="1" flipV="1">
            <a:off x="2760664" y="1097310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3125922" y="1647636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 flipH="1">
            <a:off x="2740918" y="1660718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500781" y="1781252"/>
            <a:ext cx="614019" cy="861907"/>
            <a:chOff x="2243930" y="2199058"/>
            <a:chExt cx="614019" cy="861907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51481" y="1785732"/>
            <a:ext cx="656265" cy="854569"/>
            <a:chOff x="894630" y="2203538"/>
            <a:chExt cx="656265" cy="854569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7391400" y="1132817"/>
            <a:ext cx="1484073" cy="652980"/>
            <a:chOff x="7391400" y="1252020"/>
            <a:chExt cx="1484073" cy="652980"/>
          </a:xfrm>
        </p:grpSpPr>
        <p:grpSp>
          <p:nvGrpSpPr>
            <p:cNvPr id="90" name="Group 89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895661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Cysteine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97212" y="1176197"/>
            <a:ext cx="1455388" cy="652980"/>
            <a:chOff x="189637" y="1252020"/>
            <a:chExt cx="1455388" cy="652980"/>
          </a:xfrm>
        </p:grpSpPr>
        <p:grpSp>
          <p:nvGrpSpPr>
            <p:cNvPr id="98" name="Group 97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898152" y="762000"/>
            <a:ext cx="253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51966" y="918299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18513" y="91829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4800" y="3642479"/>
            <a:ext cx="86868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anionic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anionic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cysteine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cysteine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basic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histidine) that can abstract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thiol proton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will destabilize the 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polar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residues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asparagine) 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thiol group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increasing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495800" y="812182"/>
            <a:ext cx="586539" cy="693888"/>
            <a:chOff x="6078071" y="533400"/>
            <a:chExt cx="586539" cy="693888"/>
          </a:xfrm>
        </p:grpSpPr>
        <p:sp>
          <p:nvSpPr>
            <p:cNvPr id="70" name="Freeform 69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1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75740" y="21396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667347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44780" y="1878019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49984" y="3055785"/>
            <a:ext cx="108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11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38400" y="3055785"/>
            <a:ext cx="1089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97649" y="3055785"/>
            <a:ext cx="1212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3657600"/>
            <a:ext cx="8610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cationic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lysine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cationic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lysine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polar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glutamine) 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neutral amino group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will stabilize the deprotonated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acidic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residues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glutamate)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that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can ion pair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cationic amino group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increasing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42" name="Straight Connector 6"/>
          <p:cNvCxnSpPr>
            <a:cxnSpLocks noChangeShapeType="1"/>
          </p:cNvCxnSpPr>
          <p:nvPr/>
        </p:nvCxnSpPr>
        <p:spPr bwMode="auto">
          <a:xfrm>
            <a:off x="6553574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2"/>
          <p:cNvCxnSpPr>
            <a:cxnSpLocks noChangeShapeType="1"/>
          </p:cNvCxnSpPr>
          <p:nvPr/>
        </p:nvCxnSpPr>
        <p:spPr bwMode="auto">
          <a:xfrm flipH="1" flipV="1">
            <a:off x="6189664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5"/>
          <p:cNvCxnSpPr>
            <a:cxnSpLocks noChangeShapeType="1"/>
          </p:cNvCxnSpPr>
          <p:nvPr/>
        </p:nvCxnSpPr>
        <p:spPr bwMode="auto">
          <a:xfrm>
            <a:off x="6554922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2"/>
          <p:cNvCxnSpPr>
            <a:cxnSpLocks noChangeShapeType="1"/>
          </p:cNvCxnSpPr>
          <p:nvPr/>
        </p:nvCxnSpPr>
        <p:spPr bwMode="auto">
          <a:xfrm flipH="1">
            <a:off x="6169918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6929781" y="2052855"/>
            <a:ext cx="614019" cy="861907"/>
            <a:chOff x="2243930" y="2199058"/>
            <a:chExt cx="614019" cy="861907"/>
          </a:xfrm>
        </p:grpSpPr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80481" y="2057335"/>
            <a:ext cx="656265" cy="854569"/>
            <a:chOff x="894630" y="2203538"/>
            <a:chExt cx="656265" cy="854569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Straight Connector 6"/>
          <p:cNvCxnSpPr>
            <a:cxnSpLocks noChangeShapeType="1"/>
          </p:cNvCxnSpPr>
          <p:nvPr/>
        </p:nvCxnSpPr>
        <p:spPr bwMode="auto">
          <a:xfrm>
            <a:off x="6194620" y="9532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6"/>
          <p:cNvCxnSpPr>
            <a:cxnSpLocks noChangeShapeType="1"/>
          </p:cNvCxnSpPr>
          <p:nvPr/>
        </p:nvCxnSpPr>
        <p:spPr bwMode="auto">
          <a:xfrm>
            <a:off x="2958663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2"/>
          <p:cNvCxnSpPr>
            <a:cxnSpLocks noChangeShapeType="1"/>
          </p:cNvCxnSpPr>
          <p:nvPr/>
        </p:nvCxnSpPr>
        <p:spPr bwMode="auto">
          <a:xfrm flipH="1" flipV="1">
            <a:off x="2594753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2960011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 flipH="1">
            <a:off x="2575007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334870" y="2052855"/>
            <a:ext cx="614019" cy="861907"/>
            <a:chOff x="2243930" y="2199058"/>
            <a:chExt cx="614019" cy="861907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85570" y="2057335"/>
            <a:ext cx="656265" cy="854569"/>
            <a:chOff x="894630" y="2203538"/>
            <a:chExt cx="656265" cy="854569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Straight Connector 6"/>
          <p:cNvCxnSpPr>
            <a:cxnSpLocks noChangeShapeType="1"/>
          </p:cNvCxnSpPr>
          <p:nvPr/>
        </p:nvCxnSpPr>
        <p:spPr bwMode="auto">
          <a:xfrm>
            <a:off x="2599774" y="9532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971861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Lysine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391400" y="1252020"/>
            <a:ext cx="1484073" cy="652980"/>
            <a:chOff x="7391400" y="1252020"/>
            <a:chExt cx="1484073" cy="652980"/>
          </a:xfrm>
        </p:grpSpPr>
        <p:grpSp>
          <p:nvGrpSpPr>
            <p:cNvPr id="90" name="Group 89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89637" y="1252020"/>
            <a:ext cx="1455388" cy="652980"/>
            <a:chOff x="189637" y="1252020"/>
            <a:chExt cx="1455388" cy="652980"/>
          </a:xfrm>
        </p:grpSpPr>
        <p:grpSp>
          <p:nvGrpSpPr>
            <p:cNvPr id="98" name="Group 97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48628" y="580928"/>
            <a:ext cx="561372" cy="503802"/>
            <a:chOff x="1447800" y="170330"/>
            <a:chExt cx="561372" cy="503802"/>
          </a:xfrm>
        </p:grpSpPr>
        <p:sp>
          <p:nvSpPr>
            <p:cNvPr id="106" name="TextBox 11"/>
            <p:cNvSpPr txBox="1">
              <a:spLocks noChangeArrowheads="1"/>
            </p:cNvSpPr>
            <p:nvPr/>
          </p:nvSpPr>
          <p:spPr bwMode="auto">
            <a:xfrm>
              <a:off x="1447800" y="304800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r>
                <a:rPr lang="en-US" altLang="en-US" sz="1800" b="1" baseline="-25000" dirty="0" smtClean="0">
                  <a:latin typeface="Calibri" pitchFamily="34" charset="0"/>
                  <a:cs typeface="Calibri" pitchFamily="34" charset="0"/>
                </a:rPr>
                <a:t>3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462485" y="17033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8" name="Straight Connector 2"/>
          <p:cNvCxnSpPr>
            <a:cxnSpLocks noChangeShapeType="1"/>
          </p:cNvCxnSpPr>
          <p:nvPr/>
        </p:nvCxnSpPr>
        <p:spPr bwMode="auto">
          <a:xfrm flipH="1">
            <a:off x="2588943" y="715788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Connector 2"/>
          <p:cNvCxnSpPr>
            <a:cxnSpLocks noChangeShapeType="1"/>
          </p:cNvCxnSpPr>
          <p:nvPr/>
        </p:nvCxnSpPr>
        <p:spPr bwMode="auto">
          <a:xfrm flipH="1" flipV="1">
            <a:off x="2948399" y="721235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Box 11"/>
          <p:cNvSpPr txBox="1">
            <a:spLocks noChangeArrowheads="1"/>
          </p:cNvSpPr>
          <p:nvPr/>
        </p:nvSpPr>
        <p:spPr bwMode="auto">
          <a:xfrm>
            <a:off x="6840850" y="724363"/>
            <a:ext cx="56137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NH</a:t>
            </a:r>
            <a:r>
              <a:rPr lang="en-US" altLang="en-US" sz="1800" b="1" baseline="-25000" dirty="0">
                <a:latin typeface="Calibri" pitchFamily="34" charset="0"/>
                <a:cs typeface="Calibri" pitchFamily="34" charset="0"/>
              </a:rPr>
              <a:t>2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" name="Straight Connector 2"/>
          <p:cNvCxnSpPr>
            <a:cxnSpLocks noChangeShapeType="1"/>
          </p:cNvCxnSpPr>
          <p:nvPr/>
        </p:nvCxnSpPr>
        <p:spPr bwMode="auto">
          <a:xfrm flipH="1">
            <a:off x="6181165" y="724753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2"/>
          <p:cNvCxnSpPr>
            <a:cxnSpLocks noChangeShapeType="1"/>
          </p:cNvCxnSpPr>
          <p:nvPr/>
        </p:nvCxnSpPr>
        <p:spPr bwMode="auto">
          <a:xfrm flipH="1" flipV="1">
            <a:off x="6540621" y="730200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504765" y="1085607"/>
            <a:ext cx="586539" cy="693888"/>
            <a:chOff x="6078071" y="533400"/>
            <a:chExt cx="586539" cy="693888"/>
          </a:xfrm>
        </p:grpSpPr>
        <p:sp>
          <p:nvSpPr>
            <p:cNvPr id="70" name="Freeform 69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49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57811" y="21396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667347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35815" y="1878019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49984" y="3055785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12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38400" y="3055785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97649" y="3055785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3657600"/>
            <a:ext cx="8610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cationic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arginine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cationic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arginine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polar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asparagine) 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neutral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guanidino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group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deprotonated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acidic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residues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aspartate)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that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can ion pair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cationic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guanidino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group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increasing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42" name="Straight Connector 6"/>
          <p:cNvCxnSpPr>
            <a:cxnSpLocks noChangeShapeType="1"/>
          </p:cNvCxnSpPr>
          <p:nvPr/>
        </p:nvCxnSpPr>
        <p:spPr bwMode="auto">
          <a:xfrm>
            <a:off x="6553574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2"/>
          <p:cNvCxnSpPr>
            <a:cxnSpLocks noChangeShapeType="1"/>
          </p:cNvCxnSpPr>
          <p:nvPr/>
        </p:nvCxnSpPr>
        <p:spPr bwMode="auto">
          <a:xfrm flipH="1" flipV="1">
            <a:off x="6189664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5"/>
          <p:cNvCxnSpPr>
            <a:cxnSpLocks noChangeShapeType="1"/>
          </p:cNvCxnSpPr>
          <p:nvPr/>
        </p:nvCxnSpPr>
        <p:spPr bwMode="auto">
          <a:xfrm>
            <a:off x="6554922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2"/>
          <p:cNvCxnSpPr>
            <a:cxnSpLocks noChangeShapeType="1"/>
          </p:cNvCxnSpPr>
          <p:nvPr/>
        </p:nvCxnSpPr>
        <p:spPr bwMode="auto">
          <a:xfrm flipH="1">
            <a:off x="6169918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6929781" y="2052855"/>
            <a:ext cx="614019" cy="861907"/>
            <a:chOff x="2243930" y="2199058"/>
            <a:chExt cx="614019" cy="861907"/>
          </a:xfrm>
        </p:grpSpPr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80481" y="2057335"/>
            <a:ext cx="656265" cy="854569"/>
            <a:chOff x="894630" y="2203538"/>
            <a:chExt cx="656265" cy="854569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7" name="Straight Connector 6"/>
          <p:cNvCxnSpPr>
            <a:cxnSpLocks noChangeShapeType="1"/>
          </p:cNvCxnSpPr>
          <p:nvPr/>
        </p:nvCxnSpPr>
        <p:spPr bwMode="auto">
          <a:xfrm>
            <a:off x="6194620" y="9532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6"/>
          <p:cNvCxnSpPr>
            <a:cxnSpLocks noChangeShapeType="1"/>
          </p:cNvCxnSpPr>
          <p:nvPr/>
        </p:nvCxnSpPr>
        <p:spPr bwMode="auto">
          <a:xfrm>
            <a:off x="2958663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2"/>
          <p:cNvCxnSpPr>
            <a:cxnSpLocks noChangeShapeType="1"/>
          </p:cNvCxnSpPr>
          <p:nvPr/>
        </p:nvCxnSpPr>
        <p:spPr bwMode="auto">
          <a:xfrm flipH="1" flipV="1">
            <a:off x="2594753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2960011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 flipH="1">
            <a:off x="2575007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334870" y="2052855"/>
            <a:ext cx="614019" cy="861907"/>
            <a:chOff x="2243930" y="2199058"/>
            <a:chExt cx="614019" cy="861907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85570" y="2057335"/>
            <a:ext cx="656265" cy="854569"/>
            <a:chOff x="894630" y="2203538"/>
            <a:chExt cx="656265" cy="854569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Straight Connector 6"/>
          <p:cNvCxnSpPr>
            <a:cxnSpLocks noChangeShapeType="1"/>
          </p:cNvCxnSpPr>
          <p:nvPr/>
        </p:nvCxnSpPr>
        <p:spPr bwMode="auto">
          <a:xfrm>
            <a:off x="2599774" y="953202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3" name="Group 82"/>
          <p:cNvGrpSpPr/>
          <p:nvPr/>
        </p:nvGrpSpPr>
        <p:grpSpPr>
          <a:xfrm>
            <a:off x="7391400" y="1252020"/>
            <a:ext cx="1484073" cy="652980"/>
            <a:chOff x="7391400" y="1252020"/>
            <a:chExt cx="1484073" cy="652980"/>
          </a:xfrm>
        </p:grpSpPr>
        <p:grpSp>
          <p:nvGrpSpPr>
            <p:cNvPr id="90" name="Group 89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200461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Arginine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89637" y="1252020"/>
            <a:ext cx="1455388" cy="652980"/>
            <a:chOff x="189637" y="1252020"/>
            <a:chExt cx="1455388" cy="652980"/>
          </a:xfrm>
        </p:grpSpPr>
        <p:grpSp>
          <p:nvGrpSpPr>
            <p:cNvPr id="98" name="Group 97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cxnSp>
        <p:nvCxnSpPr>
          <p:cNvPr id="108" name="Straight Connector 2"/>
          <p:cNvCxnSpPr>
            <a:cxnSpLocks noChangeShapeType="1"/>
          </p:cNvCxnSpPr>
          <p:nvPr/>
        </p:nvCxnSpPr>
        <p:spPr bwMode="auto">
          <a:xfrm flipH="1">
            <a:off x="2588943" y="715788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Connector 2"/>
          <p:cNvCxnSpPr>
            <a:cxnSpLocks noChangeShapeType="1"/>
          </p:cNvCxnSpPr>
          <p:nvPr/>
        </p:nvCxnSpPr>
        <p:spPr bwMode="auto">
          <a:xfrm flipH="1">
            <a:off x="6181165" y="724753"/>
            <a:ext cx="365760" cy="239725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4" name="Group 83"/>
          <p:cNvGrpSpPr/>
          <p:nvPr/>
        </p:nvGrpSpPr>
        <p:grpSpPr>
          <a:xfrm>
            <a:off x="2980765" y="389965"/>
            <a:ext cx="1386048" cy="1255389"/>
            <a:chOff x="6875881" y="560799"/>
            <a:chExt cx="1386048" cy="1255389"/>
          </a:xfrm>
        </p:grpSpPr>
        <p:sp>
          <p:nvSpPr>
            <p:cNvPr id="86" name="TextBox 11"/>
            <p:cNvSpPr txBox="1">
              <a:spLocks noChangeArrowheads="1"/>
            </p:cNvSpPr>
            <p:nvPr/>
          </p:nvSpPr>
          <p:spPr bwMode="auto">
            <a:xfrm>
              <a:off x="7700557" y="595759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7251501" y="1334796"/>
              <a:ext cx="561372" cy="481392"/>
              <a:chOff x="7315200" y="1535668"/>
              <a:chExt cx="561372" cy="481392"/>
            </a:xfrm>
          </p:grpSpPr>
          <p:sp>
            <p:nvSpPr>
              <p:cNvPr id="119" name="TextBox 11"/>
              <p:cNvSpPr txBox="1">
                <a:spLocks noChangeArrowheads="1"/>
              </p:cNvSpPr>
              <p:nvPr/>
            </p:nvSpPr>
            <p:spPr bwMode="auto">
              <a:xfrm>
                <a:off x="7315200" y="1535668"/>
                <a:ext cx="5613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NH</a:t>
                </a:r>
                <a:r>
                  <a:rPr lang="en-US" altLang="en-US" sz="1800" b="1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338850" y="1678506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8" name="Straight Connector 2"/>
            <p:cNvCxnSpPr>
              <a:cxnSpLocks noChangeShapeType="1"/>
            </p:cNvCxnSpPr>
            <p:nvPr/>
          </p:nvCxnSpPr>
          <p:spPr bwMode="auto">
            <a:xfrm flipH="1">
              <a:off x="7406563" y="814213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7049359" y="882890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Connector 6"/>
            <p:cNvCxnSpPr>
              <a:cxnSpLocks noChangeShapeType="1"/>
            </p:cNvCxnSpPr>
            <p:nvPr/>
          </p:nvCxnSpPr>
          <p:spPr bwMode="auto">
            <a:xfrm>
              <a:off x="7454832" y="1035493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6"/>
            <p:cNvCxnSpPr>
              <a:cxnSpLocks noChangeShapeType="1"/>
            </p:cNvCxnSpPr>
            <p:nvPr/>
          </p:nvCxnSpPr>
          <p:spPr bwMode="auto">
            <a:xfrm>
              <a:off x="7377012" y="1047926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6" name="Group 115"/>
            <p:cNvGrpSpPr/>
            <p:nvPr/>
          </p:nvGrpSpPr>
          <p:grpSpPr>
            <a:xfrm>
              <a:off x="6875881" y="560799"/>
              <a:ext cx="182880" cy="451272"/>
              <a:chOff x="6867860" y="552778"/>
              <a:chExt cx="182880" cy="451272"/>
            </a:xfrm>
          </p:grpSpPr>
          <p:sp>
            <p:nvSpPr>
              <p:cNvPr id="117" name="TextBox 11"/>
              <p:cNvSpPr txBox="1">
                <a:spLocks noChangeArrowheads="1"/>
              </p:cNvSpPr>
              <p:nvPr/>
            </p:nvSpPr>
            <p:spPr bwMode="auto">
              <a:xfrm>
                <a:off x="6867860" y="552778"/>
                <a:ext cx="14587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H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8" name="TextBox 11"/>
              <p:cNvSpPr txBox="1">
                <a:spLocks noChangeArrowheads="1"/>
              </p:cNvSpPr>
              <p:nvPr/>
            </p:nvSpPr>
            <p:spPr bwMode="auto">
              <a:xfrm>
                <a:off x="6867860" y="727051"/>
                <a:ext cx="182880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571130" y="407895"/>
            <a:ext cx="1386048" cy="1143329"/>
            <a:chOff x="6875881" y="560799"/>
            <a:chExt cx="1386048" cy="1143329"/>
          </a:xfrm>
        </p:grpSpPr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7700557" y="595759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2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TextBox 11"/>
            <p:cNvSpPr txBox="1">
              <a:spLocks noChangeArrowheads="1"/>
            </p:cNvSpPr>
            <p:nvPr/>
          </p:nvSpPr>
          <p:spPr bwMode="auto">
            <a:xfrm>
              <a:off x="7251501" y="1334796"/>
              <a:ext cx="4828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NH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3" name="Straight Connector 2"/>
            <p:cNvCxnSpPr>
              <a:cxnSpLocks noChangeShapeType="1"/>
            </p:cNvCxnSpPr>
            <p:nvPr/>
          </p:nvCxnSpPr>
          <p:spPr bwMode="auto">
            <a:xfrm flipH="1">
              <a:off x="7406563" y="814213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7049359" y="882890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6"/>
            <p:cNvCxnSpPr>
              <a:cxnSpLocks noChangeShapeType="1"/>
            </p:cNvCxnSpPr>
            <p:nvPr/>
          </p:nvCxnSpPr>
          <p:spPr bwMode="auto">
            <a:xfrm>
              <a:off x="7454832" y="1035493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6"/>
            <p:cNvCxnSpPr>
              <a:cxnSpLocks noChangeShapeType="1"/>
            </p:cNvCxnSpPr>
            <p:nvPr/>
          </p:nvCxnSpPr>
          <p:spPr bwMode="auto">
            <a:xfrm>
              <a:off x="7377012" y="1047926"/>
              <a:ext cx="4479" cy="365760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8" name="Group 77"/>
            <p:cNvGrpSpPr/>
            <p:nvPr/>
          </p:nvGrpSpPr>
          <p:grpSpPr>
            <a:xfrm>
              <a:off x="6875881" y="560799"/>
              <a:ext cx="182880" cy="451272"/>
              <a:chOff x="6867860" y="552778"/>
              <a:chExt cx="182880" cy="451272"/>
            </a:xfrm>
          </p:grpSpPr>
          <p:sp>
            <p:nvSpPr>
              <p:cNvPr id="79" name="TextBox 11"/>
              <p:cNvSpPr txBox="1">
                <a:spLocks noChangeArrowheads="1"/>
              </p:cNvSpPr>
              <p:nvPr/>
            </p:nvSpPr>
            <p:spPr bwMode="auto">
              <a:xfrm>
                <a:off x="6867860" y="552778"/>
                <a:ext cx="14587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H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80" name="TextBox 11"/>
              <p:cNvSpPr txBox="1">
                <a:spLocks noChangeArrowheads="1"/>
              </p:cNvSpPr>
              <p:nvPr/>
            </p:nvSpPr>
            <p:spPr bwMode="auto">
              <a:xfrm>
                <a:off x="6867860" y="727051"/>
                <a:ext cx="182880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4486835" y="1085607"/>
            <a:ext cx="586539" cy="693888"/>
            <a:chOff x="6078071" y="533400"/>
            <a:chExt cx="586539" cy="693888"/>
          </a:xfrm>
        </p:grpSpPr>
        <p:sp>
          <p:nvSpPr>
            <p:cNvPr id="106" name="Freeform 105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666775" y="21396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15" y="1667347"/>
            <a:ext cx="816365" cy="395653"/>
          </a:xfrm>
          <a:prstGeom prst="rect">
            <a:avLst/>
          </a:prstGeom>
        </p:spPr>
      </p:pic>
      <p:sp>
        <p:nvSpPr>
          <p:cNvPr id="39" name="Freeform 38"/>
          <p:cNvSpPr/>
          <p:nvPr/>
        </p:nvSpPr>
        <p:spPr bwMode="auto">
          <a:xfrm>
            <a:off x="4544780" y="1878019"/>
            <a:ext cx="295836" cy="340658"/>
          </a:xfrm>
          <a:custGeom>
            <a:avLst/>
            <a:gdLst>
              <a:gd name="connsiteX0" fmla="*/ 0 w 295836"/>
              <a:gd name="connsiteY0" fmla="*/ 0 h 340658"/>
              <a:gd name="connsiteX1" fmla="*/ 224118 w 295836"/>
              <a:gd name="connsiteY1" fmla="*/ 80682 h 340658"/>
              <a:gd name="connsiteX2" fmla="*/ 295836 w 295836"/>
              <a:gd name="connsiteY2" fmla="*/ 340658 h 34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836" h="340658">
                <a:moveTo>
                  <a:pt x="0" y="0"/>
                </a:moveTo>
                <a:cubicBezTo>
                  <a:pt x="87406" y="11953"/>
                  <a:pt x="174812" y="23906"/>
                  <a:pt x="224118" y="80682"/>
                </a:cubicBezTo>
                <a:cubicBezTo>
                  <a:pt x="273424" y="137458"/>
                  <a:pt x="284630" y="239058"/>
                  <a:pt x="295836" y="340658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49984" y="305578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&gt;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38400" y="3055785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97649" y="3055785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pK</a:t>
            </a:r>
            <a:r>
              <a:rPr lang="en-US" sz="20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" y="3657600"/>
            <a:ext cx="8610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pH =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both the neutral and cationic forms will be equally populated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&gt;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neutral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deprotontaed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histidine will dominate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When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pH &lt;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cationic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protontaed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) form of histidine will dominate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polar residues (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asparagine) that can hydrogen bond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neutral imidazole group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deprotonated form, thereby lowering 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 </a:t>
            </a:r>
          </a:p>
          <a:p>
            <a:pPr marL="173038" indent="-173038" eaLnBrk="0" hangingPunct="0"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  <a:p>
            <a:pPr marL="173038" indent="-173038" eaLnBrk="0" hangingPunct="0"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Neighboring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acidic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residues (</a:t>
            </a:r>
            <a:r>
              <a:rPr lang="en-US" sz="1800" dirty="0" err="1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eg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aspartate)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that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can ion pair with the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cationic imidazole group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will stabilize the protonated form,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thereby 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increasing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the </a:t>
            </a:r>
            <a:r>
              <a:rPr lang="en-US" sz="18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pK</a:t>
            </a:r>
            <a:r>
              <a:rPr lang="en-US" sz="18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R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42" name="Straight Connector 6"/>
          <p:cNvCxnSpPr>
            <a:cxnSpLocks noChangeShapeType="1"/>
          </p:cNvCxnSpPr>
          <p:nvPr/>
        </p:nvCxnSpPr>
        <p:spPr bwMode="auto">
          <a:xfrm>
            <a:off x="6553574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2"/>
          <p:cNvCxnSpPr>
            <a:cxnSpLocks noChangeShapeType="1"/>
          </p:cNvCxnSpPr>
          <p:nvPr/>
        </p:nvCxnSpPr>
        <p:spPr bwMode="auto">
          <a:xfrm flipH="1" flipV="1">
            <a:off x="6189664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5"/>
          <p:cNvCxnSpPr>
            <a:cxnSpLocks noChangeShapeType="1"/>
          </p:cNvCxnSpPr>
          <p:nvPr/>
        </p:nvCxnSpPr>
        <p:spPr bwMode="auto">
          <a:xfrm>
            <a:off x="6554922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2"/>
          <p:cNvCxnSpPr>
            <a:cxnSpLocks noChangeShapeType="1"/>
          </p:cNvCxnSpPr>
          <p:nvPr/>
        </p:nvCxnSpPr>
        <p:spPr bwMode="auto">
          <a:xfrm flipH="1">
            <a:off x="6169918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2" name="Group 51"/>
          <p:cNvGrpSpPr/>
          <p:nvPr/>
        </p:nvGrpSpPr>
        <p:grpSpPr>
          <a:xfrm>
            <a:off x="6929781" y="2052855"/>
            <a:ext cx="614019" cy="861907"/>
            <a:chOff x="2243930" y="2199058"/>
            <a:chExt cx="614019" cy="861907"/>
          </a:xfrm>
        </p:grpSpPr>
        <p:sp>
          <p:nvSpPr>
            <p:cNvPr id="53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580481" y="2057335"/>
            <a:ext cx="656265" cy="854569"/>
            <a:chOff x="894630" y="2203538"/>
            <a:chExt cx="656265" cy="854569"/>
          </a:xfrm>
        </p:grpSpPr>
        <p:sp>
          <p:nvSpPr>
            <p:cNvPr id="59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61" name="Straight Connector 60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" name="Straight Connector 6"/>
          <p:cNvCxnSpPr>
            <a:cxnSpLocks noChangeShapeType="1"/>
          </p:cNvCxnSpPr>
          <p:nvPr/>
        </p:nvCxnSpPr>
        <p:spPr bwMode="auto">
          <a:xfrm>
            <a:off x="3124574" y="1519399"/>
            <a:ext cx="4479" cy="42709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2"/>
          <p:cNvCxnSpPr>
            <a:cxnSpLocks noChangeShapeType="1"/>
          </p:cNvCxnSpPr>
          <p:nvPr/>
        </p:nvCxnSpPr>
        <p:spPr bwMode="auto">
          <a:xfrm flipH="1" flipV="1">
            <a:off x="2760664" y="1368913"/>
            <a:ext cx="365760" cy="161568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5"/>
          <p:cNvCxnSpPr>
            <a:cxnSpLocks noChangeShapeType="1"/>
          </p:cNvCxnSpPr>
          <p:nvPr/>
        </p:nvCxnSpPr>
        <p:spPr bwMode="auto">
          <a:xfrm>
            <a:off x="3125922" y="1919239"/>
            <a:ext cx="444231" cy="315723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2"/>
          <p:cNvCxnSpPr>
            <a:cxnSpLocks noChangeShapeType="1"/>
          </p:cNvCxnSpPr>
          <p:nvPr/>
        </p:nvCxnSpPr>
        <p:spPr bwMode="auto">
          <a:xfrm flipH="1">
            <a:off x="2740918" y="1932321"/>
            <a:ext cx="392621" cy="302641"/>
          </a:xfrm>
          <a:prstGeom prst="lin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500781" y="2052855"/>
            <a:ext cx="614019" cy="861907"/>
            <a:chOff x="2243930" y="2199058"/>
            <a:chExt cx="614019" cy="861907"/>
          </a:xfrm>
        </p:grpSpPr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2252895" y="2199058"/>
              <a:ext cx="306494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236220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2438400" y="2496670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2492189" y="2394316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11"/>
            <p:cNvSpPr txBox="1">
              <a:spLocks noChangeArrowheads="1"/>
            </p:cNvSpPr>
            <p:nvPr/>
          </p:nvSpPr>
          <p:spPr bwMode="auto">
            <a:xfrm>
              <a:off x="2243930" y="2691633"/>
              <a:ext cx="340158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51481" y="2057335"/>
            <a:ext cx="656265" cy="854569"/>
            <a:chOff x="894630" y="2203538"/>
            <a:chExt cx="656265" cy="854569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1213943" y="2203538"/>
              <a:ext cx="336952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215418" y="2688775"/>
              <a:ext cx="33054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H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894630" y="2406874"/>
              <a:ext cx="36576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379130" y="2496375"/>
              <a:ext cx="0" cy="2743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7391400" y="1404420"/>
            <a:ext cx="1484073" cy="652980"/>
            <a:chOff x="7391400" y="1252020"/>
            <a:chExt cx="1484073" cy="652980"/>
          </a:xfrm>
        </p:grpSpPr>
        <p:grpSp>
          <p:nvGrpSpPr>
            <p:cNvPr id="90" name="Group 89"/>
            <p:cNvGrpSpPr/>
            <p:nvPr/>
          </p:nvGrpSpPr>
          <p:grpSpPr>
            <a:xfrm>
              <a:off x="7391400" y="1345635"/>
              <a:ext cx="1484073" cy="400110"/>
              <a:chOff x="7391400" y="1185608"/>
              <a:chExt cx="1484073" cy="400110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7391400" y="1306180"/>
                <a:ext cx="624840" cy="274320"/>
                <a:chOff x="7543800" y="1411940"/>
                <a:chExt cx="624840" cy="274320"/>
              </a:xfrm>
            </p:grpSpPr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75438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7620000" y="1411940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7620000" y="1539363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3" name="TextBox 92"/>
              <p:cNvSpPr txBox="1"/>
              <p:nvPr/>
            </p:nvSpPr>
            <p:spPr>
              <a:xfrm>
                <a:off x="7998310" y="1185608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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Rounded Rectangle 90"/>
            <p:cNvSpPr/>
            <p:nvPr/>
          </p:nvSpPr>
          <p:spPr bwMode="auto">
            <a:xfrm>
              <a:off x="8028968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752600" y="0"/>
            <a:ext cx="5343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Sidechain Ionization: Histidine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28600" y="1447800"/>
            <a:ext cx="1455388" cy="652980"/>
            <a:chOff x="189637" y="1252020"/>
            <a:chExt cx="1455388" cy="652980"/>
          </a:xfrm>
        </p:grpSpPr>
        <p:grpSp>
          <p:nvGrpSpPr>
            <p:cNvPr id="98" name="Group 97"/>
            <p:cNvGrpSpPr/>
            <p:nvPr/>
          </p:nvGrpSpPr>
          <p:grpSpPr>
            <a:xfrm>
              <a:off x="189637" y="1328569"/>
              <a:ext cx="1455388" cy="434243"/>
              <a:chOff x="189637" y="1385663"/>
              <a:chExt cx="1455388" cy="43424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1013910" y="1545586"/>
                <a:ext cx="631115" cy="274320"/>
                <a:chOff x="313765" y="1651346"/>
                <a:chExt cx="631115" cy="274320"/>
              </a:xfrm>
            </p:grpSpPr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8686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944880" y="1651346"/>
                  <a:ext cx="0" cy="27432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313765" y="1783988"/>
                  <a:ext cx="54864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1" name="TextBox 100"/>
              <p:cNvSpPr txBox="1"/>
              <p:nvPr/>
            </p:nvSpPr>
            <p:spPr>
              <a:xfrm>
                <a:off x="189637" y="1385663"/>
                <a:ext cx="877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 </a:t>
                </a:r>
                <a:r>
                  <a:rPr lang="en-US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pK</a:t>
                </a:r>
                <a:r>
                  <a:rPr lang="en-US" sz="2000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9" name="Rounded Rectangle 98"/>
            <p:cNvSpPr/>
            <p:nvPr/>
          </p:nvSpPr>
          <p:spPr bwMode="auto">
            <a:xfrm>
              <a:off x="229666" y="1252020"/>
              <a:ext cx="802690" cy="65298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66" y="370965"/>
            <a:ext cx="944706" cy="1399565"/>
          </a:xfrm>
          <a:prstGeom prst="rect">
            <a:avLst/>
          </a:prstGeom>
          <a:scene3d>
            <a:camera prst="orthographicFront">
              <a:rot lat="0" lon="0" rev="8100000"/>
            </a:camera>
            <a:lightRig rig="threePt" dir="t"/>
          </a:scene3d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365" y="370965"/>
            <a:ext cx="944706" cy="1399565"/>
          </a:xfrm>
          <a:prstGeom prst="rect">
            <a:avLst/>
          </a:prstGeom>
          <a:scene3d>
            <a:camera prst="orthographicFront">
              <a:rot lat="0" lon="0" rev="8100000"/>
            </a:camera>
            <a:lightRig rig="threePt" dir="t"/>
          </a:scene3d>
        </p:spPr>
      </p:pic>
      <p:sp>
        <p:nvSpPr>
          <p:cNvPr id="107" name="TextBox 106"/>
          <p:cNvSpPr txBox="1"/>
          <p:nvPr/>
        </p:nvSpPr>
        <p:spPr>
          <a:xfrm>
            <a:off x="1591712" y="1196805"/>
            <a:ext cx="425116" cy="492443"/>
          </a:xfrm>
          <a:prstGeom prst="rect">
            <a:avLst/>
          </a:prstGeom>
          <a:noFill/>
          <a:scene3d>
            <a:camera prst="orthographicFront">
              <a:rot lat="0" lon="0" rev="798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5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070819" y="103304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495800" y="1085607"/>
            <a:ext cx="586539" cy="693888"/>
            <a:chOff x="6078071" y="533400"/>
            <a:chExt cx="586539" cy="693888"/>
          </a:xfrm>
        </p:grpSpPr>
        <p:sp>
          <p:nvSpPr>
            <p:cNvPr id="67" name="Freeform 66"/>
            <p:cNvSpPr/>
            <p:nvPr/>
          </p:nvSpPr>
          <p:spPr bwMode="auto">
            <a:xfrm>
              <a:off x="6078071" y="886630"/>
              <a:ext cx="295836" cy="340658"/>
            </a:xfrm>
            <a:custGeom>
              <a:avLst/>
              <a:gdLst>
                <a:gd name="connsiteX0" fmla="*/ 0 w 295836"/>
                <a:gd name="connsiteY0" fmla="*/ 0 h 340658"/>
                <a:gd name="connsiteX1" fmla="*/ 224118 w 295836"/>
                <a:gd name="connsiteY1" fmla="*/ 80682 h 340658"/>
                <a:gd name="connsiteX2" fmla="*/ 295836 w 295836"/>
                <a:gd name="connsiteY2" fmla="*/ 340658 h 34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5836" h="340658">
                  <a:moveTo>
                    <a:pt x="0" y="0"/>
                  </a:moveTo>
                  <a:cubicBezTo>
                    <a:pt x="87406" y="11953"/>
                    <a:pt x="174812" y="23906"/>
                    <a:pt x="224118" y="80682"/>
                  </a:cubicBezTo>
                  <a:cubicBezTo>
                    <a:pt x="273424" y="137458"/>
                    <a:pt x="284630" y="239058"/>
                    <a:pt x="295836" y="340658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0800000" lon="0" rev="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194610" y="53340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0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3401" y="1828800"/>
            <a:ext cx="7543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Proteins (or polypeptides) are polymers made up of building blocks, or monomeric units, 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amino acids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”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There are 20 naturally-occurring amino acids referred to as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standard amino acids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” or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  <a:sym typeface="Symbol"/>
              </a:rPr>
              <a:t>-amino acids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”</a:t>
            </a: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 smtClean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S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tandard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amino acids share a common structure but differ in their 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side 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chains—</a:t>
            </a:r>
            <a:r>
              <a:rPr lang="en-US" altLang="en-US" sz="1800" dirty="0" smtClean="0">
                <a:solidFill>
                  <a:srgbClr val="00B05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the so-called R group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mino acids are linked together to generate a polypeptide chain via so-called 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“peptide” </a:t>
            </a:r>
            <a:r>
              <a:rPr lang="en-US" altLang="en-US" sz="1800" dirty="0" smtClean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or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“amide” </a:t>
            </a:r>
            <a:r>
              <a:rPr lang="en-US" altLang="en-US" sz="1800" dirty="0" smtClean="0"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bonds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  <a:ea typeface="Cambria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Amino acids are often abbreviated to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AA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” or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aa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”—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eg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Cambria" pitchFamily="18" charset="0"/>
                <a:cs typeface="Calibri" panose="020F0502020204030204" pitchFamily="34" charset="0"/>
              </a:rPr>
              <a:t> the polypeptide chain is 20-aa long </a:t>
            </a:r>
          </a:p>
        </p:txBody>
      </p:sp>
      <p:sp>
        <p:nvSpPr>
          <p:cNvPr id="4100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6D09"/>
                </a:solidFill>
                <a:latin typeface="Arial" pitchFamily="34" charset="0"/>
              </a:rPr>
              <a:t>Synopsis 2.1a</a:t>
            </a: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1752600"/>
            <a:ext cx="7391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Why do </a:t>
            </a:r>
            <a:r>
              <a:rPr lang="en-US" altLang="en-US" sz="20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pK</a:t>
            </a:r>
            <a:r>
              <a:rPr lang="en-US" altLang="en-US" sz="20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R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values of </a:t>
            </a:r>
            <a:r>
              <a:rPr lang="en-US" altLang="en-US" sz="2000" dirty="0" err="1">
                <a:latin typeface="Calibri" pitchFamily="34" charset="0"/>
                <a:ea typeface="Cambria" pitchFamily="18" charset="0"/>
                <a:cs typeface="Times New Roman" pitchFamily="18" charset="0"/>
              </a:rPr>
              <a:t>ionizable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groups differ between free amino acids and amino acid residues in polypeptides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With respect to their sidechain </a:t>
            </a:r>
            <a:r>
              <a:rPr lang="en-US" altLang="en-US" sz="20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ionizable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groups,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w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hich amino acid residues exist between neutral and cationic forms?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With respect to their sidechain </a:t>
            </a:r>
            <a:r>
              <a:rPr lang="en-US" altLang="en-US" sz="2000" dirty="0" err="1">
                <a:latin typeface="Calibri" pitchFamily="34" charset="0"/>
                <a:ea typeface="Cambria" pitchFamily="18" charset="0"/>
                <a:cs typeface="Times New Roman" pitchFamily="18" charset="0"/>
              </a:rPr>
              <a:t>ionizable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groups, which amino acid residues exist between neutral and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anionic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forms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Describe mechanisms by which the </a:t>
            </a:r>
            <a:r>
              <a:rPr lang="en-US" altLang="en-US" sz="20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pK</a:t>
            </a:r>
            <a:r>
              <a:rPr lang="en-US" altLang="en-US" sz="2000" baseline="-25000" dirty="0" err="1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R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 of histidine and cysteine may be modulated in the context of a globular protein? </a:t>
            </a: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2.1b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835" r="4555" b="15952"/>
          <a:stretch>
            <a:fillRect/>
          </a:stretch>
        </p:blipFill>
        <p:spPr bwMode="auto">
          <a:xfrm>
            <a:off x="1295400" y="1947863"/>
            <a:ext cx="73914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133600" y="1315851"/>
            <a:ext cx="54102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2.1c 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charset="0"/>
              </a:rPr>
              <a:t>Chirality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88" y="817563"/>
            <a:ext cx="84058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Amino acids and many other biological compounds are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chiral </a:t>
            </a:r>
          </a:p>
          <a:p>
            <a:pPr indent="346075" eaLnBrk="0" hangingPunct="0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molecules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—recall </a:t>
            </a:r>
            <a:r>
              <a:rPr lang="en-US" altLang="en-US" sz="18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1.1</a:t>
            </a:r>
          </a:p>
          <a:p>
            <a:pPr indent="346075" eaLnBrk="0" hangingPunct="0">
              <a:spcAft>
                <a:spcPts val="0"/>
              </a:spcAft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All chiral molecules have an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asymmetric C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atom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—attached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to </a:t>
            </a:r>
          </a:p>
          <a:p>
            <a:pPr indent="346075" eaLnBrk="0" hangingPunct="0">
              <a:spcAft>
                <a:spcPts val="0"/>
              </a:spcAft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four different substituent groups</a:t>
            </a: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All amino acids but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glycine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are chiral!</a:t>
            </a: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Each chiral molecule has a non-superimposable mirror image—the pair of such mirror images are termed “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enantiomers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”</a:t>
            </a: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Enantiomers are often designated D and L depending on whether they rotate the plane of polarized light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right/dextrorotatory (D)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or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left/levorotatory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(L)</a:t>
            </a: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Proteins are exclusively comprised of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L-amino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acids</a:t>
            </a:r>
            <a:r>
              <a:rPr lang="en-US" sz="1800" dirty="0" smtClean="0">
                <a:latin typeface="Calibri" pitchFamily="34" charset="0"/>
                <a:ea typeface="Cambria" pitchFamily="18" charset="0"/>
                <a:cs typeface="Times New Roman" pitchFamily="18" charset="0"/>
              </a:rPr>
              <a:t>—even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though many L-amino acids are dextrorotatory! </a:t>
            </a:r>
            <a:endParaRPr lang="en-US" sz="1800" dirty="0" smtClean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endParaRPr lang="en-US" sz="1800" dirty="0"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342900" indent="-342900" eaLnBrk="0" hangingPunct="0">
              <a:spcAft>
                <a:spcPts val="0"/>
              </a:spcAft>
              <a:buFontTx/>
              <a:buChar char="-"/>
              <a:defRPr/>
            </a:pP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Biochemists employ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Fischer projections 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to depict the D/L configuration of chiral molecules in lieu of the actual rotation of the plane of polarized light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/>
        </p:nvSpPr>
        <p:spPr bwMode="auto">
          <a:xfrm>
            <a:off x="3124200" y="76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2.1c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oet4_fig_04_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5"/>
          <a:stretch/>
        </p:blipFill>
        <p:spPr bwMode="auto">
          <a:xfrm>
            <a:off x="1752600" y="685800"/>
            <a:ext cx="5940425" cy="32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057400" y="147638"/>
            <a:ext cx="464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Enantiomers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81000" y="4151055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Molecules such as tetrahedral C atom attached to four different substituents are chiral—</a:t>
            </a:r>
            <a:r>
              <a:rPr lang="en-US" altLang="en-US" sz="2000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ie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their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mirror images are non-superimposable 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 a manner akin to left and right hands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Such non-superimposable mirror images are called “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enantiomers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en-US" alt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Enantiomers harbor distinct physicochemical properties—</a:t>
            </a:r>
            <a:r>
              <a:rPr lang="en-US" altLang="en-US" sz="2000" dirty="0" err="1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ie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they rotate the plane of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polarized light 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 opposite directions by equal amounts (D/L-isomers)    </a:t>
            </a:r>
            <a:endParaRPr lang="en-US" alt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981200" y="6242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Polarized Light: Properties 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76200" y="3276600"/>
            <a:ext cx="6553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>
              <a:spcBef>
                <a:spcPct val="0"/>
              </a:spcBef>
              <a:buFontTx/>
              <a:buChar char="-"/>
            </a:pP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Light (a cluster of photons)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is a form of </a:t>
            </a:r>
            <a:r>
              <a:rPr lang="en-US" altLang="en-US" sz="1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electro</a:t>
            </a:r>
            <a:r>
              <a:rPr lang="en-US" altLang="en-US" sz="1600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magnetic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radiation</a:t>
            </a:r>
          </a:p>
          <a:p>
            <a:pPr marL="174625" indent="-174625">
              <a:spcBef>
                <a:spcPct val="0"/>
              </a:spcBef>
              <a:buFontTx/>
              <a:buChar char="-"/>
            </a:pPr>
            <a:endParaRPr lang="en-US" altLang="en-US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ct val="0"/>
              </a:spcBef>
              <a:buFontTx/>
              <a:buChar char="-"/>
            </a:pP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Each photon of light is comprised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of two </a:t>
            </a:r>
            <a:r>
              <a:rPr lang="en-US" altLang="en-US" sz="160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electro</a:t>
            </a:r>
            <a:r>
              <a:rPr lang="en-US" altLang="en-US" sz="1600" dirty="0" err="1" smtClean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magntic</a:t>
            </a:r>
            <a:r>
              <a:rPr lang="en-US" alt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wave components 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that are always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in-phase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 and oscillating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perpendicular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 to each other and to the direction of travel:  </a:t>
            </a:r>
            <a:r>
              <a:rPr lang="en-US" altLang="en-US" sz="160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electric field (E) </a:t>
            </a:r>
            <a:r>
              <a:rPr lang="en-US" altLang="en-US" sz="16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600" dirty="0">
                <a:solidFill>
                  <a:srgbClr val="FF9900"/>
                </a:solidFill>
                <a:latin typeface="Calibri" pitchFamily="34" charset="0"/>
                <a:cs typeface="Calibri" pitchFamily="34" charset="0"/>
              </a:rPr>
              <a:t>magnetic field (B)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ct val="0"/>
              </a:spcBef>
              <a:buFontTx/>
              <a:buChar char="-"/>
            </a:pP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Within a cluster of light photons, E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may oscillate in all directions (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non-polarized light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)—this includes most sources such as a 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light bulb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or </a:t>
            </a:r>
            <a:r>
              <a:rPr lang="en-US" altLang="en-US" sz="16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sunlight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ct val="0"/>
              </a:spcBef>
              <a:buFontTx/>
              <a:buChar char="-"/>
            </a:pP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Alternatively, E can be made to oscillate vertically (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vertical polarization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), horizontally (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horizontal polarization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), or elliptically (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circular polarization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) </a:t>
            </a:r>
            <a:endParaRPr lang="en-US" altLang="en-US" sz="1600" dirty="0" smtClean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ct val="0"/>
              </a:spcBef>
              <a:buFontTx/>
              <a:buChar char="-"/>
            </a:pPr>
            <a:endParaRPr lang="en-US" altLang="en-US" sz="1600" dirty="0">
              <a:latin typeface="Calibri" pitchFamily="34" charset="0"/>
              <a:cs typeface="Calibri" pitchFamily="34" charset="0"/>
            </a:endParaRPr>
          </a:p>
          <a:p>
            <a:pPr marL="174625" indent="-174625">
              <a:spcBef>
                <a:spcPct val="0"/>
              </a:spcBef>
              <a:buFontTx/>
              <a:buChar char="-"/>
            </a:pP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It is noteworthy that the polarization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of light refers to the </a:t>
            </a:r>
            <a:r>
              <a:rPr lang="en-US" alt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direction of oscillation of E </a:t>
            </a:r>
            <a:r>
              <a:rPr lang="en-US" altLang="en-US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en-US" sz="16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 is always perpendicular to E</a:t>
            </a:r>
            <a:r>
              <a:rPr lang="en-US" altLang="en-US" sz="1600" dirty="0" smtClean="0">
                <a:latin typeface="Calibri" pitchFamily="34" charset="0"/>
                <a:cs typeface="Calibri" pitchFamily="34" charset="0"/>
              </a:rPr>
              <a:t>!) </a:t>
            </a:r>
            <a:endParaRPr lang="en-US" alt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43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3" b="7692"/>
          <a:stretch>
            <a:fillRect/>
          </a:stretch>
        </p:blipFill>
        <p:spPr bwMode="auto">
          <a:xfrm>
            <a:off x="228600" y="457200"/>
            <a:ext cx="51054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726238" y="3048000"/>
            <a:ext cx="2112962" cy="2928938"/>
            <a:chOff x="6726238" y="3048000"/>
            <a:chExt cx="2112962" cy="2928938"/>
          </a:xfrm>
        </p:grpSpPr>
        <p:grpSp>
          <p:nvGrpSpPr>
            <p:cNvPr id="6" name="Group 5"/>
            <p:cNvGrpSpPr/>
            <p:nvPr/>
          </p:nvGrpSpPr>
          <p:grpSpPr>
            <a:xfrm>
              <a:off x="6726238" y="4876800"/>
              <a:ext cx="2112962" cy="1100138"/>
              <a:chOff x="6726238" y="4876800"/>
              <a:chExt cx="2112962" cy="1100138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7604234" y="4876800"/>
                <a:ext cx="0" cy="914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triangle" w="lg" len="lg"/>
              </a:ln>
              <a:effectLst/>
              <a:scene3d>
                <a:camera prst="orthographicFront">
                  <a:rot lat="0" lon="0" rev="540000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41" name="Oval 2"/>
              <p:cNvSpPr>
                <a:spLocks noChangeArrowheads="1"/>
              </p:cNvSpPr>
              <p:nvPr/>
            </p:nvSpPr>
            <p:spPr bwMode="auto">
              <a:xfrm>
                <a:off x="7551738" y="5265964"/>
                <a:ext cx="136525" cy="1371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42" name="TextBox 1"/>
              <p:cNvSpPr txBox="1">
                <a:spLocks noChangeArrowheads="1"/>
              </p:cNvSpPr>
              <p:nvPr/>
            </p:nvSpPr>
            <p:spPr bwMode="auto">
              <a:xfrm>
                <a:off x="6726238" y="5638800"/>
                <a:ext cx="2112962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>
                    <a:latin typeface="Calibri" pitchFamily="34" charset="0"/>
                    <a:cs typeface="Calibri" pitchFamily="34" charset="0"/>
                  </a:rPr>
                  <a:t>Horizontally-Polarized</a:t>
                </a:r>
                <a:endParaRPr lang="en-US" altLang="en-US" sz="16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781800" y="3048000"/>
              <a:ext cx="1779587" cy="1295400"/>
              <a:chOff x="6781800" y="3048000"/>
              <a:chExt cx="1779587" cy="1295400"/>
            </a:xfrm>
          </p:grpSpPr>
          <p:sp>
            <p:nvSpPr>
              <p:cNvPr id="18438" name="TextBox 1"/>
              <p:cNvSpPr txBox="1">
                <a:spLocks noChangeArrowheads="1"/>
              </p:cNvSpPr>
              <p:nvPr/>
            </p:nvSpPr>
            <p:spPr bwMode="auto">
              <a:xfrm>
                <a:off x="6781800" y="4005263"/>
                <a:ext cx="1779587" cy="338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>
                    <a:latin typeface="Calibri" pitchFamily="34" charset="0"/>
                    <a:cs typeface="Calibri" pitchFamily="34" charset="0"/>
                  </a:rPr>
                  <a:t>Vertically-Polarized</a:t>
                </a:r>
                <a:endParaRPr lang="en-US" altLang="en-US" sz="16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8443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7619459" y="3048000"/>
                <a:ext cx="0" cy="9144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lg" len="lg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44" name="Oval 18"/>
              <p:cNvSpPr>
                <a:spLocks noChangeArrowheads="1"/>
              </p:cNvSpPr>
              <p:nvPr/>
            </p:nvSpPr>
            <p:spPr bwMode="auto">
              <a:xfrm>
                <a:off x="7551738" y="3445328"/>
                <a:ext cx="136525" cy="13716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019800" y="609600"/>
            <a:ext cx="3200400" cy="1828800"/>
            <a:chOff x="6019800" y="609600"/>
            <a:chExt cx="3200400" cy="1828800"/>
          </a:xfrm>
        </p:grpSpPr>
        <p:sp>
          <p:nvSpPr>
            <p:cNvPr id="18439" name="TextBox 1"/>
            <p:cNvSpPr txBox="1">
              <a:spLocks noChangeArrowheads="1"/>
            </p:cNvSpPr>
            <p:nvPr/>
          </p:nvSpPr>
          <p:spPr bwMode="auto">
            <a:xfrm>
              <a:off x="6019800" y="609600"/>
              <a:ext cx="32004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u="sng">
                  <a:latin typeface="Calibri" pitchFamily="34" charset="0"/>
                  <a:cs typeface="Calibri" pitchFamily="34" charset="0"/>
                </a:rPr>
                <a:t>End-on View of Light Polarization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34200" y="1183820"/>
              <a:ext cx="1409700" cy="1254580"/>
              <a:chOff x="6934200" y="1183820"/>
              <a:chExt cx="1409700" cy="1254580"/>
            </a:xfrm>
          </p:grpSpPr>
          <p:sp>
            <p:nvSpPr>
              <p:cNvPr id="18445" name="TextBox 1"/>
              <p:cNvSpPr txBox="1">
                <a:spLocks noChangeArrowheads="1"/>
              </p:cNvSpPr>
              <p:nvPr/>
            </p:nvSpPr>
            <p:spPr bwMode="auto">
              <a:xfrm>
                <a:off x="6934200" y="2098675"/>
                <a:ext cx="1409700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 smtClean="0">
                    <a:latin typeface="Calibri" pitchFamily="34" charset="0"/>
                    <a:cs typeface="Calibri" pitchFamily="34" charset="0"/>
                  </a:rPr>
                  <a:t>Non-Polarized</a:t>
                </a:r>
                <a:endParaRPr lang="en-US" altLang="en-US" sz="1600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7485063" y="1183820"/>
                <a:ext cx="136525" cy="949780"/>
                <a:chOff x="7485063" y="1183820"/>
                <a:chExt cx="136525" cy="949780"/>
              </a:xfrm>
            </p:grpSpPr>
            <p:cxnSp>
              <p:nvCxnSpPr>
                <p:cNvPr id="25" name="Straight Arrow Connector 24"/>
                <p:cNvCxnSpPr/>
                <p:nvPr/>
              </p:nvCxnSpPr>
              <p:spPr bwMode="auto">
                <a:xfrm>
                  <a:off x="7517946" y="1196975"/>
                  <a:ext cx="0" cy="9148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lg" len="lg"/>
                  <a:tailEnd type="triangle" w="lg" len="lg"/>
                </a:ln>
                <a:effectLst/>
                <a:scene3d>
                  <a:camera prst="orthographicFront">
                    <a:rot lat="0" lon="0" rev="27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447" name="Straight Arrow Connector 21"/>
                <p:cNvCxnSpPr>
                  <a:cxnSpLocks noChangeShapeType="1"/>
                </p:cNvCxnSpPr>
                <p:nvPr/>
              </p:nvCxnSpPr>
              <p:spPr bwMode="auto">
                <a:xfrm>
                  <a:off x="7552822" y="1218758"/>
                  <a:ext cx="0" cy="914840"/>
                </a:xfrm>
                <a:prstGeom prst="straightConnector1">
                  <a:avLst/>
                </a:prstGeom>
                <a:noFill/>
                <a:ln w="25400" algn="ctr">
                  <a:solidFill>
                    <a:schemeClr val="tx1"/>
                  </a:solidFill>
                  <a:round/>
                  <a:headEnd type="triangle" w="lg" len="lg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Arrow Connector 23"/>
                <p:cNvCxnSpPr/>
                <p:nvPr/>
              </p:nvCxnSpPr>
              <p:spPr bwMode="auto">
                <a:xfrm>
                  <a:off x="7560618" y="1183820"/>
                  <a:ext cx="0" cy="9148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lg" len="lg"/>
                  <a:tailEnd type="triangle" w="lg" len="lg"/>
                </a:ln>
                <a:effectLst/>
                <a:scene3d>
                  <a:camera prst="orthographicFront">
                    <a:rot lat="0" lon="0" rev="81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7551683" y="1218760"/>
                  <a:ext cx="0" cy="914840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triangle" w="lg" len="lg"/>
                  <a:tailEnd type="triangle" w="lg" len="lg"/>
                </a:ln>
                <a:effectLst/>
                <a:scene3d>
                  <a:camera prst="orthographicFront">
                    <a:rot lat="0" lon="0" rev="5400000"/>
                  </a:camera>
                  <a:lightRig rig="threePt" dir="t"/>
                </a:scene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8450" name="Oval 22"/>
                <p:cNvSpPr>
                  <a:spLocks noChangeArrowheads="1"/>
                </p:cNvSpPr>
                <p:nvPr/>
              </p:nvSpPr>
              <p:spPr bwMode="auto">
                <a:xfrm>
                  <a:off x="7485063" y="1608109"/>
                  <a:ext cx="136525" cy="13722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6084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oet4_fig_04_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6"/>
          <a:stretch/>
        </p:blipFill>
        <p:spPr bwMode="auto">
          <a:xfrm>
            <a:off x="304800" y="609600"/>
            <a:ext cx="8531225" cy="52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066800" y="6019800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direction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angle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of rotation of the plane of polarized light can be determined using an instrument called the “</a:t>
            </a:r>
            <a:r>
              <a:rPr lang="en-US" altLang="en-US" sz="2000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polarimeter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”</a:t>
            </a:r>
            <a:endParaRPr lang="en-US" altLang="en-US" sz="20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81200" y="6242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Polarized Light: </a:t>
            </a:r>
            <a:r>
              <a:rPr lang="en-US" altLang="en-US" sz="2400" b="1" dirty="0" err="1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Polarimeter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28600" y="3816350"/>
            <a:ext cx="84582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1450" indent="-171450">
              <a:spcBef>
                <a:spcPct val="0"/>
              </a:spcBef>
              <a:spcAft>
                <a:spcPts val="80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Fischer projection 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is a 2D representation of a 3D molecule</a:t>
            </a:r>
          </a:p>
          <a:p>
            <a:pPr marL="171450" indent="-171450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Fischer projection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- horizontal lines represent bonds coming out of the page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- vertical lines represent bonds extending into the page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1800" dirty="0" smtClean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Amino acids are assigned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D/L configurations </a:t>
            </a:r>
            <a:r>
              <a:rPr 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on the basis of the spatial position of the four substituents attached to the asymmetric C atom (harboring four distinct substituents) relative to those of glyceraldehyde: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en-US" sz="1800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- if OH group is to the left   </a:t>
            </a:r>
            <a:r>
              <a:rPr lang="en-US" altLang="en-US" sz="1800" dirty="0" smtClean="0">
                <a:solidFill>
                  <a:srgbClr val="33CC33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L-isomer</a:t>
            </a:r>
            <a:endParaRPr lang="en-US" altLang="en-US" sz="1800" dirty="0" smtClean="0">
              <a:solidFill>
                <a:srgbClr val="33CC33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if OH group is to the right </a:t>
            </a:r>
            <a:r>
              <a:rPr lang="en-US" alt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 panose="05000000000000000000" pitchFamily="2" charset="2"/>
              </a:rPr>
              <a:t> D-isomer</a:t>
            </a:r>
            <a:r>
              <a:rPr lang="en-US" altLang="en-US" sz="1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08788" y="482600"/>
            <a:ext cx="2106612" cy="3632200"/>
            <a:chOff x="6808788" y="482600"/>
            <a:chExt cx="2106612" cy="3632200"/>
          </a:xfrm>
        </p:grpSpPr>
        <p:pic>
          <p:nvPicPr>
            <p:cNvPr id="6147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" t="4919" r="3850" b="4523"/>
            <a:stretch>
              <a:fillRect/>
            </a:stretch>
          </p:blipFill>
          <p:spPr bwMode="auto">
            <a:xfrm>
              <a:off x="6808788" y="482600"/>
              <a:ext cx="2106612" cy="30511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8" name="TextBox 2"/>
            <p:cNvSpPr txBox="1">
              <a:spLocks noChangeArrowheads="1"/>
            </p:cNvSpPr>
            <p:nvPr/>
          </p:nvSpPr>
          <p:spPr bwMode="auto">
            <a:xfrm>
              <a:off x="7232650" y="3530600"/>
              <a:ext cx="12255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Calibri" pitchFamily="34" charset="0"/>
                  <a:cs typeface="Calibri" pitchFamily="34" charset="0"/>
                </a:rPr>
                <a:t>Emil Fischer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Calibri" pitchFamily="34" charset="0"/>
                  <a:cs typeface="Calibri" pitchFamily="34" charset="0"/>
                </a:rPr>
                <a:t>(1852-1919)</a:t>
              </a:r>
            </a:p>
          </p:txBody>
        </p:sp>
      </p:grpSp>
      <p:sp>
        <p:nvSpPr>
          <p:cNvPr id="6149" name="Rectangle 3"/>
          <p:cNvSpPr>
            <a:spLocks noGrp="1" noChangeArrowheads="1"/>
          </p:cNvSpPr>
          <p:nvPr/>
        </p:nvSpPr>
        <p:spPr bwMode="auto">
          <a:xfrm>
            <a:off x="2672556" y="25400"/>
            <a:ext cx="357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Fischer Projection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pic>
        <p:nvPicPr>
          <p:cNvPr id="6151" name="Picture 2" descr="voet4_fig_04_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 bwMode="auto">
          <a:xfrm>
            <a:off x="456726" y="457200"/>
            <a:ext cx="3494562" cy="329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74650" y="2491602"/>
            <a:ext cx="3183252" cy="1269186"/>
            <a:chOff x="374650" y="2491602"/>
            <a:chExt cx="3183252" cy="1269186"/>
          </a:xfrm>
        </p:grpSpPr>
        <p:sp>
          <p:nvSpPr>
            <p:cNvPr id="6152" name="Oval 1"/>
            <p:cNvSpPr>
              <a:spLocks noChangeArrowheads="1"/>
            </p:cNvSpPr>
            <p:nvPr/>
          </p:nvSpPr>
          <p:spPr bwMode="auto">
            <a:xfrm>
              <a:off x="822146" y="2491602"/>
              <a:ext cx="301793" cy="301818"/>
            </a:xfrm>
            <a:prstGeom prst="ellips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3" name="Oval 7"/>
            <p:cNvSpPr>
              <a:spLocks noChangeArrowheads="1"/>
            </p:cNvSpPr>
            <p:nvPr/>
          </p:nvSpPr>
          <p:spPr bwMode="auto">
            <a:xfrm>
              <a:off x="3256109" y="2491602"/>
              <a:ext cx="301793" cy="301818"/>
            </a:xfrm>
            <a:prstGeom prst="ellipse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4" name="Oval 8"/>
            <p:cNvSpPr>
              <a:spLocks noChangeArrowheads="1"/>
            </p:cNvSpPr>
            <p:nvPr/>
          </p:nvSpPr>
          <p:spPr bwMode="auto">
            <a:xfrm>
              <a:off x="374650" y="3443336"/>
              <a:ext cx="301793" cy="301818"/>
            </a:xfrm>
            <a:prstGeom prst="ellipse">
              <a:avLst/>
            </a:prstGeom>
            <a:noFill/>
            <a:ln w="127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55" name="Oval 9"/>
            <p:cNvSpPr>
              <a:spLocks noChangeArrowheads="1"/>
            </p:cNvSpPr>
            <p:nvPr/>
          </p:nvSpPr>
          <p:spPr bwMode="auto">
            <a:xfrm>
              <a:off x="2179398" y="3458970"/>
              <a:ext cx="301793" cy="301818"/>
            </a:xfrm>
            <a:prstGeom prst="ellipse">
              <a:avLst/>
            </a:prstGeom>
            <a:noFill/>
            <a:ln w="127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282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oet4_figun_04_p8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/>
        </p:blipFill>
        <p:spPr bwMode="auto">
          <a:xfrm>
            <a:off x="1671080" y="538163"/>
            <a:ext cx="5354778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2514600" y="76200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D/L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Configuration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88372"/>
            <a:ext cx="8001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Biochemists employ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Fischer projections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to depict the D/L configuration of amino acids in lieu of the actual rotation of the plane of polarized light</a:t>
            </a:r>
          </a:p>
          <a:p>
            <a:pPr marL="285750" indent="-285750" eaLnBrk="0" hangingPunct="0">
              <a:buFontTx/>
              <a:buChar char="-"/>
              <a:defRPr/>
            </a:pPr>
            <a:endParaRPr 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buFontTx/>
              <a:buChar char="-"/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Thus, amino acids are assigned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D/L configurations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on the basis of the spatial position of the four substituents attached to the asymmetric C atom relative to those of glyceraldehyde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4" eaLnBrk="0" hangingPunct="0">
              <a:defRPr/>
            </a:pP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        -H   =     -H</a:t>
            </a:r>
            <a:endParaRPr 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lvl="2" eaLnBrk="0" hangingPunct="0"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    -NH</a:t>
            </a:r>
            <a:r>
              <a:rPr lang="en-US" sz="2000" baseline="-25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	=     -OH</a:t>
            </a:r>
          </a:p>
          <a:p>
            <a:pPr lvl="2" eaLnBrk="0" hangingPunct="0"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-COOH 	=     -CHO</a:t>
            </a:r>
          </a:p>
          <a:p>
            <a:pPr lvl="2" eaLnBrk="0" hangingPunct="0"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	         -R 	=     -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en-US" sz="2000" baseline="-25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OH </a:t>
            </a:r>
          </a:p>
          <a:p>
            <a:pPr lvl="3" eaLnBrk="0" hangingPunct="0">
              <a:defRPr/>
            </a:pPr>
            <a:endParaRPr 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285750" lvl="3" indent="-285750" eaLnBrk="0" hangingPunct="0">
              <a:buFontTx/>
              <a:buChar char="-"/>
              <a:defRPr/>
            </a:pPr>
            <a:r>
              <a:rPr 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Proteins are exclusively comprised of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L-amino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acids</a:t>
            </a:r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—even </a:t>
            </a:r>
            <a:r>
              <a:rPr 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though many L-amino acids are dextrorotatory!</a:t>
            </a:r>
            <a:endParaRPr lang="en-US" sz="2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2209800" y="76200"/>
            <a:ext cx="518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Chirality is a Hallmark of Life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81000" y="3581400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Most drugs are chiral molecules </a:t>
            </a:r>
            <a:r>
              <a:rPr lang="en-US" alt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and only exert their action 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in the form of </a:t>
            </a:r>
            <a:r>
              <a:rPr lang="en-US" alt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one of the 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two enantiomers</a:t>
            </a:r>
          </a:p>
          <a:p>
            <a:pPr marL="173038" indent="-173038">
              <a:spcBef>
                <a:spcPct val="0"/>
              </a:spcBef>
              <a:buFontTx/>
              <a:buChar char="-"/>
            </a:pPr>
            <a:endParaRPr lang="en-US" altLang="en-US" sz="2000" dirty="0">
              <a:solidFill>
                <a:srgbClr val="00336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Only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correct enantiomer is active</a:t>
            </a:r>
            <a:r>
              <a:rPr lang="en-US" alt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, while the inactive enantiomer may be 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inert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or 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toxic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</a:t>
            </a:r>
            <a:r>
              <a:rPr lang="en-US" altLang="en-US" sz="2000" dirty="0" err="1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eg</a:t>
            </a: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while one enantiomer of thalidomide is widely used as a sedative (sleep-inducing) or anticancer drug, the other is teratogenic (causes severe birth defects)</a:t>
            </a:r>
          </a:p>
          <a:p>
            <a:pPr marL="173038" indent="-173038">
              <a:spcBef>
                <a:spcPct val="0"/>
              </a:spcBef>
              <a:buFontTx/>
              <a:buChar char="-"/>
            </a:pPr>
            <a:endParaRPr lang="en-US" altLang="en-US" sz="2000" dirty="0">
              <a:solidFill>
                <a:srgbClr val="003366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Accordingly</a:t>
            </a:r>
            <a:r>
              <a:rPr lang="en-US" alt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the purity of drugs to a high chiral level is critical </a:t>
            </a:r>
            <a:r>
              <a:rPr lang="en-US" altLang="en-US" sz="2000" dirty="0">
                <a:solidFill>
                  <a:srgbClr val="003366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so as to ensure the administration of the correct enantiomer and avoid undesirable side effects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0817" y="588579"/>
            <a:ext cx="7118131" cy="2877152"/>
            <a:chOff x="1020817" y="588579"/>
            <a:chExt cx="7118131" cy="287715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" t="15444" r="8112" b="39508"/>
            <a:stretch/>
          </p:blipFill>
          <p:spPr>
            <a:xfrm>
              <a:off x="1020817" y="588579"/>
              <a:ext cx="7118131" cy="2262352"/>
            </a:xfrm>
            <a:prstGeom prst="rect">
              <a:avLst/>
            </a:prstGeom>
          </p:spPr>
        </p:pic>
        <p:sp>
          <p:nvSpPr>
            <p:cNvPr id="23559" name="TextBox 6"/>
            <p:cNvSpPr txBox="1">
              <a:spLocks noChangeArrowheads="1"/>
            </p:cNvSpPr>
            <p:nvPr/>
          </p:nvSpPr>
          <p:spPr bwMode="auto">
            <a:xfrm>
              <a:off x="1209621" y="2819400"/>
              <a:ext cx="25241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Thalidomide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(sedative/anticancer)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6"/>
            <p:cNvSpPr txBox="1">
              <a:spLocks noChangeArrowheads="1"/>
            </p:cNvSpPr>
            <p:nvPr/>
          </p:nvSpPr>
          <p:spPr bwMode="auto">
            <a:xfrm>
              <a:off x="5715000" y="2819400"/>
              <a:ext cx="19838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Thalidomide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(teratogenic)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71600" y="1676400"/>
            <a:ext cx="5638800" cy="232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SimSun"/>
                <a:cs typeface="Calibri" pitchFamily="34" charset="0"/>
              </a:rPr>
              <a:t>Explain why all amino acids but glycine are chiral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en-US" altLang="en-US" sz="1800" dirty="0">
              <a:latin typeface="Calibri" pitchFamily="34" charset="0"/>
              <a:ea typeface="SimSun"/>
              <a:cs typeface="Calibri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SimSun"/>
                <a:cs typeface="Calibri" pitchFamily="34" charset="0"/>
              </a:rPr>
              <a:t>Explain how the Fischer convention describes the absolute configuration of a chiral molecule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</a:pPr>
            <a:endParaRPr lang="en-US" altLang="en-US" sz="1800" dirty="0">
              <a:latin typeface="Calibri" pitchFamily="34" charset="0"/>
              <a:ea typeface="SimSun"/>
              <a:cs typeface="Calibri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ea typeface="SimSun"/>
                <a:cs typeface="Calibri" pitchFamily="34" charset="0"/>
              </a:rPr>
              <a:t>Explain why an enzyme can catalyze a chemical reaction involving just one enantiomer of a compound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2.1c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oet4_fig_04_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 bwMode="auto">
          <a:xfrm>
            <a:off x="685800" y="1098594"/>
            <a:ext cx="3146425" cy="21780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533400" y="1716533"/>
            <a:ext cx="1202015" cy="1044597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665417" y="2667000"/>
            <a:ext cx="86754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Amino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group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2895600" y="2630269"/>
            <a:ext cx="1220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Carboxylic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group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9" name="TextBox 11"/>
          <p:cNvSpPr txBox="1">
            <a:spLocks noChangeArrowheads="1"/>
          </p:cNvSpPr>
          <p:nvPr/>
        </p:nvSpPr>
        <p:spPr bwMode="auto">
          <a:xfrm>
            <a:off x="3276600" y="545068"/>
            <a:ext cx="239841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  <a:cs typeface="Calibri" pitchFamily="34" charset="0"/>
              </a:rPr>
              <a:t>Sidechain 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group/atoms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838200" y="76200"/>
            <a:ext cx="678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Chemical Structure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4625" y="4724400"/>
            <a:ext cx="88169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Except for 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proline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all amino acids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are constructed from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primary amino (-NH</a:t>
            </a:r>
            <a:r>
              <a:rPr lang="en-US" altLang="en-US" sz="1800" baseline="-25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2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group and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carboxylic acid (-COOH)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group linked together via a carbon atom 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  <a:sym typeface="Symbol"/>
              </a:rPr>
              <a:t>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  </a:t>
            </a: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For its part, </a:t>
            </a:r>
            <a:r>
              <a:rPr lang="en-US" altLang="en-US" sz="1800" dirty="0" err="1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proline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harbors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secondary amino (-RNH) 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group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and 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 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carboxylic acid (-COOH)</a:t>
            </a: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1800" dirty="0" smtClean="0">
              <a:solidFill>
                <a:srgbClr val="000000"/>
              </a:solidFill>
              <a:latin typeface="Calibri" pitchFamily="34" charset="0"/>
              <a:ea typeface="Cambria" pitchFamily="18" charset="0"/>
              <a:cs typeface="Times New Roman" pitchFamily="18" charset="0"/>
            </a:endParaRPr>
          </a:p>
          <a:p>
            <a:pPr marL="173038" indent="-173038">
              <a:spcBef>
                <a:spcPct val="0"/>
              </a:spcBef>
              <a:spcAft>
                <a:spcPts val="0"/>
              </a:spcAft>
              <a:buFontTx/>
              <a:buChar char="-"/>
            </a:pP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Amino acid nomenclature is based on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three-letter code 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and a 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one-letter code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—</a:t>
            </a:r>
            <a:r>
              <a:rPr lang="en-US" altLang="en-US" sz="1800" dirty="0" err="1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eg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glycine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 (the simplest amino acid with R=H) can be denoted as “</a:t>
            </a:r>
            <a:r>
              <a:rPr lang="en-US" altLang="en-US" sz="1800" dirty="0" err="1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Gly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 or “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G</a:t>
            </a:r>
            <a:r>
              <a:rPr lang="en-US" altLang="en-US" sz="1800" dirty="0" smtClean="0">
                <a:solidFill>
                  <a:srgbClr val="000000"/>
                </a:solidFill>
                <a:latin typeface="Calibri" pitchFamily="34" charset="0"/>
                <a:ea typeface="Cambria" pitchFamily="18" charset="0"/>
                <a:cs typeface="Times New Roman" pitchFamily="18" charset="0"/>
              </a:rPr>
              <a:t>”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69115" y="1098594"/>
            <a:ext cx="2936685" cy="2178006"/>
            <a:chOff x="5199530" y="1202247"/>
            <a:chExt cx="2936685" cy="2178006"/>
          </a:xfrm>
        </p:grpSpPr>
        <p:pic>
          <p:nvPicPr>
            <p:cNvPr id="12" name="Picture 2" descr="voet4_fig_04_0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38" r="25318" b="8413"/>
            <a:stretch/>
          </p:blipFill>
          <p:spPr bwMode="auto">
            <a:xfrm>
              <a:off x="5714999" y="1202247"/>
              <a:ext cx="1905001" cy="21780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5620870" y="1216532"/>
              <a:ext cx="426720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1" dirty="0" smtClean="0">
                  <a:latin typeface="Calibri" pitchFamily="34" charset="0"/>
                  <a:cs typeface="Calibri" pitchFamily="34" charset="0"/>
                </a:rPr>
                <a:t>H</a:t>
              </a:r>
              <a:endParaRPr lang="en-US" altLang="en-US" sz="30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7467600" y="2505635"/>
              <a:ext cx="0" cy="3657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552765" y="2505635"/>
              <a:ext cx="0" cy="3657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7297418" y="2766517"/>
              <a:ext cx="444352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7679015" y="2291250"/>
              <a:ext cx="4572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199530" y="2317375"/>
              <a:ext cx="457200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838713" y="1680882"/>
              <a:ext cx="0" cy="45720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2679703" y="1685365"/>
            <a:ext cx="1202015" cy="1044597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1510550" y="762000"/>
            <a:ext cx="1202015" cy="1044597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6246910" y="766273"/>
            <a:ext cx="1202015" cy="1044597"/>
          </a:xfrm>
          <a:prstGeom prst="ellipse">
            <a:avLst/>
          </a:prstGeom>
          <a:solidFill>
            <a:srgbClr val="FFC000">
              <a:alpha val="25000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712565" y="762000"/>
            <a:ext cx="593544" cy="2303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638800" y="782998"/>
            <a:ext cx="636613" cy="189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78630" y="986119"/>
            <a:ext cx="0" cy="32004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47800" y="3581400"/>
            <a:ext cx="128272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Amino Acid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(alone)</a:t>
            </a: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324600" y="3581400"/>
            <a:ext cx="140904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Amino Acid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en-US" sz="1800" b="1" dirty="0" err="1" smtClean="0">
                <a:latin typeface="Calibri" pitchFamily="34" charset="0"/>
                <a:cs typeface="Calibri" pitchFamily="34" charset="0"/>
              </a:rPr>
              <a:t>proteinized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/>
        </p:nvSpPr>
        <p:spPr bwMode="auto">
          <a:xfrm>
            <a:off x="2743200" y="1295400"/>
            <a:ext cx="4393406" cy="576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US" altLang="en-US" sz="3000" b="1" dirty="0">
                <a:solidFill>
                  <a:srgbClr val="FF6D09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§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2.1d 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charset="0"/>
              </a:rPr>
              <a:t>Modification</a:t>
            </a: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algn="ctr" eaLnBrk="0" hangingPunct="0"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3000" b="1" dirty="0">
              <a:solidFill>
                <a:srgbClr val="FF6D09"/>
              </a:solidFill>
              <a:latin typeface="Arial" charset="0"/>
            </a:endParaRPr>
          </a:p>
        </p:txBody>
      </p:sp>
      <p:pic>
        <p:nvPicPr>
          <p:cNvPr id="25603" name="Picture 2" descr="voet4_box_04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1492" r="1807" b="9593"/>
          <a:stretch>
            <a:fillRect/>
          </a:stretch>
        </p:blipFill>
        <p:spPr bwMode="auto">
          <a:xfrm>
            <a:off x="1119188" y="2133600"/>
            <a:ext cx="7567612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33400" y="1450975"/>
            <a:ext cx="7315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The side chains of amino acid residues in proteins may become covalently modified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in a phenomenon that has come to be known as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“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post-translational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modification (PTM)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Three most common PTMs include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phosphorylation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methylation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 and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acetylation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—less common are 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carboxylation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, 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hydroxylation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 and </a:t>
            </a:r>
            <a:r>
              <a:rPr lang="en-US" altLang="en-US" sz="2000" dirty="0" smtClean="0">
                <a:solidFill>
                  <a:srgbClr val="00B05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nitration</a:t>
            </a:r>
            <a:endParaRPr lang="en-US" altLang="en-US" sz="2000" dirty="0">
              <a:solidFill>
                <a:srgbClr val="00B050"/>
              </a:solidFill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Such PTMs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serve as “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molecular switches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” in their ability to alter and modulate protein function</a:t>
            </a: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Like proteins, </a:t>
            </a:r>
            <a:r>
              <a:rPr lang="en-US" altLang="en-US" sz="2000" dirty="0" smtClean="0">
                <a:solidFill>
                  <a:srgbClr val="FF000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free amino acids can also be modified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—such derivatives </a:t>
            </a:r>
            <a:r>
              <a:rPr lang="en-US" alt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function as </a:t>
            </a:r>
            <a:r>
              <a:rPr lang="en-US" alt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chemical messengers</a:t>
            </a: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Synopsis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2.1d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86000" y="0"/>
            <a:ext cx="4473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Common PTMs in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Proteins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6463" y="457200"/>
            <a:ext cx="3056690" cy="2438400"/>
            <a:chOff x="206463" y="457200"/>
            <a:chExt cx="3056690" cy="2438400"/>
          </a:xfrm>
        </p:grpSpPr>
        <p:pic>
          <p:nvPicPr>
            <p:cNvPr id="27650" name="Picture 2" descr="voet4_fig_04_1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" r="65643" b="63771"/>
            <a:stretch/>
          </p:blipFill>
          <p:spPr bwMode="auto">
            <a:xfrm>
              <a:off x="304800" y="457200"/>
              <a:ext cx="2958353" cy="2238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0185" y="2495490"/>
              <a:ext cx="22942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Phosphorylation</a:t>
              </a:r>
              <a:endPara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1923973" y="618309"/>
              <a:ext cx="793725" cy="609600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  <a:ln w="12700" algn="ctr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6463" y="599182"/>
              <a:ext cx="118974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Serine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Threonine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Tyrosine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(Histidine)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3505200"/>
            <a:ext cx="2908568" cy="3281855"/>
            <a:chOff x="228600" y="3505200"/>
            <a:chExt cx="2908568" cy="3281855"/>
          </a:xfrm>
        </p:grpSpPr>
        <p:grpSp>
          <p:nvGrpSpPr>
            <p:cNvPr id="28" name="Group 27"/>
            <p:cNvGrpSpPr/>
            <p:nvPr/>
          </p:nvGrpSpPr>
          <p:grpSpPr>
            <a:xfrm>
              <a:off x="228600" y="3505200"/>
              <a:ext cx="2897841" cy="3281855"/>
              <a:chOff x="228600" y="3505200"/>
              <a:chExt cx="2897841" cy="328185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8600" y="3671047"/>
                <a:ext cx="2897841" cy="3116008"/>
                <a:chOff x="1064559" y="3671047"/>
                <a:chExt cx="2897841" cy="3116008"/>
              </a:xfrm>
            </p:grpSpPr>
            <p:pic>
              <p:nvPicPr>
                <p:cNvPr id="13" name="Picture 2" descr="voet4_fig_04_1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346" t="49103" r="50000" b="7007"/>
                <a:stretch/>
              </p:blipFill>
              <p:spPr bwMode="auto">
                <a:xfrm>
                  <a:off x="1064559" y="3671047"/>
                  <a:ext cx="2897841" cy="28059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1600200" y="6386945"/>
                  <a:ext cx="160813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u="sng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Methylation</a:t>
                  </a:r>
                  <a:endParaRPr lang="en-US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1881739" y="3505200"/>
                <a:ext cx="793725" cy="609600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947419" y="4411405"/>
              <a:ext cx="1189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Lysine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Arginine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(Histidine)</a:t>
              </a:r>
              <a:endPara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94897" y="2740783"/>
            <a:ext cx="3015503" cy="4046272"/>
            <a:chOff x="3962400" y="2740783"/>
            <a:chExt cx="3015503" cy="4046272"/>
          </a:xfrm>
        </p:grpSpPr>
        <p:grpSp>
          <p:nvGrpSpPr>
            <p:cNvPr id="27" name="Group 26"/>
            <p:cNvGrpSpPr/>
            <p:nvPr/>
          </p:nvGrpSpPr>
          <p:grpSpPr>
            <a:xfrm>
              <a:off x="3962400" y="2740783"/>
              <a:ext cx="3015503" cy="4046272"/>
              <a:chOff x="3962400" y="2740783"/>
              <a:chExt cx="3015503" cy="404627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962400" y="2846294"/>
                <a:ext cx="3015503" cy="3940761"/>
                <a:chOff x="4635060" y="2846294"/>
                <a:chExt cx="3015503" cy="3940761"/>
              </a:xfrm>
            </p:grpSpPr>
            <p:pic>
              <p:nvPicPr>
                <p:cNvPr id="10" name="Picture 2" descr="voet4_fig_04_1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549" t="36203" r="13430" b="7007"/>
                <a:stretch/>
              </p:blipFill>
              <p:spPr bwMode="auto">
                <a:xfrm>
                  <a:off x="4635060" y="2846294"/>
                  <a:ext cx="3015503" cy="36307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" name="TextBox 5"/>
                <p:cNvSpPr txBox="1"/>
                <p:nvPr/>
              </p:nvSpPr>
              <p:spPr>
                <a:xfrm>
                  <a:off x="5281910" y="6386945"/>
                  <a:ext cx="156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u="sng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Acetylation</a:t>
                  </a:r>
                  <a:endParaRPr lang="en-US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5516958" y="2740783"/>
                <a:ext cx="1378677" cy="933468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791200" y="4433936"/>
              <a:ext cx="826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Lysine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86500" y="304800"/>
            <a:ext cx="2476500" cy="2609910"/>
            <a:chOff x="6286500" y="304800"/>
            <a:chExt cx="2476500" cy="2609910"/>
          </a:xfrm>
        </p:grpSpPr>
        <p:grpSp>
          <p:nvGrpSpPr>
            <p:cNvPr id="26" name="Group 25"/>
            <p:cNvGrpSpPr/>
            <p:nvPr/>
          </p:nvGrpSpPr>
          <p:grpSpPr>
            <a:xfrm>
              <a:off x="6286500" y="304800"/>
              <a:ext cx="2476500" cy="2609910"/>
              <a:chOff x="6286500" y="304800"/>
              <a:chExt cx="2476500" cy="260991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86500" y="488576"/>
                <a:ext cx="2476500" cy="2426134"/>
                <a:chOff x="6286500" y="488576"/>
                <a:chExt cx="2476500" cy="2426134"/>
              </a:xfrm>
            </p:grpSpPr>
            <p:pic>
              <p:nvPicPr>
                <p:cNvPr id="12" name="Picture 2" descr="voet4_fig_04_1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239" t="1217" b="65900"/>
                <a:stretch/>
              </p:blipFill>
              <p:spPr bwMode="auto">
                <a:xfrm>
                  <a:off x="6286500" y="488576"/>
                  <a:ext cx="2476500" cy="2102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698011" y="2514600"/>
                  <a:ext cx="18950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u="sng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Hydroxylation</a:t>
                  </a:r>
                  <a:endParaRPr lang="en-US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7233402" y="304800"/>
                <a:ext cx="793725" cy="609600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772400" y="1058632"/>
              <a:ext cx="8803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Proline</a:t>
              </a:r>
              <a:endPara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20025" y="328746"/>
            <a:ext cx="3030071" cy="2566854"/>
            <a:chOff x="3120025" y="328746"/>
            <a:chExt cx="3030071" cy="2566854"/>
          </a:xfrm>
        </p:grpSpPr>
        <p:grpSp>
          <p:nvGrpSpPr>
            <p:cNvPr id="18" name="Group 17"/>
            <p:cNvGrpSpPr/>
            <p:nvPr/>
          </p:nvGrpSpPr>
          <p:grpSpPr>
            <a:xfrm>
              <a:off x="3120025" y="328746"/>
              <a:ext cx="3030071" cy="2566854"/>
              <a:chOff x="3120025" y="328746"/>
              <a:chExt cx="3030071" cy="256685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120025" y="499192"/>
                <a:ext cx="3030071" cy="2396408"/>
                <a:chOff x="3120025" y="499192"/>
                <a:chExt cx="3030071" cy="2396408"/>
              </a:xfrm>
            </p:grpSpPr>
            <p:pic>
              <p:nvPicPr>
                <p:cNvPr id="11" name="Picture 2" descr="voet4_fig_04_1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41" t="1217" r="29869" b="64358"/>
                <a:stretch/>
              </p:blipFill>
              <p:spPr bwMode="auto">
                <a:xfrm>
                  <a:off x="3120025" y="499192"/>
                  <a:ext cx="3030071" cy="22008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3726211" y="2495490"/>
                  <a:ext cx="189507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u="sng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Carboxylation</a:t>
                  </a:r>
                  <a:endParaRPr lang="en-US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3379857" y="328746"/>
                <a:ext cx="793725" cy="609600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algn="ctr">
                <a:solidFill>
                  <a:srgbClr val="FF0000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644795" y="1017377"/>
              <a:ext cx="11897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Glutamate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777730" y="6197025"/>
            <a:ext cx="236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(Parentheses indicate </a:t>
            </a: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rare event)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364906"/>
            <a:ext cx="8591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so-called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fluorescent protein (GFP)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owes its colorful properties to cyclization and oxidation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-Tyr-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Gly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(-SYG-) triad of residues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located within the protein core</a:t>
            </a:r>
          </a:p>
          <a:p>
            <a:pPr marL="173038" indent="-173038" algn="just">
              <a:buFontTx/>
              <a:buChar char="-"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 algn="just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resulting chromophore—</a:t>
            </a:r>
            <a:r>
              <a:rPr lang="en-US" sz="1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harboring </a:t>
            </a:r>
            <a:r>
              <a:rPr lang="en-US" sz="180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conjugated pi-bond </a:t>
            </a:r>
            <a:r>
              <a:rPr lang="en-US" sz="1800" dirty="0" smtClean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—absorbs visible light of all wavelengths but green (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</a:t>
            </a:r>
            <a:r>
              <a:rPr lang="en-US" sz="1800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max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=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510nm) </a:t>
            </a:r>
          </a:p>
        </p:txBody>
      </p:sp>
      <p:pic>
        <p:nvPicPr>
          <p:cNvPr id="28675" name="Picture 2" descr="voet4_box_04_03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4"/>
          <a:stretch/>
        </p:blipFill>
        <p:spPr bwMode="auto">
          <a:xfrm>
            <a:off x="228600" y="152400"/>
            <a:ext cx="3200400" cy="38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124200" y="490538"/>
            <a:ext cx="5619750" cy="4005262"/>
            <a:chOff x="3124200" y="490538"/>
            <a:chExt cx="5619750" cy="4005262"/>
          </a:xfrm>
        </p:grpSpPr>
        <p:pic>
          <p:nvPicPr>
            <p:cNvPr id="2867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90538"/>
              <a:ext cx="3257550" cy="400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124200" y="990600"/>
              <a:ext cx="2362200" cy="3198813"/>
              <a:chOff x="3124200" y="990600"/>
              <a:chExt cx="2362200" cy="3198813"/>
            </a:xfrm>
          </p:grpSpPr>
          <p:sp>
            <p:nvSpPr>
              <p:cNvPr id="28677" name="Right Arrow 2"/>
              <p:cNvSpPr>
                <a:spLocks noChangeArrowheads="1"/>
              </p:cNvSpPr>
              <p:nvPr/>
            </p:nvSpPr>
            <p:spPr bwMode="auto">
              <a:xfrm>
                <a:off x="3124200" y="990600"/>
                <a:ext cx="2362200" cy="319881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8678" name="TextBox 4"/>
              <p:cNvSpPr txBox="1">
                <a:spLocks noChangeArrowheads="1"/>
              </p:cNvSpPr>
              <p:nvPr/>
            </p:nvSpPr>
            <p:spPr bwMode="auto">
              <a:xfrm>
                <a:off x="3276600" y="1905000"/>
                <a:ext cx="1676400" cy="132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Cyclization and oxidation of: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–</a:t>
                </a:r>
                <a:r>
                  <a:rPr lang="en-US" altLang="en-US" sz="2000" dirty="0" err="1">
                    <a:latin typeface="Calibri" pitchFamily="34" charset="0"/>
                    <a:cs typeface="Calibri" pitchFamily="34" charset="0"/>
                  </a:rPr>
                  <a:t>Ser</a:t>
                </a: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-Tyr-</a:t>
                </a:r>
                <a:r>
                  <a:rPr lang="en-US" altLang="en-US" sz="2000" dirty="0" err="1">
                    <a:latin typeface="Calibri" pitchFamily="34" charset="0"/>
                    <a:cs typeface="Calibri" pitchFamily="34" charset="0"/>
                  </a:rPr>
                  <a:t>Gly</a:t>
                </a:r>
                <a:r>
                  <a:rPr lang="en-US" altLang="en-US" sz="2000" dirty="0">
                    <a:latin typeface="Calibri" pitchFamily="34" charset="0"/>
                    <a:cs typeface="Calibri" pitchFamily="34" charset="0"/>
                  </a:rPr>
                  <a:t>-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609600" y="3928646"/>
            <a:ext cx="2517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Internal chromophore of GFP</a:t>
            </a:r>
            <a:endParaRPr lang="en-US" sz="1600" b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9264" y="4503003"/>
            <a:ext cx="428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Single Bond            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One sigma (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Symbol"/>
              </a:rPr>
              <a:t>) 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bond</a:t>
            </a:r>
          </a:p>
          <a:p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Double </a:t>
            </a:r>
            <a:r>
              <a:rPr lang="en-US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Bond  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        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One sigma </a:t>
            </a:r>
            <a:r>
              <a:rPr lang="en-US" sz="1600" dirty="0">
                <a:solidFill>
                  <a:srgbClr val="0033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(</a:t>
            </a:r>
            <a:r>
              <a:rPr lang="en-US" sz="1600" dirty="0">
                <a:solidFill>
                  <a:srgbClr val="003366"/>
                </a:solidFill>
                <a:latin typeface="Arial Narrow" panose="020B0606020202030204" pitchFamily="34" charset="0"/>
                <a:sym typeface="Symbol"/>
              </a:rPr>
              <a:t>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Symbol"/>
              </a:rPr>
              <a:t>) / One Pi ()</a:t>
            </a:r>
          </a:p>
          <a:p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Symbol"/>
              </a:rPr>
              <a:t>Conjugated system 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Alternating single/double bonds</a:t>
            </a:r>
            <a:r>
              <a:rPr lang="en-US" sz="1600" dirty="0" smtClean="0">
                <a:solidFill>
                  <a:srgbClr val="003366"/>
                </a:solidFill>
                <a:latin typeface="Arial Narrow" panose="020B0606020202030204" pitchFamily="34" charset="0"/>
                <a:sym typeface="Symbol"/>
              </a:rPr>
              <a:t> </a:t>
            </a:r>
            <a:endParaRPr lang="en-US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438400" y="0"/>
            <a:ext cx="541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PTM—Biochemistry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Goes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Green!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685800" y="0"/>
            <a:ext cx="762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Amino Acid Derivatives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As Chemical Messengers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561201"/>
            <a:ext cx="3962400" cy="2562999"/>
            <a:chOff x="304800" y="914400"/>
            <a:chExt cx="3962400" cy="2562999"/>
          </a:xfrm>
        </p:grpSpPr>
        <p:grpSp>
          <p:nvGrpSpPr>
            <p:cNvPr id="29701" name="Group 6"/>
            <p:cNvGrpSpPr>
              <a:grpSpLocks/>
            </p:cNvGrpSpPr>
            <p:nvPr/>
          </p:nvGrpSpPr>
          <p:grpSpPr bwMode="auto">
            <a:xfrm>
              <a:off x="623093" y="914400"/>
              <a:ext cx="2863850" cy="1677988"/>
              <a:chOff x="552451" y="1066800"/>
              <a:chExt cx="2525486" cy="1064079"/>
            </a:xfrm>
          </p:grpSpPr>
          <p:pic>
            <p:nvPicPr>
              <p:cNvPr id="29709" name="Picture 2" descr="voet4_fig_04_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68" r="57150" b="56485"/>
              <a:stretch>
                <a:fillRect/>
              </a:stretch>
            </p:blipFill>
            <p:spPr bwMode="auto">
              <a:xfrm>
                <a:off x="552451" y="1143000"/>
                <a:ext cx="2373086" cy="987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10" name="Oval 1"/>
              <p:cNvSpPr>
                <a:spLocks noChangeArrowheads="1"/>
              </p:cNvSpPr>
              <p:nvPr/>
            </p:nvSpPr>
            <p:spPr bwMode="auto">
              <a:xfrm>
                <a:off x="2590800" y="1066800"/>
                <a:ext cx="487137" cy="609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3" name="TextBox 10"/>
            <p:cNvSpPr txBox="1">
              <a:spLocks noChangeArrowheads="1"/>
            </p:cNvSpPr>
            <p:nvPr/>
          </p:nvSpPr>
          <p:spPr bwMode="auto">
            <a:xfrm>
              <a:off x="304800" y="2554069"/>
              <a:ext cx="3962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err="1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Decarboxylated</a:t>
              </a: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 form of glutamate</a:t>
              </a:r>
            </a:p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Regulates functions such as behavior, cognition, stress, and anxiety</a:t>
              </a:r>
              <a:endPara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800" y="3434397"/>
            <a:ext cx="4724400" cy="3347403"/>
            <a:chOff x="228600" y="4112994"/>
            <a:chExt cx="4724400" cy="3347403"/>
          </a:xfrm>
        </p:grpSpPr>
        <p:pic>
          <p:nvPicPr>
            <p:cNvPr id="29700" name="Picture 2" descr="voet4_fig_04_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74" b="56924"/>
            <a:stretch>
              <a:fillRect/>
            </a:stretch>
          </p:blipFill>
          <p:spPr bwMode="auto">
            <a:xfrm>
              <a:off x="779462" y="4112994"/>
              <a:ext cx="2551113" cy="179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Box 11"/>
            <p:cNvSpPr txBox="1">
              <a:spLocks noChangeArrowheads="1"/>
            </p:cNvSpPr>
            <p:nvPr/>
          </p:nvSpPr>
          <p:spPr bwMode="auto">
            <a:xfrm>
              <a:off x="228600" y="5983069"/>
              <a:ext cx="47244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err="1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Hydroxylated</a:t>
              </a:r>
              <a:r>
                <a:rPr lang="en-US" altLang="en-US" sz="1800" dirty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/</a:t>
              </a:r>
              <a:r>
                <a:rPr lang="en-US" altLang="en-US" sz="1800" dirty="0" err="1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decarboxylated</a:t>
              </a: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 form of tyrosine</a:t>
              </a:r>
            </a:p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Regulates functions such as </a:t>
              </a: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mood and happiness (a feeling of euphoria after exercise or accomplishing a goal is due to the release of dopamine—it is a reward hormone!) </a:t>
              </a:r>
              <a:endPara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32361" y="4116606"/>
            <a:ext cx="4211639" cy="2639199"/>
            <a:chOff x="4932361" y="4267200"/>
            <a:chExt cx="4211639" cy="2639199"/>
          </a:xfrm>
        </p:grpSpPr>
        <p:pic>
          <p:nvPicPr>
            <p:cNvPr id="16" name="Picture 2" descr="voet4_fig_04_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3" t="47989" r="21967" b="7268"/>
            <a:stretch>
              <a:fillRect/>
            </a:stretch>
          </p:blipFill>
          <p:spPr bwMode="auto">
            <a:xfrm>
              <a:off x="4932361" y="4267200"/>
              <a:ext cx="3906838" cy="160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5628480" y="5983069"/>
              <a:ext cx="351552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A tyrosine derivative</a:t>
              </a:r>
            </a:p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Regulates cellular metabolism, development, and differentiation</a:t>
              </a:r>
              <a:endPara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49043" y="457200"/>
            <a:ext cx="3673475" cy="2590800"/>
            <a:chOff x="5049043" y="609600"/>
            <a:chExt cx="3673475" cy="2590800"/>
          </a:xfrm>
        </p:grpSpPr>
        <p:grpSp>
          <p:nvGrpSpPr>
            <p:cNvPr id="29702" name="Group 2"/>
            <p:cNvGrpSpPr>
              <a:grpSpLocks/>
            </p:cNvGrpSpPr>
            <p:nvPr/>
          </p:nvGrpSpPr>
          <p:grpSpPr bwMode="auto">
            <a:xfrm>
              <a:off x="5598318" y="609600"/>
              <a:ext cx="2574925" cy="1960562"/>
              <a:chOff x="762000" y="2369911"/>
              <a:chExt cx="1646465" cy="1374321"/>
            </a:xfrm>
          </p:grpSpPr>
          <p:pic>
            <p:nvPicPr>
              <p:cNvPr id="29707" name="Picture 2" descr="voet4_fig_04_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262" r="33760" b="55695"/>
              <a:stretch>
                <a:fillRect/>
              </a:stretch>
            </p:blipFill>
            <p:spPr bwMode="auto">
              <a:xfrm>
                <a:off x="914400" y="2369911"/>
                <a:ext cx="1494065" cy="1374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708" name="Oval 7"/>
              <p:cNvSpPr>
                <a:spLocks noChangeArrowheads="1"/>
              </p:cNvSpPr>
              <p:nvPr/>
            </p:nvSpPr>
            <p:spPr bwMode="auto">
              <a:xfrm>
                <a:off x="762000" y="3276600"/>
                <a:ext cx="457200" cy="4649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TextBox 13"/>
            <p:cNvSpPr txBox="1">
              <a:spLocks noChangeArrowheads="1"/>
            </p:cNvSpPr>
            <p:nvPr/>
          </p:nvSpPr>
          <p:spPr bwMode="auto">
            <a:xfrm>
              <a:off x="5049043" y="2554069"/>
              <a:ext cx="36734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err="1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Decarboxylated</a:t>
              </a: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 form </a:t>
              </a:r>
              <a:r>
                <a:rPr lang="en-US" altLang="en-US" sz="1800" dirty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of </a:t>
              </a: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histidine</a:t>
              </a:r>
            </a:p>
            <a:p>
              <a:pPr marL="173038" indent="-173038">
                <a:spcBef>
                  <a:spcPct val="0"/>
                </a:spcBef>
                <a:buFontTx/>
                <a:buChar char="-"/>
              </a:pPr>
              <a:r>
                <a:rPr lang="en-US" altLang="en-US" sz="1800" dirty="0" smtClean="0">
                  <a:solidFill>
                    <a:srgbClr val="003366"/>
                  </a:solidFill>
                  <a:latin typeface="Calibri" pitchFamily="34" charset="0"/>
                  <a:cs typeface="Calibri" pitchFamily="34" charset="0"/>
                </a:rPr>
                <a:t>Regulates inflammatory response</a:t>
              </a:r>
              <a:endPara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38200" y="3352800"/>
            <a:ext cx="670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FontTx/>
              <a:buChar char="-"/>
              <a:defRPr/>
            </a:pPr>
            <a:r>
              <a:rPr 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List </a:t>
            </a:r>
            <a:r>
              <a:rPr 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and describe major types of </a:t>
            </a:r>
            <a:r>
              <a:rPr 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PTMs in </a:t>
            </a:r>
            <a:r>
              <a:rPr 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proteins</a:t>
            </a:r>
            <a:endParaRPr 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eaLnBrk="0" hangingPunct="0">
              <a:defRPr/>
            </a:pPr>
            <a:endParaRPr 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  <a:p>
            <a:pPr marL="342900" indent="-342900" eaLnBrk="0" hangingPunct="0">
              <a:buFontTx/>
              <a:buChar char="-"/>
              <a:defRPr/>
            </a:pPr>
            <a:r>
              <a:rPr 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List </a:t>
            </a:r>
            <a:r>
              <a:rPr lang="en-US" sz="2000" dirty="0" smtClean="0">
                <a:latin typeface="Calibri" pitchFamily="34" charset="0"/>
                <a:ea typeface="Cambria" pitchFamily="18" charset="0"/>
                <a:cs typeface="Calibri" pitchFamily="34" charset="0"/>
              </a:rPr>
              <a:t>functions </a:t>
            </a:r>
            <a:r>
              <a:rPr lang="en-US" sz="2000" dirty="0">
                <a:latin typeface="Calibri" pitchFamily="34" charset="0"/>
                <a:ea typeface="Cambria" pitchFamily="18" charset="0"/>
                <a:cs typeface="Calibri" pitchFamily="34" charset="0"/>
              </a:rPr>
              <a:t>of amino acid derivatives </a:t>
            </a:r>
          </a:p>
          <a:p>
            <a:pPr marL="285750" indent="-285750" eaLnBrk="0" hangingPunct="0">
              <a:buFontTx/>
              <a:buChar char="-"/>
              <a:defRPr/>
            </a:pPr>
            <a:endParaRPr lang="en-US" sz="2000" dirty="0">
              <a:latin typeface="Calibri" pitchFamily="34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/>
        </p:nvSpPr>
        <p:spPr bwMode="auto">
          <a:xfrm>
            <a:off x="3124200" y="381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Exercise 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2.1d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oet4_fig_04_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1"/>
          <a:stretch/>
        </p:blipFill>
        <p:spPr bwMode="auto">
          <a:xfrm>
            <a:off x="3810001" y="764612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667000" y="0"/>
            <a:ext cx="350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Atom 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Nomenclature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76600" y="688412"/>
            <a:ext cx="3711342" cy="1051087"/>
            <a:chOff x="3276600" y="533400"/>
            <a:chExt cx="3711342" cy="1051087"/>
          </a:xfrm>
        </p:grpSpPr>
        <p:grpSp>
          <p:nvGrpSpPr>
            <p:cNvPr id="9" name="Group 8"/>
            <p:cNvGrpSpPr/>
            <p:nvPr/>
          </p:nvGrpSpPr>
          <p:grpSpPr>
            <a:xfrm>
              <a:off x="5249917" y="533400"/>
              <a:ext cx="1738025" cy="967685"/>
              <a:chOff x="5249917" y="533400"/>
              <a:chExt cx="1738025" cy="967685"/>
            </a:xfrm>
          </p:grpSpPr>
          <p:sp>
            <p:nvSpPr>
              <p:cNvPr id="8" name="TextBox 18"/>
              <p:cNvSpPr txBox="1">
                <a:spLocks noChangeArrowheads="1"/>
              </p:cNvSpPr>
              <p:nvPr/>
            </p:nvSpPr>
            <p:spPr bwMode="auto">
              <a:xfrm>
                <a:off x="5783317" y="533400"/>
                <a:ext cx="12046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-carboxyl</a:t>
                </a:r>
                <a:endParaRPr lang="en-US" alt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5249917" y="578068"/>
                <a:ext cx="609600" cy="923017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76600" y="634406"/>
              <a:ext cx="1442547" cy="950081"/>
              <a:chOff x="3276600" y="634406"/>
              <a:chExt cx="1442547" cy="950081"/>
            </a:xfrm>
          </p:grpSpPr>
          <p:sp>
            <p:nvSpPr>
              <p:cNvPr id="5" name="TextBox 18"/>
              <p:cNvSpPr txBox="1">
                <a:spLocks noChangeArrowheads="1"/>
              </p:cNvSpPr>
              <p:nvPr/>
            </p:nvSpPr>
            <p:spPr bwMode="auto">
              <a:xfrm>
                <a:off x="3276600" y="634406"/>
                <a:ext cx="100540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-amino</a:t>
                </a:r>
                <a:endParaRPr lang="en-US" alt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4001815" y="905780"/>
                <a:ext cx="717332" cy="678707"/>
              </a:xfrm>
              <a:prstGeom prst="ellipse">
                <a:avLst/>
              </a:prstGeom>
              <a:solidFill>
                <a:srgbClr val="FFFF00">
                  <a:alpha val="25000"/>
                </a:srgbClr>
              </a:solidFill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866287" y="2508014"/>
            <a:ext cx="3844790" cy="1526105"/>
            <a:chOff x="4866287" y="2353002"/>
            <a:chExt cx="3844790" cy="1526105"/>
          </a:xfrm>
        </p:grpSpPr>
        <p:grpSp>
          <p:nvGrpSpPr>
            <p:cNvPr id="7" name="Group 6"/>
            <p:cNvGrpSpPr/>
            <p:nvPr/>
          </p:nvGrpSpPr>
          <p:grpSpPr>
            <a:xfrm>
              <a:off x="4866287" y="3200400"/>
              <a:ext cx="1677852" cy="678707"/>
              <a:chOff x="4866287" y="3200400"/>
              <a:chExt cx="1677852" cy="678707"/>
            </a:xfrm>
          </p:grpSpPr>
          <p:sp>
            <p:nvSpPr>
              <p:cNvPr id="6" name="TextBox 18"/>
              <p:cNvSpPr txBox="1">
                <a:spLocks noChangeArrowheads="1"/>
              </p:cNvSpPr>
              <p:nvPr/>
            </p:nvSpPr>
            <p:spPr bwMode="auto">
              <a:xfrm>
                <a:off x="5583619" y="3355087"/>
                <a:ext cx="9605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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-amino</a:t>
                </a:r>
                <a:endParaRPr lang="en-US" alt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4866287" y="3200400"/>
                <a:ext cx="717332" cy="678707"/>
              </a:xfrm>
              <a:prstGeom prst="ellipse">
                <a:avLst/>
              </a:prstGeom>
              <a:solidFill>
                <a:srgbClr val="92D050">
                  <a:alpha val="25000"/>
                </a:srgbClr>
              </a:solidFill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7557748" y="2353002"/>
              <a:ext cx="1153329" cy="902207"/>
              <a:chOff x="7557748" y="2353002"/>
              <a:chExt cx="1153329" cy="902207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7575332" y="2353002"/>
                <a:ext cx="990600" cy="564407"/>
              </a:xfrm>
              <a:prstGeom prst="ellipse">
                <a:avLst/>
              </a:prstGeom>
              <a:solidFill>
                <a:srgbClr val="92D050">
                  <a:alpha val="25000"/>
                </a:srgbClr>
              </a:solidFill>
              <a:ln w="1270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TextBox 18"/>
              <p:cNvSpPr txBox="1">
                <a:spLocks noChangeArrowheads="1"/>
              </p:cNvSpPr>
              <p:nvPr/>
            </p:nvSpPr>
            <p:spPr bwMode="auto">
              <a:xfrm>
                <a:off x="7557748" y="2885877"/>
                <a:ext cx="11533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</a:t>
                </a:r>
                <a:r>
                  <a:rPr lang="en-US" altLang="en-US" sz="1800" b="1" dirty="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  <a:sym typeface="Symbol"/>
                  </a:rPr>
                  <a:t>-carboxyl</a:t>
                </a:r>
                <a:endParaRPr lang="en-US" altLang="en-US" sz="18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94960" y="4097998"/>
            <a:ext cx="8610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central 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carbon atom (-C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  <a:sym typeface="Symbol"/>
              </a:rPr>
              <a:t>-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) along with its attached H atom and those making up the flanking amino group (H</a:t>
            </a:r>
            <a:r>
              <a:rPr lang="en-US" altLang="en-US" sz="1800" baseline="-25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N-) and carboxyl group (-COOH) are referred to as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backbone atoms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”—and the groups as</a:t>
            </a:r>
            <a:r>
              <a: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-amino</a:t>
            </a:r>
            <a:r>
              <a:rPr lang="en-US" altLang="en-US" sz="1800" dirty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 and “</a:t>
            </a:r>
            <a:r>
              <a:rPr lang="en-US" alt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-carboxyl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 </a:t>
            </a:r>
          </a:p>
          <a:p>
            <a:pPr marL="173038" indent="-173038">
              <a:spcBef>
                <a:spcPct val="0"/>
              </a:spcBef>
              <a:buFontTx/>
              <a:buChar char="-"/>
            </a:pPr>
            <a:endParaRPr lang="en-US" altLang="en-US" sz="1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The various atoms running along the R group are called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sidechain atoms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”—these are also denoted by Greek alphabets starting with C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  <a:sym typeface="Symbol" panose="05050102010706020507" pitchFamily="18" charset="2"/>
              </a:rPr>
              <a:t>, C, and so forth</a:t>
            </a:r>
          </a:p>
          <a:p>
            <a:pPr>
              <a:spcBef>
                <a:spcPct val="0"/>
              </a:spcBef>
              <a:buNone/>
            </a:pPr>
            <a:endParaRPr lang="en-US" altLang="en-US" sz="18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  <a:p>
            <a:pPr marL="173038" indent="-173038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Accordingly, the sidechain –NH</a:t>
            </a:r>
            <a:r>
              <a:rPr lang="en-US" altLang="en-US" sz="1800" baseline="-25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 and –COOH groups can be referred to as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-amino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 and “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/>
              </a:rPr>
              <a:t>-carboxyl</a:t>
            </a:r>
            <a:r>
              <a:rPr lang="en-US" altLang="en-US" sz="18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” so as to distinguish them from their backbone counterparts  </a:t>
            </a:r>
          </a:p>
        </p:txBody>
      </p:sp>
      <p:pic>
        <p:nvPicPr>
          <p:cNvPr id="19" name="Picture 2" descr="voet4_fig_04_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 b="18881"/>
          <a:stretch/>
        </p:blipFill>
        <p:spPr bwMode="auto">
          <a:xfrm>
            <a:off x="457200" y="753035"/>
            <a:ext cx="2362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81000" y="247131"/>
            <a:ext cx="2366860" cy="1350120"/>
            <a:chOff x="381000" y="637096"/>
            <a:chExt cx="2366860" cy="1350120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381000" y="990600"/>
              <a:ext cx="2366860" cy="996616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646560" y="637096"/>
              <a:ext cx="17863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Backbone Atoms</a:t>
              </a:r>
              <a:endParaRPr lang="en-US" altLang="en-US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600" y="1600200"/>
            <a:ext cx="2504576" cy="2286000"/>
            <a:chOff x="990600" y="1990165"/>
            <a:chExt cx="2504576" cy="22860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990600" y="1990165"/>
              <a:ext cx="1371600" cy="2286000"/>
            </a:xfrm>
            <a:prstGeom prst="roundRect">
              <a:avLst/>
            </a:prstGeom>
            <a:solidFill>
              <a:srgbClr val="92D05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2340693" y="2645239"/>
              <a:ext cx="115448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Sidechain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  <a:sym typeface="Symbol"/>
                </a:rPr>
                <a:t>Atoms</a:t>
              </a:r>
              <a:endParaRPr lang="en-US" altLang="en-US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49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0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Diversity of Sidechain 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</a:rPr>
              <a:t>ᴙ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 Groups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10945" y="2395152"/>
            <a:ext cx="3165855" cy="1795848"/>
            <a:chOff x="228600" y="2395152"/>
            <a:chExt cx="3165855" cy="1795848"/>
          </a:xfrm>
        </p:grpSpPr>
        <p:grpSp>
          <p:nvGrpSpPr>
            <p:cNvPr id="12" name="Group 11"/>
            <p:cNvGrpSpPr/>
            <p:nvPr/>
          </p:nvGrpSpPr>
          <p:grpSpPr>
            <a:xfrm>
              <a:off x="2332946" y="2395152"/>
              <a:ext cx="1061509" cy="1795848"/>
              <a:chOff x="1834091" y="1199943"/>
              <a:chExt cx="1061509" cy="1795848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0370" y="1199943"/>
                <a:ext cx="914797" cy="1163033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834091" y="2411016"/>
                <a:ext cx="10615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Pyrrolidine</a:t>
                </a:r>
                <a:endPara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(P)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8600" y="2744178"/>
              <a:ext cx="1190961" cy="1446822"/>
              <a:chOff x="6629400" y="5696148"/>
              <a:chExt cx="1190961" cy="144682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5696148"/>
                <a:ext cx="1190961" cy="704652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738758" y="6558195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Guanidine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en-US" sz="1600" b="1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R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641501" y="3166646"/>
            <a:ext cx="7211701" cy="3615154"/>
            <a:chOff x="1641501" y="3166646"/>
            <a:chExt cx="7211701" cy="3615154"/>
          </a:xfrm>
        </p:grpSpPr>
        <p:grpSp>
          <p:nvGrpSpPr>
            <p:cNvPr id="3" name="Group 2"/>
            <p:cNvGrpSpPr/>
            <p:nvPr/>
          </p:nvGrpSpPr>
          <p:grpSpPr>
            <a:xfrm>
              <a:off x="6477000" y="3166646"/>
              <a:ext cx="2376202" cy="3615154"/>
              <a:chOff x="62198" y="3395246"/>
              <a:chExt cx="2376202" cy="361515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11" y="5146046"/>
                <a:ext cx="1652302" cy="1406214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028290" y="6425625"/>
                <a:ext cx="678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Indole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en-US" sz="1600" b="1" dirty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W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967" y="3657600"/>
                <a:ext cx="871433" cy="118142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98" y="3683676"/>
                <a:ext cx="907988" cy="91486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08341" y="3395246"/>
                <a:ext cx="8755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Benzene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00200" y="3395246"/>
                <a:ext cx="7633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Pyrrole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807436" y="4584162"/>
                <a:ext cx="164670" cy="56188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>
                <a:stCxn id="6" idx="2"/>
              </p:cNvCxnSpPr>
              <p:nvPr/>
            </p:nvCxnSpPr>
            <p:spPr bwMode="auto">
              <a:xfrm flipH="1">
                <a:off x="1867079" y="4839028"/>
                <a:ext cx="135605" cy="36812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3133513" y="5089562"/>
              <a:ext cx="1362287" cy="1692238"/>
              <a:chOff x="23475" y="1295400"/>
              <a:chExt cx="1362287" cy="169223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06617" y="2402863"/>
                <a:ext cx="7344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Phenyl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(FY)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05" t="5824" r="4638" b="7057"/>
              <a:stretch/>
            </p:blipFill>
            <p:spPr>
              <a:xfrm>
                <a:off x="23475" y="1295400"/>
                <a:ext cx="1362287" cy="799890"/>
              </a:xfrm>
              <a:prstGeom prst="rect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1641501" y="5043109"/>
              <a:ext cx="949299" cy="1738691"/>
              <a:chOff x="8070353" y="5289330"/>
              <a:chExt cx="949299" cy="173869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6925" y="5289330"/>
                <a:ext cx="801676" cy="1187669"/>
              </a:xfrm>
              <a:prstGeom prst="rect">
                <a:avLst/>
              </a:prstGeom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8070353" y="6443246"/>
                <a:ext cx="9492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Imidazole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(H)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029200" y="4709567"/>
              <a:ext cx="1025015" cy="2072233"/>
              <a:chOff x="4191000" y="4495800"/>
              <a:chExt cx="1025015" cy="207223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387251" y="5983258"/>
                <a:ext cx="7264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Benzyl</a:t>
                </a:r>
              </a:p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(FY)</a:t>
                </a:r>
                <a:endParaRPr 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191000" y="5704238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8027" y="4495800"/>
                <a:ext cx="907988" cy="914867"/>
              </a:xfrm>
              <a:prstGeom prst="rect">
                <a:avLst/>
              </a:prstGeom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>
                <a:off x="4808813" y="5362541"/>
                <a:ext cx="0" cy="36576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flipH="1">
                <a:off x="4469227" y="5728301"/>
                <a:ext cx="339586" cy="16880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2" name="Group 31"/>
          <p:cNvGrpSpPr/>
          <p:nvPr/>
        </p:nvGrpSpPr>
        <p:grpSpPr>
          <a:xfrm>
            <a:off x="1764189" y="985749"/>
            <a:ext cx="6998811" cy="951038"/>
            <a:chOff x="1764189" y="985749"/>
            <a:chExt cx="6998811" cy="951038"/>
          </a:xfrm>
        </p:grpSpPr>
        <p:sp>
          <p:nvSpPr>
            <p:cNvPr id="36" name="TextBox 35"/>
            <p:cNvSpPr txBox="1"/>
            <p:nvPr/>
          </p:nvSpPr>
          <p:spPr>
            <a:xfrm>
              <a:off x="1798388" y="985749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—OH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82576" y="985749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—SH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29840" y="985749"/>
              <a:ext cx="833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—NH</a:t>
              </a:r>
              <a:r>
                <a:rPr lang="en-US" sz="1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78604" y="98574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—COOH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28980" y="985749"/>
              <a:ext cx="1334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—C(O)NH</a:t>
              </a:r>
              <a:r>
                <a:rPr lang="en-US" sz="18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64189" y="1352012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Hydroxyl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(STY)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09397" y="135201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Sulfhydryl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(C)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02955" y="1352012"/>
              <a:ext cx="7072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Amino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(K)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72200" y="1352012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Carboxyl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(DE)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89251" y="1352012"/>
              <a:ext cx="10518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Carbamoyl</a:t>
              </a:r>
            </a:p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(NQ)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60659" y="1230868"/>
            <a:ext cx="94128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0659" y="3135868"/>
            <a:ext cx="115929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659" y="5657139"/>
            <a:ext cx="118494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0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00200" y="0"/>
            <a:ext cx="571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 Alkyl Sidechain </a:t>
            </a:r>
            <a:r>
              <a:rPr lang="en-US" altLang="en-US" sz="3000" b="1" dirty="0" smtClean="0">
                <a:solidFill>
                  <a:srgbClr val="FF6D09"/>
                </a:solidFill>
                <a:latin typeface="Arial" pitchFamily="34" charset="0"/>
              </a:rPr>
              <a:t>ᴙ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 Groups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713561" y="609600"/>
            <a:ext cx="735303" cy="964225"/>
            <a:chOff x="6259857" y="914400"/>
            <a:chExt cx="735303" cy="964225"/>
          </a:xfrm>
        </p:grpSpPr>
        <p:cxnSp>
          <p:nvCxnSpPr>
            <p:cNvPr id="14" name="Straight Connector 6"/>
            <p:cNvCxnSpPr>
              <a:cxnSpLocks noChangeShapeType="1"/>
            </p:cNvCxnSpPr>
            <p:nvPr/>
          </p:nvCxnSpPr>
          <p:spPr bwMode="auto">
            <a:xfrm>
              <a:off x="6636126" y="1135985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259857" y="989734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2"/>
            <p:cNvCxnSpPr>
              <a:cxnSpLocks noChangeShapeType="1"/>
            </p:cNvCxnSpPr>
            <p:nvPr/>
          </p:nvCxnSpPr>
          <p:spPr bwMode="auto">
            <a:xfrm flipH="1">
              <a:off x="6629400" y="914400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1"/>
            <p:cNvSpPr txBox="1">
              <a:spLocks noChangeArrowheads="1"/>
            </p:cNvSpPr>
            <p:nvPr/>
          </p:nvSpPr>
          <p:spPr bwMode="auto">
            <a:xfrm>
              <a:off x="6486292" y="1509293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96019" y="762000"/>
            <a:ext cx="1338490" cy="386724"/>
            <a:chOff x="796203" y="1066800"/>
            <a:chExt cx="1338490" cy="386724"/>
          </a:xfrm>
        </p:grpSpPr>
        <p:cxnSp>
          <p:nvCxnSpPr>
            <p:cNvPr id="11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047777" y="1289133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2"/>
            <p:cNvCxnSpPr>
              <a:cxnSpLocks noChangeShapeType="1"/>
            </p:cNvCxnSpPr>
            <p:nvPr/>
          </p:nvCxnSpPr>
          <p:spPr bwMode="auto">
            <a:xfrm flipH="1">
              <a:off x="1408355" y="1213799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796203" y="1066800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cxnSp>
          <p:nvCxnSpPr>
            <p:cNvPr id="18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768933" y="1217517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/>
          <p:nvPr/>
        </p:nvGrpSpPr>
        <p:grpSpPr>
          <a:xfrm>
            <a:off x="815928" y="2978902"/>
            <a:ext cx="1698672" cy="386724"/>
            <a:chOff x="948603" y="2971800"/>
            <a:chExt cx="1698672" cy="386724"/>
          </a:xfrm>
        </p:grpSpPr>
        <p:cxnSp>
          <p:nvCxnSpPr>
            <p:cNvPr id="19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200177" y="3194133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2"/>
            <p:cNvCxnSpPr>
              <a:cxnSpLocks noChangeShapeType="1"/>
            </p:cNvCxnSpPr>
            <p:nvPr/>
          </p:nvCxnSpPr>
          <p:spPr bwMode="auto">
            <a:xfrm flipH="1">
              <a:off x="1560755" y="3118799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948603" y="2971800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cxnSp>
          <p:nvCxnSpPr>
            <p:cNvPr id="22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921333" y="3122517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"/>
            <p:cNvCxnSpPr>
              <a:cxnSpLocks noChangeShapeType="1"/>
            </p:cNvCxnSpPr>
            <p:nvPr/>
          </p:nvCxnSpPr>
          <p:spPr bwMode="auto">
            <a:xfrm flipH="1">
              <a:off x="2281515" y="3043520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6546917" y="2900878"/>
            <a:ext cx="1068590" cy="985322"/>
            <a:chOff x="6064110" y="2893776"/>
            <a:chExt cx="1068590" cy="985322"/>
          </a:xfrm>
        </p:grpSpPr>
        <p:cxnSp>
          <p:nvCxnSpPr>
            <p:cNvPr id="30" name="Straight Connector 2"/>
            <p:cNvCxnSpPr>
              <a:cxnSpLocks noChangeShapeType="1"/>
            </p:cNvCxnSpPr>
            <p:nvPr/>
          </p:nvCxnSpPr>
          <p:spPr bwMode="auto">
            <a:xfrm flipH="1">
              <a:off x="6064110" y="2969055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6617380" y="3509766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cxnSp>
          <p:nvCxnSpPr>
            <p:cNvPr id="32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406758" y="2972773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2"/>
            <p:cNvCxnSpPr>
              <a:cxnSpLocks noChangeShapeType="1"/>
            </p:cNvCxnSpPr>
            <p:nvPr/>
          </p:nvCxnSpPr>
          <p:spPr bwMode="auto">
            <a:xfrm flipH="1">
              <a:off x="6766940" y="2893776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6"/>
            <p:cNvCxnSpPr>
              <a:cxnSpLocks noChangeShapeType="1"/>
            </p:cNvCxnSpPr>
            <p:nvPr/>
          </p:nvCxnSpPr>
          <p:spPr bwMode="auto">
            <a:xfrm>
              <a:off x="6766940" y="3133501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4" name="Group 53"/>
          <p:cNvGrpSpPr/>
          <p:nvPr/>
        </p:nvGrpSpPr>
        <p:grpSpPr>
          <a:xfrm>
            <a:off x="1147501" y="5181600"/>
            <a:ext cx="1035526" cy="800816"/>
            <a:chOff x="5815952" y="5257800"/>
            <a:chExt cx="1035526" cy="800816"/>
          </a:xfrm>
        </p:grpSpPr>
        <p:cxnSp>
          <p:nvCxnSpPr>
            <p:cNvPr id="35" name="Straight Connector 6"/>
            <p:cNvCxnSpPr>
              <a:cxnSpLocks noChangeShapeType="1"/>
            </p:cNvCxnSpPr>
            <p:nvPr/>
          </p:nvCxnSpPr>
          <p:spPr bwMode="auto">
            <a:xfrm>
              <a:off x="6472269" y="5631518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096000" y="5476302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2"/>
            <p:cNvCxnSpPr>
              <a:cxnSpLocks noChangeShapeType="1"/>
            </p:cNvCxnSpPr>
            <p:nvPr/>
          </p:nvCxnSpPr>
          <p:spPr bwMode="auto">
            <a:xfrm flipH="1">
              <a:off x="6456578" y="5409933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5815952" y="5257800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cxnSp>
          <p:nvCxnSpPr>
            <p:cNvPr id="39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6485718" y="5646835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3" name="Group 52"/>
          <p:cNvGrpSpPr/>
          <p:nvPr/>
        </p:nvGrpSpPr>
        <p:grpSpPr>
          <a:xfrm>
            <a:off x="6400800" y="5202872"/>
            <a:ext cx="1360824" cy="648683"/>
            <a:chOff x="935872" y="5365404"/>
            <a:chExt cx="1360824" cy="648683"/>
          </a:xfrm>
        </p:grpSpPr>
        <p:cxnSp>
          <p:nvCxnSpPr>
            <p:cNvPr id="24" name="Straight Connector 6"/>
            <p:cNvCxnSpPr>
              <a:cxnSpLocks noChangeShapeType="1"/>
            </p:cNvCxnSpPr>
            <p:nvPr/>
          </p:nvCxnSpPr>
          <p:spPr bwMode="auto">
            <a:xfrm>
              <a:off x="1937662" y="5586989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"/>
            <p:cNvCxnSpPr>
              <a:cxnSpLocks noChangeShapeType="1"/>
            </p:cNvCxnSpPr>
            <p:nvPr/>
          </p:nvCxnSpPr>
          <p:spPr bwMode="auto">
            <a:xfrm flipH="1" flipV="1">
              <a:off x="1561393" y="5440738"/>
              <a:ext cx="365760" cy="16156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"/>
            <p:cNvCxnSpPr>
              <a:cxnSpLocks noChangeShapeType="1"/>
            </p:cNvCxnSpPr>
            <p:nvPr/>
          </p:nvCxnSpPr>
          <p:spPr bwMode="auto">
            <a:xfrm flipH="1">
              <a:off x="1930936" y="5365404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935872" y="5525115"/>
              <a:ext cx="314510" cy="3693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cxnSp>
          <p:nvCxnSpPr>
            <p:cNvPr id="40" name="Straight Connector 2"/>
            <p:cNvCxnSpPr>
              <a:cxnSpLocks noChangeShapeType="1"/>
            </p:cNvCxnSpPr>
            <p:nvPr/>
          </p:nvCxnSpPr>
          <p:spPr bwMode="auto">
            <a:xfrm flipH="1">
              <a:off x="1178860" y="5459429"/>
              <a:ext cx="365760" cy="239725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1169391" y="1623011"/>
            <a:ext cx="99174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n-propyl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1"/>
          <p:cNvSpPr txBox="1">
            <a:spLocks noChangeArrowheads="1"/>
          </p:cNvSpPr>
          <p:nvPr/>
        </p:nvSpPr>
        <p:spPr bwMode="auto">
          <a:xfrm>
            <a:off x="6546867" y="1623011"/>
            <a:ext cx="106869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Isopropyl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(V)</a:t>
            </a:r>
            <a:endParaRPr lang="en-US" altLang="en-US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1229889" y="3925669"/>
            <a:ext cx="87075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n-butyl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>
            <a:off x="6781800" y="3925669"/>
            <a:ext cx="105028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sec-butyl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(I)</a:t>
            </a:r>
            <a:endParaRPr lang="en-US" altLang="en-US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6900905" y="6118200"/>
            <a:ext cx="94769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Isobutyl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(L)</a:t>
            </a:r>
            <a:endParaRPr lang="en-US" altLang="en-US" sz="18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>
            <a:off x="1260232" y="6204532"/>
            <a:ext cx="1101968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latin typeface="Calibri" pitchFamily="34" charset="0"/>
                <a:cs typeface="Calibri" pitchFamily="34" charset="0"/>
              </a:rPr>
              <a:t>tert</a:t>
            </a: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-butyl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04800" y="24384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457200" y="4800600"/>
            <a:ext cx="84321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916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981200" y="0"/>
            <a:ext cx="495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Carboxylic Derivatives </a:t>
            </a:r>
            <a:r>
              <a:rPr lang="en-US" altLang="en-US" sz="3000" b="1" dirty="0">
                <a:solidFill>
                  <a:srgbClr val="FF6D09"/>
                </a:solidFill>
                <a:latin typeface="Arial" pitchFamily="34" charset="0"/>
              </a:rPr>
              <a:t>ᴙ</a:t>
            </a:r>
            <a:r>
              <a:rPr lang="en-US" altLang="en-US" sz="2400" b="1" dirty="0">
                <a:solidFill>
                  <a:srgbClr val="FF6D09"/>
                </a:solidFill>
                <a:latin typeface="Arial" pitchFamily="34" charset="0"/>
              </a:rPr>
              <a:t> Us</a:t>
            </a: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</a:rPr>
              <a:t>!</a:t>
            </a:r>
            <a:endParaRPr lang="en-US" altLang="en-US" sz="2400" dirty="0">
              <a:solidFill>
                <a:srgbClr val="FF6D09"/>
              </a:solidFill>
              <a:latin typeface="Arial" pitchFamily="34" charset="0"/>
            </a:endParaRPr>
          </a:p>
        </p:txBody>
      </p:sp>
      <p:grpSp>
        <p:nvGrpSpPr>
          <p:cNvPr id="17412" name="Group 17411"/>
          <p:cNvGrpSpPr/>
          <p:nvPr/>
        </p:nvGrpSpPr>
        <p:grpSpPr>
          <a:xfrm>
            <a:off x="76200" y="1317218"/>
            <a:ext cx="1180131" cy="1806982"/>
            <a:chOff x="76200" y="936218"/>
            <a:chExt cx="1180131" cy="1806982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1912203"/>
              <a:ext cx="11801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1:1</a:t>
              </a:r>
            </a:p>
            <a:p>
              <a:pPr algn="ctr"/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Formate</a:t>
              </a:r>
              <a:endParaRPr lang="en-US" sz="16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Methanoate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30"/>
            <a:stretch/>
          </p:blipFill>
          <p:spPr>
            <a:xfrm>
              <a:off x="289062" y="936218"/>
              <a:ext cx="754407" cy="752100"/>
            </a:xfrm>
            <a:prstGeom prst="rect">
              <a:avLst/>
            </a:prstGeom>
          </p:spPr>
        </p:pic>
        <p:sp>
          <p:nvSpPr>
            <p:cNvPr id="17410" name="TextBox 17409"/>
            <p:cNvSpPr txBox="1"/>
            <p:nvPr/>
          </p:nvSpPr>
          <p:spPr>
            <a:xfrm>
              <a:off x="964597" y="1214735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3" name="Group 17412"/>
          <p:cNvGrpSpPr/>
          <p:nvPr/>
        </p:nvGrpSpPr>
        <p:grpSpPr>
          <a:xfrm>
            <a:off x="1371600" y="1297166"/>
            <a:ext cx="1059906" cy="1827034"/>
            <a:chOff x="1648086" y="916166"/>
            <a:chExt cx="1059906" cy="1827034"/>
          </a:xfrm>
        </p:grpSpPr>
        <p:sp>
          <p:nvSpPr>
            <p:cNvPr id="18" name="TextBox 17"/>
            <p:cNvSpPr txBox="1"/>
            <p:nvPr/>
          </p:nvSpPr>
          <p:spPr>
            <a:xfrm>
              <a:off x="1648086" y="1912203"/>
              <a:ext cx="10599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2:1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Acetate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Ethanoate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4" r="24765"/>
            <a:stretch/>
          </p:blipFill>
          <p:spPr>
            <a:xfrm>
              <a:off x="1867493" y="916166"/>
              <a:ext cx="621092" cy="79220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412273" y="1184364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4" name="Group 17413"/>
          <p:cNvGrpSpPr/>
          <p:nvPr/>
        </p:nvGrpSpPr>
        <p:grpSpPr>
          <a:xfrm>
            <a:off x="2590800" y="1292195"/>
            <a:ext cx="1215001" cy="1832005"/>
            <a:chOff x="3450493" y="911195"/>
            <a:chExt cx="1215001" cy="1832005"/>
          </a:xfrm>
        </p:grpSpPr>
        <p:sp>
          <p:nvSpPr>
            <p:cNvPr id="19" name="TextBox 18"/>
            <p:cNvSpPr txBox="1"/>
            <p:nvPr/>
          </p:nvSpPr>
          <p:spPr>
            <a:xfrm>
              <a:off x="3450493" y="1912203"/>
              <a:ext cx="11624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3:1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Propionate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Propanoate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44"/>
            <a:stretch/>
          </p:blipFill>
          <p:spPr>
            <a:xfrm>
              <a:off x="3593914" y="911195"/>
              <a:ext cx="875656" cy="80214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378236" y="1227909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5" name="Group 17414"/>
          <p:cNvGrpSpPr/>
          <p:nvPr/>
        </p:nvGrpSpPr>
        <p:grpSpPr>
          <a:xfrm>
            <a:off x="4038600" y="1259487"/>
            <a:ext cx="1233941" cy="1864713"/>
            <a:chOff x="5521608" y="878487"/>
            <a:chExt cx="1233941" cy="1864713"/>
          </a:xfrm>
        </p:grpSpPr>
        <p:sp>
          <p:nvSpPr>
            <p:cNvPr id="25" name="TextBox 24"/>
            <p:cNvSpPr txBox="1"/>
            <p:nvPr/>
          </p:nvSpPr>
          <p:spPr>
            <a:xfrm>
              <a:off x="5521608" y="1912203"/>
              <a:ext cx="10599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4:1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Butyrate</a:t>
              </a: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Butanoate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4" r="16315"/>
            <a:stretch/>
          </p:blipFill>
          <p:spPr>
            <a:xfrm>
              <a:off x="5555360" y="878487"/>
              <a:ext cx="992402" cy="867563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68291" y="1210491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6" name="Group 17415"/>
          <p:cNvGrpSpPr/>
          <p:nvPr/>
        </p:nvGrpSpPr>
        <p:grpSpPr>
          <a:xfrm>
            <a:off x="5562600" y="1225993"/>
            <a:ext cx="1452266" cy="1898207"/>
            <a:chOff x="7532806" y="844993"/>
            <a:chExt cx="1452266" cy="1898207"/>
          </a:xfrm>
        </p:grpSpPr>
        <p:sp>
          <p:nvSpPr>
            <p:cNvPr id="26" name="TextBox 25"/>
            <p:cNvSpPr txBox="1"/>
            <p:nvPr/>
          </p:nvSpPr>
          <p:spPr>
            <a:xfrm>
              <a:off x="7577772" y="1912203"/>
              <a:ext cx="11528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5:1</a:t>
              </a:r>
            </a:p>
            <a:p>
              <a:pPr algn="ctr"/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Valerate</a:t>
              </a:r>
              <a:endParaRPr lang="en-US" sz="16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Pentanoate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08" name="Picture 1740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3" r="13865"/>
            <a:stretch/>
          </p:blipFill>
          <p:spPr>
            <a:xfrm>
              <a:off x="7532806" y="844993"/>
              <a:ext cx="1242812" cy="93455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8697814" y="12192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8" name="Group 17417"/>
          <p:cNvGrpSpPr/>
          <p:nvPr/>
        </p:nvGrpSpPr>
        <p:grpSpPr>
          <a:xfrm>
            <a:off x="1536678" y="4629668"/>
            <a:ext cx="1282722" cy="1992530"/>
            <a:chOff x="1536678" y="4629668"/>
            <a:chExt cx="1282722" cy="1992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2" r="11150"/>
            <a:stretch/>
          </p:blipFill>
          <p:spPr>
            <a:xfrm>
              <a:off x="1722381" y="4629668"/>
              <a:ext cx="911316" cy="90819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536678" y="5791201"/>
              <a:ext cx="12827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2:2</a:t>
              </a: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Oxalate</a:t>
              </a: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Ethanedioate</a:t>
              </a:r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36678" y="480938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16781" y="466561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9" name="Group 17418"/>
          <p:cNvGrpSpPr/>
          <p:nvPr/>
        </p:nvGrpSpPr>
        <p:grpSpPr>
          <a:xfrm>
            <a:off x="3270196" y="4688277"/>
            <a:ext cx="1530280" cy="1933921"/>
            <a:chOff x="3270196" y="4688277"/>
            <a:chExt cx="1530280" cy="1933921"/>
          </a:xfrm>
        </p:grpSpPr>
        <p:sp>
          <p:nvSpPr>
            <p:cNvPr id="21" name="TextBox 20"/>
            <p:cNvSpPr txBox="1"/>
            <p:nvPr/>
          </p:nvSpPr>
          <p:spPr>
            <a:xfrm>
              <a:off x="3339085" y="5791201"/>
              <a:ext cx="13853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3:2</a:t>
              </a:r>
            </a:p>
            <a:p>
              <a:pPr algn="ctr"/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Malonate</a:t>
              </a:r>
              <a:endParaRPr lang="en-US" sz="1600" dirty="0" smtClean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Propanedioate</a:t>
              </a:r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2" r="10319"/>
            <a:stretch/>
          </p:blipFill>
          <p:spPr>
            <a:xfrm>
              <a:off x="3459459" y="4688277"/>
              <a:ext cx="1144567" cy="790976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3270196" y="5018207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13218" y="5020491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20" name="Group 17419"/>
          <p:cNvGrpSpPr/>
          <p:nvPr/>
        </p:nvGrpSpPr>
        <p:grpSpPr>
          <a:xfrm>
            <a:off x="5216560" y="4495800"/>
            <a:ext cx="1658734" cy="2126398"/>
            <a:chOff x="5216560" y="4495800"/>
            <a:chExt cx="1658734" cy="2126398"/>
          </a:xfrm>
        </p:grpSpPr>
        <p:sp>
          <p:nvSpPr>
            <p:cNvPr id="22" name="TextBox 21"/>
            <p:cNvSpPr txBox="1"/>
            <p:nvPr/>
          </p:nvSpPr>
          <p:spPr>
            <a:xfrm>
              <a:off x="5410200" y="5791201"/>
              <a:ext cx="12827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4:2</a:t>
              </a: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Succinate</a:t>
              </a: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Butanedioate</a:t>
              </a:r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38" r="8889"/>
            <a:stretch/>
          </p:blipFill>
          <p:spPr>
            <a:xfrm>
              <a:off x="5413122" y="4495800"/>
              <a:ext cx="1276878" cy="1175931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216560" y="4648200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88036" y="481801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17417" name="Group 17416"/>
          <p:cNvGrpSpPr/>
          <p:nvPr/>
        </p:nvGrpSpPr>
        <p:grpSpPr>
          <a:xfrm>
            <a:off x="7206469" y="4652434"/>
            <a:ext cx="1893986" cy="1969764"/>
            <a:chOff x="7206469" y="4652434"/>
            <a:chExt cx="1893986" cy="1969764"/>
          </a:xfrm>
        </p:grpSpPr>
        <p:sp>
          <p:nvSpPr>
            <p:cNvPr id="24" name="TextBox 23"/>
            <p:cNvSpPr txBox="1"/>
            <p:nvPr/>
          </p:nvSpPr>
          <p:spPr>
            <a:xfrm>
              <a:off x="7466363" y="5791201"/>
              <a:ext cx="1375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5:2</a:t>
              </a:r>
            </a:p>
            <a:p>
              <a:pPr algn="ctr"/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Glutarate</a:t>
              </a:r>
              <a:endParaRPr lang="en-US" sz="1600" dirty="0" smtClean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Pentanedioate</a:t>
              </a:r>
              <a:r>
                <a:rPr lang="en-US" sz="1600" dirty="0" smtClean="0">
                  <a:solidFill>
                    <a:srgbClr val="80008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80008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9" r="6518"/>
            <a:stretch/>
          </p:blipFill>
          <p:spPr>
            <a:xfrm>
              <a:off x="7393024" y="4652434"/>
              <a:ext cx="1522376" cy="862662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206469" y="5066099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813197" y="5046618"/>
              <a:ext cx="287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336" y="819090"/>
            <a:ext cx="336983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Monocarboxylate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Anions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2400" y="3943290"/>
            <a:ext cx="3185487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Dicarboxylate</a:t>
            </a:r>
            <a:r>
              <a:rPr lang="en-US" sz="1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Dianions</a:t>
            </a:r>
            <a:endParaRPr lang="en-U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5200" y="1219200"/>
            <a:ext cx="1698810" cy="1898207"/>
            <a:chOff x="7315200" y="1219200"/>
            <a:chExt cx="1698810" cy="1898207"/>
          </a:xfrm>
        </p:grpSpPr>
        <p:sp>
          <p:nvSpPr>
            <p:cNvPr id="50" name="TextBox 49"/>
            <p:cNvSpPr txBox="1"/>
            <p:nvPr/>
          </p:nvSpPr>
          <p:spPr>
            <a:xfrm>
              <a:off x="7606741" y="2286410"/>
              <a:ext cx="11079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6:1</a:t>
              </a:r>
            </a:p>
            <a:p>
              <a:pPr algn="ctr"/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Caproate</a:t>
              </a:r>
              <a:endParaRPr lang="en-US" sz="1600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Hexanoate</a:t>
              </a:r>
              <a:r>
                <a:rPr lang="en-US" sz="1600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)</a:t>
              </a:r>
              <a:endParaRPr lang="en-US" sz="16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15200" y="1219200"/>
              <a:ext cx="1698810" cy="934551"/>
              <a:chOff x="7292790" y="1219200"/>
              <a:chExt cx="1698810" cy="934551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3" r="13865"/>
              <a:stretch/>
            </p:blipFill>
            <p:spPr>
              <a:xfrm>
                <a:off x="7539334" y="1219200"/>
                <a:ext cx="1242812" cy="934551"/>
              </a:xfrm>
              <a:prstGeom prst="rect">
                <a:avLst/>
              </a:prstGeom>
            </p:spPr>
          </p:pic>
          <p:sp>
            <p:nvSpPr>
              <p:cNvPr id="52" name="TextBox 51"/>
              <p:cNvSpPr txBox="1"/>
              <p:nvPr/>
            </p:nvSpPr>
            <p:spPr>
              <a:xfrm>
                <a:off x="8704342" y="1593407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cxnSp>
            <p:nvCxnSpPr>
              <p:cNvPr id="53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7292790" y="1752600"/>
                <a:ext cx="274320" cy="182880"/>
              </a:xfrm>
              <a:prstGeom prst="line">
                <a:avLst/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156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828800" y="76200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6D09"/>
                </a:solidFill>
                <a:latin typeface="Arial" pitchFamily="34" charset="0"/>
                <a:cs typeface="Arial" pitchFamily="34" charset="0"/>
              </a:rPr>
              <a:t>Systematic Naming</a:t>
            </a:r>
            <a:endParaRPr lang="en-US" altLang="en-US" sz="2400" b="1" dirty="0">
              <a:solidFill>
                <a:srgbClr val="FF6D0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47115" y="3124200"/>
            <a:ext cx="876828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mino acid residues can be systematically named using either a </a:t>
            </a:r>
            <a:r>
              <a:rPr lang="en-US" altLang="en-US" sz="1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glycine skeleton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, or a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carboxylate</a:t>
            </a:r>
            <a:r>
              <a:rPr lang="en-US" altLang="en-US" sz="1800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backbone</a:t>
            </a:r>
          </a:p>
          <a:p>
            <a:pPr algn="just">
              <a:spcBef>
                <a:spcPct val="0"/>
              </a:spcBef>
              <a:buNone/>
            </a:pP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marL="174625" indent="-174625" algn="just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On the basis of the chemical properties of their sidechain atoms/groups, amino acids can be divided into the following overlapping (!) classes (with histidine and tyrosine belonging to more than one class):   </a:t>
            </a:r>
            <a:endParaRPr lang="en-US" altLang="en-US" sz="1800" dirty="0">
              <a:latin typeface="Calibri" pitchFamily="34" charset="0"/>
              <a:cs typeface="Calibri" pitchFamily="34" charset="0"/>
            </a:endParaRP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 Aromatic Residues (W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F)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Aliphatic Residues (VILA)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Hydroxy</a:t>
            </a: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 Residues (T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S)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Basic Residues (KR</a:t>
            </a:r>
            <a:r>
              <a:rPr lang="en-US" alt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Acidic Residues (DE)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Carbamoyl Residues (NQ)</a:t>
            </a:r>
          </a:p>
          <a:p>
            <a:pPr marL="1828800" lvl="2" indent="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sz="1800" dirty="0" smtClean="0">
                <a:latin typeface="Calibri" pitchFamily="34" charset="0"/>
                <a:cs typeface="Calibri" pitchFamily="34" charset="0"/>
              </a:rPr>
              <a:t>Unique Residues (CGMP)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05200" y="1057079"/>
            <a:ext cx="1872629" cy="1758418"/>
            <a:chOff x="622893" y="1151826"/>
            <a:chExt cx="1872629" cy="1758418"/>
          </a:xfrm>
        </p:grpSpPr>
        <p:sp>
          <p:nvSpPr>
            <p:cNvPr id="10245" name="TextBox 18"/>
            <p:cNvSpPr txBox="1">
              <a:spLocks noChangeArrowheads="1"/>
            </p:cNvSpPr>
            <p:nvPr/>
          </p:nvSpPr>
          <p:spPr bwMode="auto">
            <a:xfrm>
              <a:off x="622893" y="2325469"/>
              <a:ext cx="187262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-Methyl-glycine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-Amino-propionate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85800" y="1151826"/>
              <a:ext cx="1786294" cy="1138252"/>
              <a:chOff x="5596439" y="974620"/>
              <a:chExt cx="1786294" cy="1138252"/>
            </a:xfrm>
          </p:grpSpPr>
          <p:cxnSp>
            <p:nvCxnSpPr>
              <p:cNvPr id="14" name="Straight Connector 6"/>
              <p:cNvCxnSpPr>
                <a:cxnSpLocks noChangeShapeType="1"/>
              </p:cNvCxnSpPr>
              <p:nvPr/>
            </p:nvCxnSpPr>
            <p:spPr bwMode="auto">
              <a:xfrm>
                <a:off x="6389384" y="974620"/>
                <a:ext cx="4479" cy="427098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" name="TextBox 11"/>
              <p:cNvSpPr txBox="1">
                <a:spLocks noChangeArrowheads="1"/>
              </p:cNvSpPr>
              <p:nvPr/>
            </p:nvSpPr>
            <p:spPr bwMode="auto">
              <a:xfrm>
                <a:off x="5596439" y="1626561"/>
                <a:ext cx="5613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H</a:t>
                </a:r>
                <a:r>
                  <a:rPr lang="en-US" altLang="en-US" sz="1800" b="1" baseline="-25000" dirty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N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TextBox 14"/>
              <p:cNvSpPr txBox="1">
                <a:spLocks noChangeArrowheads="1"/>
              </p:cNvSpPr>
              <p:nvPr/>
            </p:nvSpPr>
            <p:spPr bwMode="auto">
              <a:xfrm>
                <a:off x="6709141" y="1617596"/>
                <a:ext cx="61581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b="1" dirty="0" smtClean="0">
                    <a:latin typeface="Calibri" pitchFamily="34" charset="0"/>
                    <a:cs typeface="Calibri" pitchFamily="34" charset="0"/>
                  </a:rPr>
                  <a:t>COO</a:t>
                </a:r>
                <a:endParaRPr lang="en-US" altLang="en-US" sz="18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7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6390732" y="1374460"/>
                <a:ext cx="444231" cy="315723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Connector 2"/>
              <p:cNvCxnSpPr>
                <a:cxnSpLocks noChangeShapeType="1"/>
              </p:cNvCxnSpPr>
              <p:nvPr/>
            </p:nvCxnSpPr>
            <p:spPr bwMode="auto">
              <a:xfrm flipH="1">
                <a:off x="6005728" y="1387542"/>
                <a:ext cx="392621" cy="302641"/>
              </a:xfrm>
              <a:prstGeom prst="line">
                <a:avLst/>
              </a:prstGeom>
              <a:solidFill>
                <a:schemeClr val="bg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Box 18"/>
              <p:cNvSpPr txBox="1"/>
              <p:nvPr/>
            </p:nvSpPr>
            <p:spPr>
              <a:xfrm>
                <a:off x="5831746" y="1774318"/>
                <a:ext cx="3048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129137" y="1527788"/>
                <a:ext cx="253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324600" y="685800"/>
            <a:ext cx="2488182" cy="2129697"/>
            <a:chOff x="6523579" y="780547"/>
            <a:chExt cx="2488182" cy="2129697"/>
          </a:xfrm>
        </p:grpSpPr>
        <p:grpSp>
          <p:nvGrpSpPr>
            <p:cNvPr id="4" name="Group 3"/>
            <p:cNvGrpSpPr/>
            <p:nvPr/>
          </p:nvGrpSpPr>
          <p:grpSpPr>
            <a:xfrm>
              <a:off x="6781800" y="780547"/>
              <a:ext cx="1786294" cy="1509531"/>
              <a:chOff x="6798571" y="956148"/>
              <a:chExt cx="1786294" cy="150953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798571" y="1105842"/>
                <a:ext cx="1786294" cy="1359837"/>
                <a:chOff x="5596439" y="753035"/>
                <a:chExt cx="1786294" cy="1359837"/>
              </a:xfrm>
            </p:grpSpPr>
            <p:cxnSp>
              <p:nvCxnSpPr>
                <p:cNvPr id="38" name="Straight Connector 6"/>
                <p:cNvCxnSpPr>
                  <a:cxnSpLocks noChangeShapeType="1"/>
                </p:cNvCxnSpPr>
                <p:nvPr/>
              </p:nvCxnSpPr>
              <p:spPr bwMode="auto">
                <a:xfrm>
                  <a:off x="6389384" y="974620"/>
                  <a:ext cx="4479" cy="427098"/>
                </a:xfrm>
                <a:prstGeom prst="lin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5596439" y="1626561"/>
                  <a:ext cx="561372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 smtClean="0">
                      <a:latin typeface="Calibri" pitchFamily="34" charset="0"/>
                      <a:cs typeface="Calibri" pitchFamily="34" charset="0"/>
                    </a:rPr>
                    <a:t>H</a:t>
                  </a:r>
                  <a:r>
                    <a:rPr lang="en-US" altLang="en-US" sz="1800" b="1" baseline="-25000" dirty="0">
                      <a:latin typeface="Calibri" pitchFamily="34" charset="0"/>
                      <a:cs typeface="Calibri" pitchFamily="34" charset="0"/>
                    </a:rPr>
                    <a:t>3</a:t>
                  </a:r>
                  <a:r>
                    <a:rPr lang="en-US" altLang="en-US" sz="1800" b="1" dirty="0" smtClean="0">
                      <a:latin typeface="Calibri" pitchFamily="34" charset="0"/>
                      <a:cs typeface="Calibri" pitchFamily="34" charset="0"/>
                    </a:rPr>
                    <a:t>N</a:t>
                  </a:r>
                  <a:endParaRPr lang="en-US" altLang="en-US" sz="18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40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6709141" y="1617596"/>
                  <a:ext cx="615810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1" dirty="0" smtClean="0">
                      <a:latin typeface="Calibri" pitchFamily="34" charset="0"/>
                      <a:cs typeface="Calibri" pitchFamily="34" charset="0"/>
                    </a:rPr>
                    <a:t>COO</a:t>
                  </a:r>
                  <a:endParaRPr lang="en-US" altLang="en-US" sz="18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  <p:cxnSp>
              <p:nvCxnSpPr>
                <p:cNvPr id="41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6390732" y="1374460"/>
                  <a:ext cx="444231" cy="315723"/>
                </a:xfrm>
                <a:prstGeom prst="lin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2" name="Straight Connector 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005728" y="1387542"/>
                  <a:ext cx="392621" cy="302641"/>
                </a:xfrm>
                <a:prstGeom prst="lin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5831746" y="1774318"/>
                  <a:ext cx="3048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+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129137" y="1527788"/>
                  <a:ext cx="2535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endParaRPr lang="en-US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2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013115" y="828369"/>
                  <a:ext cx="365760" cy="161568"/>
                </a:xfrm>
                <a:prstGeom prst="lin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6" name="Straight Connector 2"/>
                <p:cNvCxnSpPr>
                  <a:cxnSpLocks noChangeShapeType="1"/>
                </p:cNvCxnSpPr>
                <p:nvPr/>
              </p:nvCxnSpPr>
              <p:spPr bwMode="auto">
                <a:xfrm flipH="1">
                  <a:off x="6382658" y="753035"/>
                  <a:ext cx="365760" cy="239725"/>
                </a:xfrm>
                <a:prstGeom prst="line">
                  <a:avLst/>
                </a:prstGeom>
                <a:solidFill>
                  <a:schemeClr val="bg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6824833" y="956148"/>
                <a:ext cx="486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HO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5" name="TextBox 18"/>
            <p:cNvSpPr txBox="1">
              <a:spLocks noChangeArrowheads="1"/>
            </p:cNvSpPr>
            <p:nvPr/>
          </p:nvSpPr>
          <p:spPr bwMode="auto">
            <a:xfrm>
              <a:off x="6523579" y="2325469"/>
              <a:ext cx="24881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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-</a:t>
              </a:r>
              <a:r>
                <a:rPr lang="en-US" altLang="en-US" sz="1600" b="1" dirty="0" err="1" smtClean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Ethylhydroxy</a:t>
              </a:r>
              <a:r>
                <a:rPr lang="en-US" altLang="en-US" sz="1600" b="1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-glycine</a:t>
              </a: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</a:t>
              </a:r>
              <a:r>
                <a:rPr lang="en-US" altLang="en-US" sz="1600" b="1" dirty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-Amino-</a:t>
              </a:r>
              <a:r>
                <a:rPr lang="en-US" alt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-</a:t>
              </a:r>
              <a:r>
                <a:rPr lang="en-US" altLang="en-US" sz="1600" b="1" dirty="0" err="1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hydroxy</a:t>
              </a:r>
              <a:r>
                <a:rPr lang="en-US" alt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-butyrate</a:t>
              </a:r>
              <a:endParaRPr lang="en-US" altLang="en-US" sz="1600" b="1" dirty="0">
                <a:solidFill>
                  <a:schemeClr val="accent2"/>
                </a:solidFill>
                <a:latin typeface="Arial Narrow" panose="020B0606020202030204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5906" y="1057079"/>
            <a:ext cx="1786294" cy="1758418"/>
            <a:chOff x="499706" y="1133279"/>
            <a:chExt cx="1786294" cy="1758418"/>
          </a:xfrm>
        </p:grpSpPr>
        <p:sp>
          <p:nvSpPr>
            <p:cNvPr id="60" name="TextBox 18"/>
            <p:cNvSpPr txBox="1">
              <a:spLocks noChangeArrowheads="1"/>
            </p:cNvSpPr>
            <p:nvPr/>
          </p:nvSpPr>
          <p:spPr bwMode="auto">
            <a:xfrm>
              <a:off x="609924" y="2306922"/>
              <a:ext cx="15263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rgbClr val="00B050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Glycine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 dirty="0" smtClean="0">
                  <a:solidFill>
                    <a:schemeClr val="accent2"/>
                  </a:solidFill>
                  <a:latin typeface="Arial Narrow" panose="020B0606020202030204" pitchFamily="34" charset="0"/>
                  <a:cs typeface="Calibri" pitchFamily="34" charset="0"/>
                  <a:sym typeface="Symbol" panose="05050102010706020507" pitchFamily="18" charset="2"/>
                </a:rPr>
                <a:t>-Amino-acetate</a:t>
              </a:r>
            </a:p>
          </p:txBody>
        </p:sp>
        <p:cxnSp>
          <p:nvCxnSpPr>
            <p:cNvPr id="64" name="Straight Connector 6"/>
            <p:cNvCxnSpPr>
              <a:cxnSpLocks noChangeShapeType="1"/>
            </p:cNvCxnSpPr>
            <p:nvPr/>
          </p:nvCxnSpPr>
          <p:spPr bwMode="auto">
            <a:xfrm>
              <a:off x="1292651" y="1133279"/>
              <a:ext cx="4479" cy="427098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11"/>
            <p:cNvSpPr txBox="1">
              <a:spLocks noChangeArrowheads="1"/>
            </p:cNvSpPr>
            <p:nvPr/>
          </p:nvSpPr>
          <p:spPr bwMode="auto">
            <a:xfrm>
              <a:off x="499706" y="1785220"/>
              <a:ext cx="56137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H</a:t>
              </a:r>
              <a:r>
                <a:rPr lang="en-US" altLang="en-US" sz="1800" b="1" baseline="-25000" dirty="0">
                  <a:latin typeface="Calibri" pitchFamily="34" charset="0"/>
                  <a:cs typeface="Calibri" pitchFamily="34" charset="0"/>
                </a:rPr>
                <a:t>3</a:t>
              </a: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N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TextBox 14"/>
            <p:cNvSpPr txBox="1">
              <a:spLocks noChangeArrowheads="1"/>
            </p:cNvSpPr>
            <p:nvPr/>
          </p:nvSpPr>
          <p:spPr bwMode="auto">
            <a:xfrm>
              <a:off x="1612408" y="1776255"/>
              <a:ext cx="615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>
                  <a:latin typeface="Calibri" pitchFamily="34" charset="0"/>
                  <a:cs typeface="Calibri" pitchFamily="34" charset="0"/>
                </a:rPr>
                <a:t>COO</a:t>
              </a:r>
              <a:endParaRPr lang="en-US" altLang="en-US" sz="1800" b="1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7" name="Straight Connector 5"/>
            <p:cNvCxnSpPr>
              <a:cxnSpLocks noChangeShapeType="1"/>
            </p:cNvCxnSpPr>
            <p:nvPr/>
          </p:nvCxnSpPr>
          <p:spPr bwMode="auto">
            <a:xfrm>
              <a:off x="1293999" y="1533119"/>
              <a:ext cx="444231" cy="315723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2"/>
            <p:cNvCxnSpPr>
              <a:cxnSpLocks noChangeShapeType="1"/>
            </p:cNvCxnSpPr>
            <p:nvPr/>
          </p:nvCxnSpPr>
          <p:spPr bwMode="auto">
            <a:xfrm flipH="1">
              <a:off x="908995" y="1546201"/>
              <a:ext cx="392621" cy="302641"/>
            </a:xfrm>
            <a:prstGeom prst="line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9" name="TextBox 68"/>
            <p:cNvSpPr txBox="1"/>
            <p:nvPr/>
          </p:nvSpPr>
          <p:spPr>
            <a:xfrm>
              <a:off x="735013" y="1932977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32404" y="1686447"/>
              <a:ext cx="253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11"/>
          <p:cNvSpPr txBox="1">
            <a:spLocks noChangeArrowheads="1"/>
          </p:cNvSpPr>
          <p:nvPr/>
        </p:nvSpPr>
        <p:spPr bwMode="auto">
          <a:xfrm>
            <a:off x="1205899" y="757626"/>
            <a:ext cx="33054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  <a:cs typeface="Calibri" pitchFamily="34" charset="0"/>
              </a:rPr>
              <a:t>H</a:t>
            </a:r>
            <a:endParaRPr lang="en-US" altLang="en-US" sz="1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21844</TotalTime>
  <Words>3702</Words>
  <Application>Microsoft Office PowerPoint</Application>
  <PresentationFormat>On-screen Show (4:3)</PresentationFormat>
  <Paragraphs>799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SimSun</vt:lpstr>
      <vt:lpstr>Arial</vt:lpstr>
      <vt:lpstr>Arial Narrow</vt:lpstr>
      <vt:lpstr>Calibri</vt:lpstr>
      <vt:lpstr>Cambria</vt:lpstr>
      <vt:lpstr>Symbol</vt:lpstr>
      <vt:lpstr>Times</vt:lpstr>
      <vt:lpstr>Times New Roman</vt:lpstr>
      <vt:lpstr>Verdana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</dc:title>
  <dc:creator>Voet et al.</dc:creator>
  <cp:lastModifiedBy>Ad</cp:lastModifiedBy>
  <cp:revision>672</cp:revision>
  <dcterms:created xsi:type="dcterms:W3CDTF">2002-12-24T01:08:46Z</dcterms:created>
  <dcterms:modified xsi:type="dcterms:W3CDTF">2019-02-09T01:43:38Z</dcterms:modified>
</cp:coreProperties>
</file>