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334" r:id="rId2"/>
    <p:sldId id="332" r:id="rId3"/>
    <p:sldId id="333" r:id="rId4"/>
    <p:sldId id="377" r:id="rId5"/>
    <p:sldId id="384" r:id="rId6"/>
    <p:sldId id="385" r:id="rId7"/>
    <p:sldId id="379" r:id="rId8"/>
    <p:sldId id="264" r:id="rId9"/>
    <p:sldId id="355" r:id="rId10"/>
    <p:sldId id="344" r:id="rId11"/>
    <p:sldId id="268" r:id="rId12"/>
    <p:sldId id="389" r:id="rId13"/>
    <p:sldId id="388" r:id="rId14"/>
    <p:sldId id="386" r:id="rId15"/>
    <p:sldId id="387" r:id="rId16"/>
    <p:sldId id="347" r:id="rId17"/>
    <p:sldId id="272" r:id="rId18"/>
    <p:sldId id="350" r:id="rId19"/>
    <p:sldId id="348" r:id="rId20"/>
    <p:sldId id="357" r:id="rId21"/>
    <p:sldId id="349" r:id="rId22"/>
    <p:sldId id="356" r:id="rId23"/>
    <p:sldId id="274" r:id="rId24"/>
    <p:sldId id="382" r:id="rId25"/>
    <p:sldId id="380" r:id="rId26"/>
    <p:sldId id="381" r:id="rId27"/>
    <p:sldId id="306" r:id="rId28"/>
    <p:sldId id="352" r:id="rId29"/>
    <p:sldId id="354" r:id="rId30"/>
    <p:sldId id="358" r:id="rId31"/>
    <p:sldId id="359" r:id="rId32"/>
    <p:sldId id="360" r:id="rId33"/>
    <p:sldId id="361" r:id="rId34"/>
    <p:sldId id="362" r:id="rId35"/>
    <p:sldId id="363" r:id="rId36"/>
    <p:sldId id="343"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037"/>
    <a:srgbClr val="003366"/>
    <a:srgbClr val="33CC33"/>
    <a:srgbClr val="2564A2"/>
    <a:srgbClr val="FF6600"/>
    <a:srgbClr val="AACB2B"/>
    <a:srgbClr val="72A173"/>
    <a:srgbClr val="EDE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1" autoAdjust="0"/>
    <p:restoredTop sz="90929"/>
  </p:normalViewPr>
  <p:slideViewPr>
    <p:cSldViewPr>
      <p:cViewPr varScale="1">
        <p:scale>
          <a:sx n="107" d="100"/>
          <a:sy n="107"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E5816ECA-9ED9-4528-9892-FBE525AA5BBD}" type="slidenum">
              <a:rPr lang="en-US"/>
              <a:pPr>
                <a:defRPr/>
              </a:pPr>
              <a:t>‹#›</a:t>
            </a:fld>
            <a:endParaRPr lang="en-US" dirty="0"/>
          </a:p>
        </p:txBody>
      </p:sp>
    </p:spTree>
    <p:extLst>
      <p:ext uri="{BB962C8B-B14F-4D97-AF65-F5344CB8AC3E}">
        <p14:creationId xmlns:p14="http://schemas.microsoft.com/office/powerpoint/2010/main" val="4213838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DC40B2AF-A9E7-4069-9AA8-E80A7EEA0540}" type="slidenum">
              <a:rPr lang="en-US" altLang="en-US" smtClean="0"/>
              <a:pPr>
                <a:spcBef>
                  <a:spcPct val="0"/>
                </a:spcBef>
              </a:pPr>
              <a:t>1</a:t>
            </a:fld>
            <a:endParaRPr lang="en-US" alt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656B9DA7-2D90-4FAD-B4F3-87A68C7CA07D}" type="slidenum">
              <a:rPr lang="en-US" altLang="en-US" smtClean="0"/>
              <a:pPr>
                <a:spcBef>
                  <a:spcPct val="0"/>
                </a:spcBef>
              </a:pPr>
              <a:t>16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B74A31A1-CD71-4466-9A29-C30B6A648E55}" type="slidenum">
              <a:rPr lang="en-US" altLang="en-US" smtClean="0"/>
              <a:pPr>
                <a:spcBef>
                  <a:spcPct val="0"/>
                </a:spcBef>
              </a:pPr>
              <a:t>17</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99DA93BA-FAE1-4F21-8F2B-46D613648554}" type="slidenum">
              <a:rPr lang="en-US" altLang="en-US" smtClean="0"/>
              <a:pPr>
                <a:spcBef>
                  <a:spcPct val="0"/>
                </a:spcBef>
              </a:pPr>
              <a:t>18</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80B19583-FB87-4283-B64A-8BFCB599355B}" type="slidenum">
              <a:rPr lang="en-US" altLang="en-US" smtClean="0"/>
              <a:pPr>
                <a:spcBef>
                  <a:spcPct val="0"/>
                </a:spcBef>
              </a:pPr>
              <a:t>19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FF994E6F-9063-44D0-AF16-724499BA13F5}" type="slidenum">
              <a:rPr lang="en-US" altLang="en-US" smtClean="0"/>
              <a:pPr>
                <a:spcBef>
                  <a:spcPct val="0"/>
                </a:spcBef>
              </a:pPr>
              <a:t>20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54080280-67D1-49EC-A961-EEF94074EF06}" type="slidenum">
              <a:rPr lang="en-US" altLang="en-US" smtClean="0"/>
              <a:pPr>
                <a:spcBef>
                  <a:spcPct val="0"/>
                </a:spcBef>
              </a:pPr>
              <a:t>21</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6CF1DE9A-8648-42B9-BFCE-3DEF19D8A8BA}" type="slidenum">
              <a:rPr lang="en-US" altLang="en-US" smtClean="0"/>
              <a:pPr>
                <a:spcBef>
                  <a:spcPct val="0"/>
                </a:spcBef>
              </a:pPr>
              <a:t>22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71678B36-53E2-46B7-B647-47EDFE1FAB7A}" type="slidenum">
              <a:rPr lang="en-US" altLang="en-US" smtClean="0"/>
              <a:pPr>
                <a:spcBef>
                  <a:spcPct val="0"/>
                </a:spcBef>
              </a:pPr>
              <a:t>23</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5EEEF97C-5895-4622-A3B2-1855F9B91607}" type="slidenum">
              <a:rPr lang="en-US" altLang="en-US" smtClean="0"/>
              <a:pPr>
                <a:spcBef>
                  <a:spcPct val="0"/>
                </a:spcBef>
              </a:pPr>
              <a:t>27</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369D2E54-DF85-4855-8A10-40918CB56492}" type="slidenum">
              <a:rPr lang="en-US" altLang="en-US" smtClean="0"/>
              <a:pPr>
                <a:spcBef>
                  <a:spcPct val="0"/>
                </a:spcBef>
              </a:pPr>
              <a:t>28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B9BC5257-1840-48EB-A294-7638D63C6D7F}" type="slidenum">
              <a:rPr lang="en-US" altLang="en-US" smtClean="0"/>
              <a:pPr>
                <a:spcBef>
                  <a:spcPct val="0"/>
                </a:spcBef>
              </a:pPr>
              <a:t>4</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16C065B9-1C19-40E6-B95B-069069B74B64}" type="slidenum">
              <a:rPr lang="en-US" altLang="en-US" smtClean="0"/>
              <a:pPr>
                <a:spcBef>
                  <a:spcPct val="0"/>
                </a:spcBef>
              </a:pPr>
              <a:t>29</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A8021C4F-9192-4161-A8DD-4A8E8B976C9A}" type="slidenum">
              <a:rPr lang="en-US" altLang="en-US" smtClean="0"/>
              <a:pPr>
                <a:spcBef>
                  <a:spcPct val="0"/>
                </a:spcBef>
              </a:pPr>
              <a:t>30</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12A88CD7-33B4-4D73-8946-19F71D068099}" type="slidenum">
              <a:rPr lang="en-US" altLang="en-US" smtClean="0"/>
              <a:pPr>
                <a:spcBef>
                  <a:spcPct val="0"/>
                </a:spcBef>
              </a:pPr>
              <a:t>31</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2EF5B18A-1F97-45A0-BA1A-47C5836BEA45}" type="slidenum">
              <a:rPr lang="en-US" altLang="en-US" smtClean="0"/>
              <a:pPr>
                <a:spcBef>
                  <a:spcPct val="0"/>
                </a:spcBef>
              </a:pPr>
              <a:t>32</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0B128287-C1E0-4D4E-BB73-00ED4F3F27AE}" type="slidenum">
              <a:rPr lang="en-US" altLang="en-US" smtClean="0"/>
              <a:pPr>
                <a:spcBef>
                  <a:spcPct val="0"/>
                </a:spcBef>
              </a:pPr>
              <a:t>33</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A5D5CA00-BBB7-4637-84C5-9FBDF2764656}" type="slidenum">
              <a:rPr lang="en-US" altLang="en-US" smtClean="0"/>
              <a:pPr>
                <a:spcBef>
                  <a:spcPct val="0"/>
                </a:spcBef>
              </a:pPr>
              <a:t>34</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8A3E8AAF-7E49-4F36-B7EB-C9E59DE35AAD}" type="slidenum">
              <a:rPr lang="en-US" altLang="en-US" smtClean="0"/>
              <a:pPr>
                <a:spcBef>
                  <a:spcPct val="0"/>
                </a:spcBef>
              </a:pPr>
              <a:t>35</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29C7C52F-9ED5-4B51-8A33-E935E89209B7}" type="slidenum">
              <a:rPr lang="en-US" altLang="en-US" smtClean="0"/>
              <a:pPr>
                <a:spcBef>
                  <a:spcPct val="0"/>
                </a:spcBef>
              </a:pPr>
              <a:t>5</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366474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BE592417-D83B-4A69-BBBB-E2CEDE7995F8}" type="slidenum">
              <a:rPr lang="en-US" altLang="en-US" smtClean="0"/>
              <a:pPr>
                <a:spcBef>
                  <a:spcPct val="0"/>
                </a:spcBef>
              </a:pPr>
              <a:t>6</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420221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6DD3E60B-ABCC-4CEB-ABD0-6A16694BDAFA}" type="slidenum">
              <a:rPr lang="en-US" altLang="en-US" smtClean="0"/>
              <a:pPr>
                <a:spcBef>
                  <a:spcPct val="0"/>
                </a:spcBef>
              </a:pPr>
              <a:t>7</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BAAF1833-894C-4F59-94AF-09563112DBB6}" type="slidenum">
              <a:rPr lang="en-US" altLang="en-US" smtClean="0"/>
              <a:pPr>
                <a:spcBef>
                  <a:spcPct val="0"/>
                </a:spcBef>
              </a:pPr>
              <a:t>8</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EF916184-700F-459C-B5D5-25ED92961549}" type="slidenum">
              <a:rPr lang="en-US" altLang="en-US" smtClean="0"/>
              <a:pPr>
                <a:spcBef>
                  <a:spcPct val="0"/>
                </a:spcBef>
              </a:pPr>
              <a:t>9</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7B3D634C-60CA-44BB-B843-9C02C8E8EEDB}" type="slidenum">
              <a:rPr lang="en-US" altLang="en-US" smtClean="0"/>
              <a:pPr>
                <a:spcBef>
                  <a:spcPct val="0"/>
                </a:spcBef>
              </a:pPr>
              <a:t>10</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4805C6D2-4ED9-4A78-A6AB-8F331BB18142}" type="slidenum">
              <a:rPr lang="en-US" altLang="en-US" smtClean="0"/>
              <a:pPr>
                <a:spcBef>
                  <a:spcPct val="0"/>
                </a:spcBef>
              </a:pPr>
              <a:t>11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1BB93-8A5A-4AA3-B609-4D45CA15C3BE}" type="slidenum">
              <a:rPr lang="en-US"/>
              <a:pPr>
                <a:defRPr/>
              </a:pPr>
              <a:t>‹#›</a:t>
            </a:fld>
            <a:endParaRPr lang="en-US" dirty="0"/>
          </a:p>
        </p:txBody>
      </p:sp>
    </p:spTree>
    <p:extLst>
      <p:ext uri="{BB962C8B-B14F-4D97-AF65-F5344CB8AC3E}">
        <p14:creationId xmlns:p14="http://schemas.microsoft.com/office/powerpoint/2010/main" val="185099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39010-0572-4EF6-A9EF-3D2B0F5595ED}" type="slidenum">
              <a:rPr lang="en-US"/>
              <a:pPr>
                <a:defRPr/>
              </a:pPr>
              <a:t>‹#›</a:t>
            </a:fld>
            <a:endParaRPr lang="en-US" dirty="0"/>
          </a:p>
        </p:txBody>
      </p:sp>
    </p:spTree>
    <p:extLst>
      <p:ext uri="{BB962C8B-B14F-4D97-AF65-F5344CB8AC3E}">
        <p14:creationId xmlns:p14="http://schemas.microsoft.com/office/powerpoint/2010/main" val="3171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4F01F-D62C-40DE-88E8-00B767ED4ADA}" type="slidenum">
              <a:rPr lang="en-US"/>
              <a:pPr>
                <a:defRPr/>
              </a:pPr>
              <a:t>‹#›</a:t>
            </a:fld>
            <a:endParaRPr lang="en-US" dirty="0"/>
          </a:p>
        </p:txBody>
      </p:sp>
    </p:spTree>
    <p:extLst>
      <p:ext uri="{BB962C8B-B14F-4D97-AF65-F5344CB8AC3E}">
        <p14:creationId xmlns:p14="http://schemas.microsoft.com/office/powerpoint/2010/main" val="139734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30911-03B0-4DC8-A5AB-95551368395E}" type="slidenum">
              <a:rPr lang="en-US"/>
              <a:pPr>
                <a:defRPr/>
              </a:pPr>
              <a:t>‹#›</a:t>
            </a:fld>
            <a:endParaRPr lang="en-US" dirty="0"/>
          </a:p>
        </p:txBody>
      </p:sp>
    </p:spTree>
    <p:extLst>
      <p:ext uri="{BB962C8B-B14F-4D97-AF65-F5344CB8AC3E}">
        <p14:creationId xmlns:p14="http://schemas.microsoft.com/office/powerpoint/2010/main" val="205715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5C6E2-5C7B-45EB-8E34-EC2104476A67}" type="slidenum">
              <a:rPr lang="en-US"/>
              <a:pPr>
                <a:defRPr/>
              </a:pPr>
              <a:t>‹#›</a:t>
            </a:fld>
            <a:endParaRPr lang="en-US" dirty="0"/>
          </a:p>
        </p:txBody>
      </p:sp>
    </p:spTree>
    <p:extLst>
      <p:ext uri="{BB962C8B-B14F-4D97-AF65-F5344CB8AC3E}">
        <p14:creationId xmlns:p14="http://schemas.microsoft.com/office/powerpoint/2010/main" val="326442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98C617-B796-4446-9743-39D5BBFD26D6}" type="slidenum">
              <a:rPr lang="en-US"/>
              <a:pPr>
                <a:defRPr/>
              </a:pPr>
              <a:t>‹#›</a:t>
            </a:fld>
            <a:endParaRPr lang="en-US" dirty="0"/>
          </a:p>
        </p:txBody>
      </p:sp>
    </p:spTree>
    <p:extLst>
      <p:ext uri="{BB962C8B-B14F-4D97-AF65-F5344CB8AC3E}">
        <p14:creationId xmlns:p14="http://schemas.microsoft.com/office/powerpoint/2010/main" val="169097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E006D1-6BD6-4B03-ABE6-A0EE78D1CD8D}" type="slidenum">
              <a:rPr lang="en-US"/>
              <a:pPr>
                <a:defRPr/>
              </a:pPr>
              <a:t>‹#›</a:t>
            </a:fld>
            <a:endParaRPr lang="en-US" dirty="0"/>
          </a:p>
        </p:txBody>
      </p:sp>
    </p:spTree>
    <p:extLst>
      <p:ext uri="{BB962C8B-B14F-4D97-AF65-F5344CB8AC3E}">
        <p14:creationId xmlns:p14="http://schemas.microsoft.com/office/powerpoint/2010/main" val="223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0F5BF1-FD86-4357-9C5D-28C30325FE28}" type="slidenum">
              <a:rPr lang="en-US"/>
              <a:pPr>
                <a:defRPr/>
              </a:pPr>
              <a:t>‹#›</a:t>
            </a:fld>
            <a:endParaRPr lang="en-US" dirty="0"/>
          </a:p>
        </p:txBody>
      </p:sp>
    </p:spTree>
    <p:extLst>
      <p:ext uri="{BB962C8B-B14F-4D97-AF65-F5344CB8AC3E}">
        <p14:creationId xmlns:p14="http://schemas.microsoft.com/office/powerpoint/2010/main" val="390714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89FAD5-C9DA-4B92-91DD-53B9A406B6BC}" type="slidenum">
              <a:rPr lang="en-US"/>
              <a:pPr>
                <a:defRPr/>
              </a:pPr>
              <a:t>‹#›</a:t>
            </a:fld>
            <a:endParaRPr lang="en-US" dirty="0"/>
          </a:p>
        </p:txBody>
      </p:sp>
    </p:spTree>
    <p:extLst>
      <p:ext uri="{BB962C8B-B14F-4D97-AF65-F5344CB8AC3E}">
        <p14:creationId xmlns:p14="http://schemas.microsoft.com/office/powerpoint/2010/main" val="204566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904876-2909-4348-8FB1-09BF9086190A}" type="slidenum">
              <a:rPr lang="en-US"/>
              <a:pPr>
                <a:defRPr/>
              </a:pPr>
              <a:t>‹#›</a:t>
            </a:fld>
            <a:endParaRPr lang="en-US" dirty="0"/>
          </a:p>
        </p:txBody>
      </p:sp>
    </p:spTree>
    <p:extLst>
      <p:ext uri="{BB962C8B-B14F-4D97-AF65-F5344CB8AC3E}">
        <p14:creationId xmlns:p14="http://schemas.microsoft.com/office/powerpoint/2010/main" val="126097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EDC-4CF6-45B8-857C-F055088A9ADA}" type="slidenum">
              <a:rPr lang="en-US"/>
              <a:pPr>
                <a:defRPr/>
              </a:pPr>
              <a:t>‹#›</a:t>
            </a:fld>
            <a:endParaRPr lang="en-US" dirty="0"/>
          </a:p>
        </p:txBody>
      </p:sp>
    </p:spTree>
    <p:extLst>
      <p:ext uri="{BB962C8B-B14F-4D97-AF65-F5344CB8AC3E}">
        <p14:creationId xmlns:p14="http://schemas.microsoft.com/office/powerpoint/2010/main" val="360133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latin typeface="Times" charset="0"/>
              </a:defRPr>
            </a:lvl1pPr>
          </a:lstStyle>
          <a:p>
            <a:pPr>
              <a:defRPr/>
            </a:pPr>
            <a:fld id="{BC378DC6-3D13-4D33-8ABB-C824A0296D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295400" y="3505200"/>
            <a:ext cx="63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dirty="0">
                <a:solidFill>
                  <a:schemeClr val="accent2"/>
                </a:solidFill>
                <a:latin typeface="Arial" pitchFamily="34" charset="0"/>
                <a:cs typeface="Arial" pitchFamily="34" charset="0"/>
              </a:rPr>
              <a:t>	</a:t>
            </a:r>
            <a:r>
              <a:rPr lang="en-US" altLang="en-US" sz="2800" dirty="0" smtClean="0">
                <a:solidFill>
                  <a:schemeClr val="accent2"/>
                </a:solidFill>
                <a:latin typeface="Arial" panose="020B0604020202020204" pitchFamily="34" charset="0"/>
                <a:ea typeface="Cambria" pitchFamily="18" charset="0"/>
                <a:cs typeface="Arial" panose="020B0604020202020204" pitchFamily="34" charset="0"/>
              </a:rPr>
              <a:t>§</a:t>
            </a:r>
            <a:r>
              <a:rPr lang="en-US" altLang="en-US" sz="3000" dirty="0" smtClean="0">
                <a:solidFill>
                  <a:schemeClr val="accent2"/>
                </a:solidFill>
                <a:latin typeface="Arial" pitchFamily="34" charset="0"/>
                <a:cs typeface="Arial" pitchFamily="34" charset="0"/>
              </a:rPr>
              <a:t>1.1   Monosaccharides</a:t>
            </a:r>
            <a:endParaRPr lang="en-US" altLang="en-US" sz="3000" dirty="0">
              <a:solidFill>
                <a:schemeClr val="accent2"/>
              </a:solidFill>
              <a:latin typeface="Arial" pitchFamily="34" charset="0"/>
              <a:cs typeface="Arial" pitchFamily="34" charset="0"/>
            </a:endParaRPr>
          </a:p>
          <a:p>
            <a:pPr>
              <a:spcBef>
                <a:spcPct val="0"/>
              </a:spcBef>
              <a:buFontTx/>
              <a:buNone/>
            </a:pPr>
            <a:r>
              <a:rPr lang="en-US" altLang="en-US" sz="3000" dirty="0">
                <a:solidFill>
                  <a:schemeClr val="accent2"/>
                </a:solidFill>
                <a:latin typeface="Arial" pitchFamily="34" charset="0"/>
                <a:cs typeface="Arial" pitchFamily="34" charset="0"/>
              </a:rPr>
              <a:t>	</a:t>
            </a:r>
            <a:r>
              <a:rPr lang="en-US" altLang="en-US" sz="2800" dirty="0" smtClean="0">
                <a:solidFill>
                  <a:srgbClr val="FF6600"/>
                </a:solidFill>
                <a:latin typeface="Arial" panose="020B0604020202020204" pitchFamily="34" charset="0"/>
                <a:ea typeface="Cambria" pitchFamily="18" charset="0"/>
                <a:cs typeface="Arial" panose="020B0604020202020204" pitchFamily="34" charset="0"/>
              </a:rPr>
              <a:t>§</a:t>
            </a:r>
            <a:r>
              <a:rPr lang="en-US" altLang="en-US" sz="3000" dirty="0" smtClean="0">
                <a:solidFill>
                  <a:srgbClr val="FF6600"/>
                </a:solidFill>
                <a:latin typeface="Arial" pitchFamily="34" charset="0"/>
                <a:cs typeface="Arial" pitchFamily="34" charset="0"/>
              </a:rPr>
              <a:t>1.1a Sugar Chains</a:t>
            </a:r>
          </a:p>
          <a:p>
            <a:pPr>
              <a:spcBef>
                <a:spcPct val="0"/>
              </a:spcBef>
              <a:buNone/>
            </a:pPr>
            <a:r>
              <a:rPr lang="en-US" altLang="en-US" sz="2800" dirty="0" smtClean="0">
                <a:solidFill>
                  <a:srgbClr val="FF6600"/>
                </a:solidFill>
                <a:latin typeface="Arial" panose="020B0604020202020204" pitchFamily="34" charset="0"/>
                <a:ea typeface="Cambria" pitchFamily="18" charset="0"/>
                <a:cs typeface="Arial" panose="020B0604020202020204" pitchFamily="34" charset="0"/>
              </a:rPr>
              <a:t>	§</a:t>
            </a:r>
            <a:r>
              <a:rPr lang="en-US" altLang="en-US" sz="3000" dirty="0" smtClean="0">
                <a:solidFill>
                  <a:srgbClr val="FF6600"/>
                </a:solidFill>
                <a:latin typeface="Arial" pitchFamily="34" charset="0"/>
                <a:cs typeface="Arial" pitchFamily="34" charset="0"/>
              </a:rPr>
              <a:t>1.1b Sugar Rings</a:t>
            </a:r>
            <a:endParaRPr lang="en-US" altLang="en-US" sz="3000" dirty="0">
              <a:solidFill>
                <a:srgbClr val="FF6600"/>
              </a:solidFill>
              <a:latin typeface="Arial" pitchFamily="34" charset="0"/>
              <a:cs typeface="Arial" pitchFamily="34" charset="0"/>
            </a:endParaRPr>
          </a:p>
          <a:p>
            <a:pPr>
              <a:spcBef>
                <a:spcPct val="0"/>
              </a:spcBef>
              <a:buFontTx/>
              <a:buNone/>
            </a:pPr>
            <a:r>
              <a:rPr lang="en-US" altLang="en-US" sz="3000" dirty="0">
                <a:solidFill>
                  <a:srgbClr val="FF6600"/>
                </a:solidFill>
                <a:latin typeface="Arial" pitchFamily="34" charset="0"/>
                <a:cs typeface="Arial" pitchFamily="34" charset="0"/>
              </a:rPr>
              <a:t>	</a:t>
            </a:r>
            <a:r>
              <a:rPr lang="en-US" altLang="en-US" sz="2800" dirty="0" smtClean="0">
                <a:solidFill>
                  <a:srgbClr val="FF6600"/>
                </a:solidFill>
                <a:latin typeface="Arial" panose="020B0604020202020204" pitchFamily="34" charset="0"/>
                <a:ea typeface="Cambria" pitchFamily="18" charset="0"/>
                <a:cs typeface="Arial" panose="020B0604020202020204" pitchFamily="34" charset="0"/>
              </a:rPr>
              <a:t>§</a:t>
            </a:r>
            <a:r>
              <a:rPr lang="en-US" altLang="en-US" sz="3000" dirty="0" smtClean="0">
                <a:solidFill>
                  <a:srgbClr val="FF6600"/>
                </a:solidFill>
                <a:latin typeface="Arial" pitchFamily="34" charset="0"/>
                <a:cs typeface="Arial" pitchFamily="34" charset="0"/>
              </a:rPr>
              <a:t>1.1c Sugar Derivatives</a:t>
            </a:r>
            <a:endParaRPr lang="en-US" altLang="en-US" sz="3000" dirty="0">
              <a:solidFill>
                <a:srgbClr val="FF6600"/>
              </a:solidFill>
              <a:latin typeface="Arial" pitchFamily="34" charset="0"/>
              <a:cs typeface="Arial" pitchFamily="34" charset="0"/>
            </a:endParaRPr>
          </a:p>
        </p:txBody>
      </p:sp>
      <p:sp>
        <p:nvSpPr>
          <p:cNvPr id="3" name="TextBox 3"/>
          <p:cNvSpPr txBox="1">
            <a:spLocks noChangeArrowheads="1"/>
          </p:cNvSpPr>
          <p:nvPr/>
        </p:nvSpPr>
        <p:spPr bwMode="auto">
          <a:xfrm>
            <a:off x="1371600" y="1828800"/>
            <a:ext cx="6320118" cy="553998"/>
          </a:xfrm>
          <a:prstGeom prst="rect">
            <a:avLst/>
          </a:prstGeom>
          <a:solidFill>
            <a:schemeClr val="accent2"/>
          </a:solidFill>
          <a:ln>
            <a:noFill/>
          </a:ln>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chemeClr val="bg1"/>
                </a:solidFill>
                <a:latin typeface="Arial" pitchFamily="34" charset="0"/>
                <a:cs typeface="Arial" pitchFamily="34" charset="0"/>
              </a:rPr>
              <a:t>I. MEMBRANE BIOCHEMISTRY</a:t>
            </a:r>
            <a:endParaRPr lang="en-US" altLang="en-US" sz="3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oet4_fig_08_01"/>
          <p:cNvPicPr>
            <a:picLocks noChangeAspect="1" noChangeArrowheads="1"/>
          </p:cNvPicPr>
          <p:nvPr/>
        </p:nvPicPr>
        <p:blipFill>
          <a:blip r:embed="rId3">
            <a:extLst>
              <a:ext uri="{28A0092B-C50C-407E-A947-70E740481C1C}">
                <a14:useLocalDpi xmlns:a14="http://schemas.microsoft.com/office/drawing/2010/main" val="0"/>
              </a:ext>
            </a:extLst>
          </a:blip>
          <a:srcRect b="4950"/>
          <a:stretch>
            <a:fillRect/>
          </a:stretch>
        </p:blipFill>
        <p:spPr bwMode="auto">
          <a:xfrm>
            <a:off x="762000" y="152400"/>
            <a:ext cx="8305800"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5105400" y="254000"/>
            <a:ext cx="2468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Biologically most common </a:t>
            </a:r>
          </a:p>
          <a:p>
            <a:pPr algn="ctr">
              <a:spcBef>
                <a:spcPct val="0"/>
              </a:spcBef>
              <a:buFontTx/>
              <a:buNone/>
            </a:pPr>
            <a:r>
              <a:rPr lang="en-US" altLang="en-US" sz="1600" b="1">
                <a:solidFill>
                  <a:schemeClr val="accent2"/>
                </a:solidFill>
                <a:latin typeface="Calibri" pitchFamily="34" charset="0"/>
                <a:cs typeface="Calibri" pitchFamily="34" charset="0"/>
              </a:rPr>
              <a:t>aldoses are boxed!</a:t>
            </a:r>
          </a:p>
        </p:txBody>
      </p:sp>
      <p:sp>
        <p:nvSpPr>
          <p:cNvPr id="9220" name="TextBox 2"/>
          <p:cNvSpPr txBox="1">
            <a:spLocks noChangeArrowheads="1"/>
          </p:cNvSpPr>
          <p:nvPr/>
        </p:nvSpPr>
        <p:spPr bwMode="auto">
          <a:xfrm>
            <a:off x="2718480" y="2006600"/>
            <a:ext cx="2754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solidFill>
                  <a:srgbClr val="C00000"/>
                </a:solidFill>
                <a:latin typeface="Calibri" pitchFamily="34" charset="0"/>
                <a:cs typeface="Calibri" pitchFamily="34" charset="0"/>
              </a:rPr>
              <a:t>Configuration around C2 (red)</a:t>
            </a:r>
          </a:p>
          <a:p>
            <a:pPr algn="ctr">
              <a:spcBef>
                <a:spcPct val="0"/>
              </a:spcBef>
              <a:buFontTx/>
              <a:buNone/>
            </a:pPr>
            <a:r>
              <a:rPr lang="en-US" altLang="en-US" sz="1600" b="1" dirty="0">
                <a:solidFill>
                  <a:srgbClr val="C00000"/>
                </a:solidFill>
                <a:latin typeface="Calibri" pitchFamily="34" charset="0"/>
                <a:cs typeface="Calibri" pitchFamily="34" charset="0"/>
              </a:rPr>
              <a:t>atom distinguishes each </a:t>
            </a:r>
            <a:r>
              <a:rPr lang="en-US" altLang="en-US" sz="1600" b="1" dirty="0" smtClean="0">
                <a:solidFill>
                  <a:srgbClr val="C00000"/>
                </a:solidFill>
                <a:latin typeface="Calibri" pitchFamily="34" charset="0"/>
                <a:cs typeface="Calibri" pitchFamily="34" charset="0"/>
              </a:rPr>
              <a:t>pair of </a:t>
            </a:r>
            <a:r>
              <a:rPr lang="en-US" altLang="en-US" sz="1600" b="1" dirty="0" err="1" smtClean="0">
                <a:solidFill>
                  <a:srgbClr val="C00000"/>
                </a:solidFill>
                <a:latin typeface="Calibri" pitchFamily="34" charset="0"/>
                <a:cs typeface="Calibri" pitchFamily="34" charset="0"/>
              </a:rPr>
              <a:t>epimers</a:t>
            </a:r>
            <a:endParaRPr lang="en-US" altLang="en-US" sz="1600" b="1" dirty="0">
              <a:solidFill>
                <a:srgbClr val="C00000"/>
              </a:solidFill>
              <a:latin typeface="Calibri" pitchFamily="34" charset="0"/>
              <a:cs typeface="Calibri" pitchFamily="34" charset="0"/>
            </a:endParaRPr>
          </a:p>
        </p:txBody>
      </p:sp>
      <p:sp>
        <p:nvSpPr>
          <p:cNvPr id="9221" name="TextBox 2"/>
          <p:cNvSpPr txBox="1">
            <a:spLocks noChangeArrowheads="1"/>
          </p:cNvSpPr>
          <p:nvPr/>
        </p:nvSpPr>
        <p:spPr bwMode="auto">
          <a:xfrm>
            <a:off x="76200" y="1752600"/>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solidFill>
                  <a:srgbClr val="00B050"/>
                </a:solidFill>
                <a:latin typeface="Calibri" pitchFamily="34" charset="0"/>
                <a:cs typeface="Calibri" pitchFamily="34" charset="0"/>
              </a:rPr>
              <a:t>Arrows indicate </a:t>
            </a:r>
            <a:r>
              <a:rPr lang="en-US" altLang="en-US" sz="1600" b="1" dirty="0" err="1">
                <a:solidFill>
                  <a:srgbClr val="00B050"/>
                </a:solidFill>
                <a:latin typeface="Calibri" pitchFamily="34" charset="0"/>
                <a:cs typeface="Calibri" pitchFamily="34" charset="0"/>
              </a:rPr>
              <a:t>stereochemical</a:t>
            </a:r>
            <a:r>
              <a:rPr lang="en-US" altLang="en-US" sz="1600" b="1" dirty="0">
                <a:solidFill>
                  <a:srgbClr val="00B050"/>
                </a:solidFill>
                <a:latin typeface="Calibri" pitchFamily="34" charset="0"/>
                <a:cs typeface="Calibri" pitchFamily="34" charset="0"/>
              </a:rPr>
              <a:t> (not </a:t>
            </a:r>
            <a:r>
              <a:rPr lang="en-US" altLang="en-US" sz="1600" b="1" dirty="0" smtClean="0">
                <a:solidFill>
                  <a:srgbClr val="00B050"/>
                </a:solidFill>
                <a:latin typeface="Calibri" pitchFamily="34" charset="0"/>
                <a:cs typeface="Calibri" pitchFamily="34" charset="0"/>
              </a:rPr>
              <a:t>biosynthetic) relationships</a:t>
            </a:r>
            <a:endParaRPr lang="en-US" altLang="en-US" sz="1600" b="1" dirty="0">
              <a:solidFill>
                <a:srgbClr val="00B050"/>
              </a:solidFill>
              <a:latin typeface="Calibri" pitchFamily="34" charset="0"/>
              <a:cs typeface="Calibri" pitchFamily="34" charset="0"/>
            </a:endParaRPr>
          </a:p>
        </p:txBody>
      </p:sp>
      <p:sp>
        <p:nvSpPr>
          <p:cNvPr id="9222" name="Oval 1"/>
          <p:cNvSpPr>
            <a:spLocks noChangeArrowheads="1"/>
          </p:cNvSpPr>
          <p:nvPr/>
        </p:nvSpPr>
        <p:spPr bwMode="auto">
          <a:xfrm>
            <a:off x="1981200" y="1700213"/>
            <a:ext cx="547688"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3" name="Oval 10"/>
          <p:cNvSpPr>
            <a:spLocks noChangeArrowheads="1"/>
          </p:cNvSpPr>
          <p:nvPr/>
        </p:nvSpPr>
        <p:spPr bwMode="auto">
          <a:xfrm>
            <a:off x="5457825" y="1700213"/>
            <a:ext cx="549275" cy="27305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4" name="Oval 11"/>
          <p:cNvSpPr>
            <a:spLocks noChangeArrowheads="1"/>
          </p:cNvSpPr>
          <p:nvPr/>
        </p:nvSpPr>
        <p:spPr bwMode="auto">
          <a:xfrm>
            <a:off x="2781300" y="3228975"/>
            <a:ext cx="549275" cy="274638"/>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5" name="Oval 12"/>
          <p:cNvSpPr>
            <a:spLocks noChangeArrowheads="1"/>
          </p:cNvSpPr>
          <p:nvPr/>
        </p:nvSpPr>
        <p:spPr bwMode="auto">
          <a:xfrm>
            <a:off x="1096963" y="3230563"/>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6" name="Oval 13"/>
          <p:cNvSpPr>
            <a:spLocks noChangeArrowheads="1"/>
          </p:cNvSpPr>
          <p:nvPr/>
        </p:nvSpPr>
        <p:spPr bwMode="auto">
          <a:xfrm>
            <a:off x="6324600" y="3228975"/>
            <a:ext cx="547688" cy="27305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7" name="Oval 14"/>
          <p:cNvSpPr>
            <a:spLocks noChangeArrowheads="1"/>
          </p:cNvSpPr>
          <p:nvPr/>
        </p:nvSpPr>
        <p:spPr bwMode="auto">
          <a:xfrm>
            <a:off x="4602163" y="32273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28" name="Rectangle 3"/>
          <p:cNvSpPr>
            <a:spLocks noGrp="1" noChangeArrowheads="1"/>
          </p:cNvSpPr>
          <p:nvPr/>
        </p:nvSpPr>
        <p:spPr bwMode="auto">
          <a:xfrm>
            <a:off x="76200" y="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dirty="0" smtClean="0">
                <a:solidFill>
                  <a:srgbClr val="FF6D09"/>
                </a:solidFill>
                <a:latin typeface="Arial" pitchFamily="34" charset="0"/>
              </a:rPr>
              <a:t>Aldoses</a:t>
            </a:r>
            <a:r>
              <a:rPr lang="en-US" altLang="en-US" sz="2400" b="1" dirty="0">
                <a:solidFill>
                  <a:srgbClr val="FF6D09"/>
                </a:solidFill>
                <a:latin typeface="Arial" pitchFamily="34" charset="0"/>
              </a:rPr>
              <a:t> </a:t>
            </a:r>
            <a:r>
              <a:rPr lang="en-US" altLang="en-US" sz="2400" b="1" dirty="0" smtClean="0">
                <a:solidFill>
                  <a:srgbClr val="FF6D09"/>
                </a:solidFill>
                <a:latin typeface="Arial" pitchFamily="34" charset="0"/>
              </a:rPr>
              <a:t>Sugars</a:t>
            </a:r>
            <a:endParaRPr lang="en-US" altLang="en-US" sz="2400" dirty="0">
              <a:solidFill>
                <a:srgbClr val="FF6D09"/>
              </a:solidFill>
              <a:latin typeface="Arial" pitchFamily="34" charset="0"/>
            </a:endParaRPr>
          </a:p>
          <a:p>
            <a:pP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9229" name="Oval 14"/>
          <p:cNvSpPr>
            <a:spLocks noChangeArrowheads="1"/>
          </p:cNvSpPr>
          <p:nvPr/>
        </p:nvSpPr>
        <p:spPr bwMode="auto">
          <a:xfrm>
            <a:off x="792163" y="5045075"/>
            <a:ext cx="549275" cy="274638"/>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0" name="Oval 14"/>
          <p:cNvSpPr>
            <a:spLocks noChangeArrowheads="1"/>
          </p:cNvSpPr>
          <p:nvPr/>
        </p:nvSpPr>
        <p:spPr bwMode="auto">
          <a:xfrm>
            <a:off x="1558925" y="5060950"/>
            <a:ext cx="549275" cy="274638"/>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1" name="Oval 14"/>
          <p:cNvSpPr>
            <a:spLocks noChangeArrowheads="1"/>
          </p:cNvSpPr>
          <p:nvPr/>
        </p:nvSpPr>
        <p:spPr bwMode="auto">
          <a:xfrm>
            <a:off x="2476500" y="50688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2" name="Oval 15"/>
          <p:cNvSpPr>
            <a:spLocks noChangeArrowheads="1"/>
          </p:cNvSpPr>
          <p:nvPr/>
        </p:nvSpPr>
        <p:spPr bwMode="auto">
          <a:xfrm>
            <a:off x="3260725" y="50688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3" name="Oval 16"/>
          <p:cNvSpPr>
            <a:spLocks noChangeArrowheads="1"/>
          </p:cNvSpPr>
          <p:nvPr/>
        </p:nvSpPr>
        <p:spPr bwMode="auto">
          <a:xfrm>
            <a:off x="4227513" y="50688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4" name="Oval 17"/>
          <p:cNvSpPr>
            <a:spLocks noChangeArrowheads="1"/>
          </p:cNvSpPr>
          <p:nvPr/>
        </p:nvSpPr>
        <p:spPr bwMode="auto">
          <a:xfrm>
            <a:off x="4997450" y="50688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5" name="Oval 18"/>
          <p:cNvSpPr>
            <a:spLocks noChangeArrowheads="1"/>
          </p:cNvSpPr>
          <p:nvPr/>
        </p:nvSpPr>
        <p:spPr bwMode="auto">
          <a:xfrm>
            <a:off x="5972175" y="50688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9236" name="Oval 19"/>
          <p:cNvSpPr>
            <a:spLocks noChangeArrowheads="1"/>
          </p:cNvSpPr>
          <p:nvPr/>
        </p:nvSpPr>
        <p:spPr bwMode="auto">
          <a:xfrm>
            <a:off x="6818313" y="5065713"/>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1" name="TextBox 2"/>
          <p:cNvSpPr txBox="1">
            <a:spLocks noChangeArrowheads="1"/>
          </p:cNvSpPr>
          <p:nvPr/>
        </p:nvSpPr>
        <p:spPr bwMode="auto">
          <a:xfrm>
            <a:off x="2514600" y="1657883"/>
            <a:ext cx="2846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&lt;----------- </a:t>
            </a:r>
            <a:r>
              <a:rPr lang="en-US" altLang="en-US" sz="1600" dirty="0" err="1" smtClean="0">
                <a:solidFill>
                  <a:srgbClr val="00B0F0"/>
                </a:solidFill>
                <a:latin typeface="Calibri" pitchFamily="34" charset="0"/>
                <a:cs typeface="Calibri" pitchFamily="34" charset="0"/>
              </a:rPr>
              <a:t>Epimers</a:t>
            </a:r>
            <a:r>
              <a:rPr lang="en-US" altLang="en-US" sz="1600" dirty="0" smtClean="0">
                <a:solidFill>
                  <a:srgbClr val="00B0F0"/>
                </a:solidFill>
                <a:latin typeface="Calibri" pitchFamily="34" charset="0"/>
                <a:cs typeface="Calibri" pitchFamily="34" charset="0"/>
              </a:rPr>
              <a:t> ------------&gt;</a:t>
            </a:r>
            <a:endParaRPr lang="en-US" altLang="en-US" sz="1600" dirty="0">
              <a:solidFill>
                <a:srgbClr val="00B0F0"/>
              </a:solidFill>
              <a:latin typeface="Calibri" pitchFamily="34" charset="0"/>
              <a:cs typeface="Calibri" pitchFamily="34" charset="0"/>
            </a:endParaRPr>
          </a:p>
        </p:txBody>
      </p:sp>
      <p:sp>
        <p:nvSpPr>
          <p:cNvPr id="22" name="TextBox 2"/>
          <p:cNvSpPr txBox="1">
            <a:spLocks noChangeArrowheads="1"/>
          </p:cNvSpPr>
          <p:nvPr/>
        </p:nvSpPr>
        <p:spPr bwMode="auto">
          <a:xfrm>
            <a:off x="1662726" y="3200400"/>
            <a:ext cx="1250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&lt;-</a:t>
            </a:r>
            <a:r>
              <a:rPr lang="en-US" altLang="en-US" sz="1600" dirty="0" err="1" smtClean="0">
                <a:solidFill>
                  <a:srgbClr val="00B0F0"/>
                </a:solidFill>
                <a:latin typeface="Calibri" pitchFamily="34" charset="0"/>
                <a:cs typeface="Calibri" pitchFamily="34" charset="0"/>
              </a:rPr>
              <a:t>Epimers</a:t>
            </a:r>
            <a:r>
              <a:rPr lang="en-US" altLang="en-US" sz="1600" dirty="0" smtClean="0">
                <a:solidFill>
                  <a:srgbClr val="00B0F0"/>
                </a:solidFill>
                <a:latin typeface="Calibri" pitchFamily="34" charset="0"/>
                <a:cs typeface="Calibri" pitchFamily="34" charset="0"/>
              </a:rPr>
              <a:t>-&gt;</a:t>
            </a:r>
            <a:endParaRPr lang="en-US" altLang="en-US" sz="1600" dirty="0">
              <a:solidFill>
                <a:srgbClr val="00B0F0"/>
              </a:solidFill>
              <a:latin typeface="Calibri" pitchFamily="34" charset="0"/>
              <a:cs typeface="Calibri" pitchFamily="34" charset="0"/>
            </a:endParaRPr>
          </a:p>
        </p:txBody>
      </p:sp>
      <p:sp>
        <p:nvSpPr>
          <p:cNvPr id="24" name="TextBox 2"/>
          <p:cNvSpPr txBox="1">
            <a:spLocks noChangeArrowheads="1"/>
          </p:cNvSpPr>
          <p:nvPr/>
        </p:nvSpPr>
        <p:spPr bwMode="auto">
          <a:xfrm>
            <a:off x="5020491" y="3191691"/>
            <a:ext cx="14470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&lt;--</a:t>
            </a:r>
            <a:r>
              <a:rPr lang="en-US" altLang="en-US" sz="1600" dirty="0" err="1" smtClean="0">
                <a:solidFill>
                  <a:srgbClr val="00B0F0"/>
                </a:solidFill>
                <a:latin typeface="Calibri" pitchFamily="34" charset="0"/>
                <a:cs typeface="Calibri" pitchFamily="34" charset="0"/>
              </a:rPr>
              <a:t>Epimers</a:t>
            </a:r>
            <a:r>
              <a:rPr lang="en-US" altLang="en-US" sz="1600" dirty="0" smtClean="0">
                <a:solidFill>
                  <a:srgbClr val="00B0F0"/>
                </a:solidFill>
                <a:latin typeface="Calibri" pitchFamily="34" charset="0"/>
                <a:cs typeface="Calibri" pitchFamily="34" charset="0"/>
              </a:rPr>
              <a:t>--&gt;</a:t>
            </a:r>
            <a:endParaRPr lang="en-US" altLang="en-US" sz="1600" dirty="0">
              <a:solidFill>
                <a:srgbClr val="00B0F0"/>
              </a:solidFill>
              <a:latin typeface="Calibri" pitchFamily="34" charset="0"/>
              <a:cs typeface="Calibri" pitchFamily="34" charset="0"/>
            </a:endParaRPr>
          </a:p>
        </p:txBody>
      </p:sp>
      <p:sp>
        <p:nvSpPr>
          <p:cNvPr id="25" name="TextBox 2"/>
          <p:cNvSpPr txBox="1">
            <a:spLocks noChangeArrowheads="1"/>
          </p:cNvSpPr>
          <p:nvPr/>
        </p:nvSpPr>
        <p:spPr bwMode="auto">
          <a:xfrm>
            <a:off x="5732462" y="926812"/>
            <a:ext cx="3244522" cy="584775"/>
          </a:xfrm>
          <a:prstGeom prst="rect">
            <a:avLst/>
          </a:prstGeom>
          <a:solidFill>
            <a:srgbClr val="FFC000">
              <a:alpha val="25000"/>
            </a:srgbClr>
          </a:solidFill>
          <a:ln>
            <a:noFill/>
          </a:ln>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glucose/mannose are </a:t>
            </a:r>
            <a:r>
              <a:rPr lang="en-US" altLang="en-US" sz="1600" dirty="0" err="1" smtClean="0">
                <a:solidFill>
                  <a:srgbClr val="00B0F0"/>
                </a:solidFill>
                <a:latin typeface="Calibri" pitchFamily="34" charset="0"/>
                <a:cs typeface="Calibri" pitchFamily="34" charset="0"/>
                <a:sym typeface="Wingdings" panose="05000000000000000000" pitchFamily="2" charset="2"/>
              </a:rPr>
              <a:t>epimers</a:t>
            </a:r>
            <a:r>
              <a:rPr lang="en-US" altLang="en-US" sz="1600" dirty="0" smtClean="0">
                <a:solidFill>
                  <a:srgbClr val="00B0F0"/>
                </a:solidFill>
                <a:latin typeface="Calibri" pitchFamily="34" charset="0"/>
                <a:cs typeface="Calibri" pitchFamily="34" charset="0"/>
                <a:sym typeface="Wingdings" panose="05000000000000000000" pitchFamily="2" charset="2"/>
              </a:rPr>
              <a:t> @ C2</a:t>
            </a:r>
          </a:p>
          <a:p>
            <a:pPr>
              <a:spcBef>
                <a:spcPct val="0"/>
              </a:spcBef>
              <a:buFontTx/>
              <a:buNone/>
            </a:pPr>
            <a:r>
              <a:rPr lang="en-US" altLang="en-US" sz="1600" dirty="0">
                <a:solidFill>
                  <a:srgbClr val="00B0F0"/>
                </a:solidFill>
                <a:latin typeface="Calibri" pitchFamily="34" charset="0"/>
                <a:cs typeface="Calibri" pitchFamily="34" charset="0"/>
              </a:rPr>
              <a:t>g</a:t>
            </a:r>
            <a:r>
              <a:rPr lang="en-US" altLang="en-US" sz="1600" dirty="0" smtClean="0">
                <a:solidFill>
                  <a:srgbClr val="00B0F0"/>
                </a:solidFill>
                <a:latin typeface="Calibri" pitchFamily="34" charset="0"/>
                <a:cs typeface="Calibri" pitchFamily="34" charset="0"/>
              </a:rPr>
              <a:t>lucose/galactose are </a:t>
            </a:r>
            <a:r>
              <a:rPr lang="en-US" altLang="en-US" sz="1600" dirty="0" err="1" smtClean="0">
                <a:solidFill>
                  <a:srgbClr val="00B0F0"/>
                </a:solidFill>
                <a:latin typeface="Calibri" pitchFamily="34" charset="0"/>
                <a:cs typeface="Calibri" pitchFamily="34" charset="0"/>
              </a:rPr>
              <a:t>epimers</a:t>
            </a:r>
            <a:r>
              <a:rPr lang="en-US" altLang="en-US" sz="1600" dirty="0" smtClean="0">
                <a:solidFill>
                  <a:srgbClr val="00B0F0"/>
                </a:solidFill>
                <a:latin typeface="Calibri" pitchFamily="34" charset="0"/>
                <a:cs typeface="Calibri" pitchFamily="34" charset="0"/>
              </a:rPr>
              <a:t> @ C4</a:t>
            </a:r>
            <a:endParaRPr lang="en-US" altLang="en-US" sz="1600" dirty="0">
              <a:solidFill>
                <a:srgbClr val="00B0F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p:cTn id="12" dur="500" fill="hold"/>
                                        <p:tgtEl>
                                          <p:spTgt spid="9223"/>
                                        </p:tgtEl>
                                        <p:attrNameLst>
                                          <p:attrName>ppt_w</p:attrName>
                                        </p:attrNameLst>
                                      </p:cBhvr>
                                      <p:tavLst>
                                        <p:tav tm="0">
                                          <p:val>
                                            <p:fltVal val="0"/>
                                          </p:val>
                                        </p:tav>
                                        <p:tav tm="100000">
                                          <p:val>
                                            <p:strVal val="#ppt_w"/>
                                          </p:val>
                                        </p:tav>
                                      </p:tavLst>
                                    </p:anim>
                                    <p:anim calcmode="lin" valueType="num">
                                      <p:cBhvr>
                                        <p:cTn id="13" dur="500" fill="hold"/>
                                        <p:tgtEl>
                                          <p:spTgt spid="9223"/>
                                        </p:tgtEl>
                                        <p:attrNameLst>
                                          <p:attrName>ppt_h</p:attrName>
                                        </p:attrNameLst>
                                      </p:cBhvr>
                                      <p:tavLst>
                                        <p:tav tm="0">
                                          <p:val>
                                            <p:fltVal val="0"/>
                                          </p:val>
                                        </p:tav>
                                        <p:tav tm="100000">
                                          <p:val>
                                            <p:strVal val="#ppt_h"/>
                                          </p:val>
                                        </p:tav>
                                      </p:tavLst>
                                    </p:anim>
                                    <p:animEffect transition="in" filter="fade">
                                      <p:cBhvr>
                                        <p:cTn id="14" dur="500"/>
                                        <p:tgtEl>
                                          <p:spTgt spid="92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 calcmode="lin" valueType="num">
                                      <p:cBhvr>
                                        <p:cTn id="19" dur="500" fill="hold"/>
                                        <p:tgtEl>
                                          <p:spTgt spid="9224"/>
                                        </p:tgtEl>
                                        <p:attrNameLst>
                                          <p:attrName>ppt_w</p:attrName>
                                        </p:attrNameLst>
                                      </p:cBhvr>
                                      <p:tavLst>
                                        <p:tav tm="0">
                                          <p:val>
                                            <p:fltVal val="0"/>
                                          </p:val>
                                        </p:tav>
                                        <p:tav tm="100000">
                                          <p:val>
                                            <p:strVal val="#ppt_w"/>
                                          </p:val>
                                        </p:tav>
                                      </p:tavLst>
                                    </p:anim>
                                    <p:anim calcmode="lin" valueType="num">
                                      <p:cBhvr>
                                        <p:cTn id="20" dur="500" fill="hold"/>
                                        <p:tgtEl>
                                          <p:spTgt spid="9224"/>
                                        </p:tgtEl>
                                        <p:attrNameLst>
                                          <p:attrName>ppt_h</p:attrName>
                                        </p:attrNameLst>
                                      </p:cBhvr>
                                      <p:tavLst>
                                        <p:tav tm="0">
                                          <p:val>
                                            <p:fltVal val="0"/>
                                          </p:val>
                                        </p:tav>
                                        <p:tav tm="100000">
                                          <p:val>
                                            <p:strVal val="#ppt_h"/>
                                          </p:val>
                                        </p:tav>
                                      </p:tavLst>
                                    </p:anim>
                                    <p:animEffect transition="in" filter="fade">
                                      <p:cBhvr>
                                        <p:cTn id="21" dur="500"/>
                                        <p:tgtEl>
                                          <p:spTgt spid="92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225"/>
                                        </p:tgtEl>
                                        <p:attrNameLst>
                                          <p:attrName>style.visibility</p:attrName>
                                        </p:attrNameLst>
                                      </p:cBhvr>
                                      <p:to>
                                        <p:strVal val="visible"/>
                                      </p:to>
                                    </p:set>
                                    <p:anim calcmode="lin" valueType="num">
                                      <p:cBhvr>
                                        <p:cTn id="24" dur="500" fill="hold"/>
                                        <p:tgtEl>
                                          <p:spTgt spid="9225"/>
                                        </p:tgtEl>
                                        <p:attrNameLst>
                                          <p:attrName>ppt_w</p:attrName>
                                        </p:attrNameLst>
                                      </p:cBhvr>
                                      <p:tavLst>
                                        <p:tav tm="0">
                                          <p:val>
                                            <p:fltVal val="0"/>
                                          </p:val>
                                        </p:tav>
                                        <p:tav tm="100000">
                                          <p:val>
                                            <p:strVal val="#ppt_w"/>
                                          </p:val>
                                        </p:tav>
                                      </p:tavLst>
                                    </p:anim>
                                    <p:anim calcmode="lin" valueType="num">
                                      <p:cBhvr>
                                        <p:cTn id="25" dur="500" fill="hold"/>
                                        <p:tgtEl>
                                          <p:spTgt spid="9225"/>
                                        </p:tgtEl>
                                        <p:attrNameLst>
                                          <p:attrName>ppt_h</p:attrName>
                                        </p:attrNameLst>
                                      </p:cBhvr>
                                      <p:tavLst>
                                        <p:tav tm="0">
                                          <p:val>
                                            <p:fltVal val="0"/>
                                          </p:val>
                                        </p:tav>
                                        <p:tav tm="100000">
                                          <p:val>
                                            <p:strVal val="#ppt_h"/>
                                          </p:val>
                                        </p:tav>
                                      </p:tavLst>
                                    </p:anim>
                                    <p:animEffect transition="in" filter="fade">
                                      <p:cBhvr>
                                        <p:cTn id="26" dur="500"/>
                                        <p:tgtEl>
                                          <p:spTgt spid="92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226"/>
                                        </p:tgtEl>
                                        <p:attrNameLst>
                                          <p:attrName>style.visibility</p:attrName>
                                        </p:attrNameLst>
                                      </p:cBhvr>
                                      <p:to>
                                        <p:strVal val="visible"/>
                                      </p:to>
                                    </p:set>
                                    <p:anim calcmode="lin" valueType="num">
                                      <p:cBhvr>
                                        <p:cTn id="29" dur="500" fill="hold"/>
                                        <p:tgtEl>
                                          <p:spTgt spid="9226"/>
                                        </p:tgtEl>
                                        <p:attrNameLst>
                                          <p:attrName>ppt_w</p:attrName>
                                        </p:attrNameLst>
                                      </p:cBhvr>
                                      <p:tavLst>
                                        <p:tav tm="0">
                                          <p:val>
                                            <p:fltVal val="0"/>
                                          </p:val>
                                        </p:tav>
                                        <p:tav tm="100000">
                                          <p:val>
                                            <p:strVal val="#ppt_w"/>
                                          </p:val>
                                        </p:tav>
                                      </p:tavLst>
                                    </p:anim>
                                    <p:anim calcmode="lin" valueType="num">
                                      <p:cBhvr>
                                        <p:cTn id="30" dur="500" fill="hold"/>
                                        <p:tgtEl>
                                          <p:spTgt spid="9226"/>
                                        </p:tgtEl>
                                        <p:attrNameLst>
                                          <p:attrName>ppt_h</p:attrName>
                                        </p:attrNameLst>
                                      </p:cBhvr>
                                      <p:tavLst>
                                        <p:tav tm="0">
                                          <p:val>
                                            <p:fltVal val="0"/>
                                          </p:val>
                                        </p:tav>
                                        <p:tav tm="100000">
                                          <p:val>
                                            <p:strVal val="#ppt_h"/>
                                          </p:val>
                                        </p:tav>
                                      </p:tavLst>
                                    </p:anim>
                                    <p:animEffect transition="in" filter="fade">
                                      <p:cBhvr>
                                        <p:cTn id="31" dur="500"/>
                                        <p:tgtEl>
                                          <p:spTgt spid="92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227"/>
                                        </p:tgtEl>
                                        <p:attrNameLst>
                                          <p:attrName>style.visibility</p:attrName>
                                        </p:attrNameLst>
                                      </p:cBhvr>
                                      <p:to>
                                        <p:strVal val="visible"/>
                                      </p:to>
                                    </p:set>
                                    <p:anim calcmode="lin" valueType="num">
                                      <p:cBhvr>
                                        <p:cTn id="34" dur="500" fill="hold"/>
                                        <p:tgtEl>
                                          <p:spTgt spid="9227"/>
                                        </p:tgtEl>
                                        <p:attrNameLst>
                                          <p:attrName>ppt_w</p:attrName>
                                        </p:attrNameLst>
                                      </p:cBhvr>
                                      <p:tavLst>
                                        <p:tav tm="0">
                                          <p:val>
                                            <p:fltVal val="0"/>
                                          </p:val>
                                        </p:tav>
                                        <p:tav tm="100000">
                                          <p:val>
                                            <p:strVal val="#ppt_w"/>
                                          </p:val>
                                        </p:tav>
                                      </p:tavLst>
                                    </p:anim>
                                    <p:anim calcmode="lin" valueType="num">
                                      <p:cBhvr>
                                        <p:cTn id="35" dur="500" fill="hold"/>
                                        <p:tgtEl>
                                          <p:spTgt spid="9227"/>
                                        </p:tgtEl>
                                        <p:attrNameLst>
                                          <p:attrName>ppt_h</p:attrName>
                                        </p:attrNameLst>
                                      </p:cBhvr>
                                      <p:tavLst>
                                        <p:tav tm="0">
                                          <p:val>
                                            <p:fltVal val="0"/>
                                          </p:val>
                                        </p:tav>
                                        <p:tav tm="100000">
                                          <p:val>
                                            <p:strVal val="#ppt_h"/>
                                          </p:val>
                                        </p:tav>
                                      </p:tavLst>
                                    </p:anim>
                                    <p:animEffect transition="in" filter="fade">
                                      <p:cBhvr>
                                        <p:cTn id="36" dur="500"/>
                                        <p:tgtEl>
                                          <p:spTgt spid="922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229"/>
                                        </p:tgtEl>
                                        <p:attrNameLst>
                                          <p:attrName>style.visibility</p:attrName>
                                        </p:attrNameLst>
                                      </p:cBhvr>
                                      <p:to>
                                        <p:strVal val="visible"/>
                                      </p:to>
                                    </p:set>
                                    <p:anim calcmode="lin" valueType="num">
                                      <p:cBhvr>
                                        <p:cTn id="41" dur="500" fill="hold"/>
                                        <p:tgtEl>
                                          <p:spTgt spid="9229"/>
                                        </p:tgtEl>
                                        <p:attrNameLst>
                                          <p:attrName>ppt_w</p:attrName>
                                        </p:attrNameLst>
                                      </p:cBhvr>
                                      <p:tavLst>
                                        <p:tav tm="0">
                                          <p:val>
                                            <p:fltVal val="0"/>
                                          </p:val>
                                        </p:tav>
                                        <p:tav tm="100000">
                                          <p:val>
                                            <p:strVal val="#ppt_w"/>
                                          </p:val>
                                        </p:tav>
                                      </p:tavLst>
                                    </p:anim>
                                    <p:anim calcmode="lin" valueType="num">
                                      <p:cBhvr>
                                        <p:cTn id="42" dur="500" fill="hold"/>
                                        <p:tgtEl>
                                          <p:spTgt spid="9229"/>
                                        </p:tgtEl>
                                        <p:attrNameLst>
                                          <p:attrName>ppt_h</p:attrName>
                                        </p:attrNameLst>
                                      </p:cBhvr>
                                      <p:tavLst>
                                        <p:tav tm="0">
                                          <p:val>
                                            <p:fltVal val="0"/>
                                          </p:val>
                                        </p:tav>
                                        <p:tav tm="100000">
                                          <p:val>
                                            <p:strVal val="#ppt_h"/>
                                          </p:val>
                                        </p:tav>
                                      </p:tavLst>
                                    </p:anim>
                                    <p:animEffect transition="in" filter="fade">
                                      <p:cBhvr>
                                        <p:cTn id="43" dur="500"/>
                                        <p:tgtEl>
                                          <p:spTgt spid="922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230"/>
                                        </p:tgtEl>
                                        <p:attrNameLst>
                                          <p:attrName>style.visibility</p:attrName>
                                        </p:attrNameLst>
                                      </p:cBhvr>
                                      <p:to>
                                        <p:strVal val="visible"/>
                                      </p:to>
                                    </p:set>
                                    <p:anim calcmode="lin" valueType="num">
                                      <p:cBhvr>
                                        <p:cTn id="46" dur="500" fill="hold"/>
                                        <p:tgtEl>
                                          <p:spTgt spid="9230"/>
                                        </p:tgtEl>
                                        <p:attrNameLst>
                                          <p:attrName>ppt_w</p:attrName>
                                        </p:attrNameLst>
                                      </p:cBhvr>
                                      <p:tavLst>
                                        <p:tav tm="0">
                                          <p:val>
                                            <p:fltVal val="0"/>
                                          </p:val>
                                        </p:tav>
                                        <p:tav tm="100000">
                                          <p:val>
                                            <p:strVal val="#ppt_w"/>
                                          </p:val>
                                        </p:tav>
                                      </p:tavLst>
                                    </p:anim>
                                    <p:anim calcmode="lin" valueType="num">
                                      <p:cBhvr>
                                        <p:cTn id="47" dur="500" fill="hold"/>
                                        <p:tgtEl>
                                          <p:spTgt spid="9230"/>
                                        </p:tgtEl>
                                        <p:attrNameLst>
                                          <p:attrName>ppt_h</p:attrName>
                                        </p:attrNameLst>
                                      </p:cBhvr>
                                      <p:tavLst>
                                        <p:tav tm="0">
                                          <p:val>
                                            <p:fltVal val="0"/>
                                          </p:val>
                                        </p:tav>
                                        <p:tav tm="100000">
                                          <p:val>
                                            <p:strVal val="#ppt_h"/>
                                          </p:val>
                                        </p:tav>
                                      </p:tavLst>
                                    </p:anim>
                                    <p:animEffect transition="in" filter="fade">
                                      <p:cBhvr>
                                        <p:cTn id="48" dur="500"/>
                                        <p:tgtEl>
                                          <p:spTgt spid="923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231"/>
                                        </p:tgtEl>
                                        <p:attrNameLst>
                                          <p:attrName>style.visibility</p:attrName>
                                        </p:attrNameLst>
                                      </p:cBhvr>
                                      <p:to>
                                        <p:strVal val="visible"/>
                                      </p:to>
                                    </p:set>
                                    <p:anim calcmode="lin" valueType="num">
                                      <p:cBhvr>
                                        <p:cTn id="51" dur="500" fill="hold"/>
                                        <p:tgtEl>
                                          <p:spTgt spid="9231"/>
                                        </p:tgtEl>
                                        <p:attrNameLst>
                                          <p:attrName>ppt_w</p:attrName>
                                        </p:attrNameLst>
                                      </p:cBhvr>
                                      <p:tavLst>
                                        <p:tav tm="0">
                                          <p:val>
                                            <p:fltVal val="0"/>
                                          </p:val>
                                        </p:tav>
                                        <p:tav tm="100000">
                                          <p:val>
                                            <p:strVal val="#ppt_w"/>
                                          </p:val>
                                        </p:tav>
                                      </p:tavLst>
                                    </p:anim>
                                    <p:anim calcmode="lin" valueType="num">
                                      <p:cBhvr>
                                        <p:cTn id="52" dur="500" fill="hold"/>
                                        <p:tgtEl>
                                          <p:spTgt spid="9231"/>
                                        </p:tgtEl>
                                        <p:attrNameLst>
                                          <p:attrName>ppt_h</p:attrName>
                                        </p:attrNameLst>
                                      </p:cBhvr>
                                      <p:tavLst>
                                        <p:tav tm="0">
                                          <p:val>
                                            <p:fltVal val="0"/>
                                          </p:val>
                                        </p:tav>
                                        <p:tav tm="100000">
                                          <p:val>
                                            <p:strVal val="#ppt_h"/>
                                          </p:val>
                                        </p:tav>
                                      </p:tavLst>
                                    </p:anim>
                                    <p:animEffect transition="in" filter="fade">
                                      <p:cBhvr>
                                        <p:cTn id="53" dur="500"/>
                                        <p:tgtEl>
                                          <p:spTgt spid="923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232"/>
                                        </p:tgtEl>
                                        <p:attrNameLst>
                                          <p:attrName>style.visibility</p:attrName>
                                        </p:attrNameLst>
                                      </p:cBhvr>
                                      <p:to>
                                        <p:strVal val="visible"/>
                                      </p:to>
                                    </p:set>
                                    <p:anim calcmode="lin" valueType="num">
                                      <p:cBhvr>
                                        <p:cTn id="56" dur="500" fill="hold"/>
                                        <p:tgtEl>
                                          <p:spTgt spid="9232"/>
                                        </p:tgtEl>
                                        <p:attrNameLst>
                                          <p:attrName>ppt_w</p:attrName>
                                        </p:attrNameLst>
                                      </p:cBhvr>
                                      <p:tavLst>
                                        <p:tav tm="0">
                                          <p:val>
                                            <p:fltVal val="0"/>
                                          </p:val>
                                        </p:tav>
                                        <p:tav tm="100000">
                                          <p:val>
                                            <p:strVal val="#ppt_w"/>
                                          </p:val>
                                        </p:tav>
                                      </p:tavLst>
                                    </p:anim>
                                    <p:anim calcmode="lin" valueType="num">
                                      <p:cBhvr>
                                        <p:cTn id="57" dur="500" fill="hold"/>
                                        <p:tgtEl>
                                          <p:spTgt spid="9232"/>
                                        </p:tgtEl>
                                        <p:attrNameLst>
                                          <p:attrName>ppt_h</p:attrName>
                                        </p:attrNameLst>
                                      </p:cBhvr>
                                      <p:tavLst>
                                        <p:tav tm="0">
                                          <p:val>
                                            <p:fltVal val="0"/>
                                          </p:val>
                                        </p:tav>
                                        <p:tav tm="100000">
                                          <p:val>
                                            <p:strVal val="#ppt_h"/>
                                          </p:val>
                                        </p:tav>
                                      </p:tavLst>
                                    </p:anim>
                                    <p:animEffect transition="in" filter="fade">
                                      <p:cBhvr>
                                        <p:cTn id="58" dur="500"/>
                                        <p:tgtEl>
                                          <p:spTgt spid="92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233"/>
                                        </p:tgtEl>
                                        <p:attrNameLst>
                                          <p:attrName>style.visibility</p:attrName>
                                        </p:attrNameLst>
                                      </p:cBhvr>
                                      <p:to>
                                        <p:strVal val="visible"/>
                                      </p:to>
                                    </p:set>
                                    <p:anim calcmode="lin" valueType="num">
                                      <p:cBhvr>
                                        <p:cTn id="61" dur="500" fill="hold"/>
                                        <p:tgtEl>
                                          <p:spTgt spid="9233"/>
                                        </p:tgtEl>
                                        <p:attrNameLst>
                                          <p:attrName>ppt_w</p:attrName>
                                        </p:attrNameLst>
                                      </p:cBhvr>
                                      <p:tavLst>
                                        <p:tav tm="0">
                                          <p:val>
                                            <p:fltVal val="0"/>
                                          </p:val>
                                        </p:tav>
                                        <p:tav tm="100000">
                                          <p:val>
                                            <p:strVal val="#ppt_w"/>
                                          </p:val>
                                        </p:tav>
                                      </p:tavLst>
                                    </p:anim>
                                    <p:anim calcmode="lin" valueType="num">
                                      <p:cBhvr>
                                        <p:cTn id="62" dur="500" fill="hold"/>
                                        <p:tgtEl>
                                          <p:spTgt spid="9233"/>
                                        </p:tgtEl>
                                        <p:attrNameLst>
                                          <p:attrName>ppt_h</p:attrName>
                                        </p:attrNameLst>
                                      </p:cBhvr>
                                      <p:tavLst>
                                        <p:tav tm="0">
                                          <p:val>
                                            <p:fltVal val="0"/>
                                          </p:val>
                                        </p:tav>
                                        <p:tav tm="100000">
                                          <p:val>
                                            <p:strVal val="#ppt_h"/>
                                          </p:val>
                                        </p:tav>
                                      </p:tavLst>
                                    </p:anim>
                                    <p:animEffect transition="in" filter="fade">
                                      <p:cBhvr>
                                        <p:cTn id="63" dur="500"/>
                                        <p:tgtEl>
                                          <p:spTgt spid="923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234"/>
                                        </p:tgtEl>
                                        <p:attrNameLst>
                                          <p:attrName>style.visibility</p:attrName>
                                        </p:attrNameLst>
                                      </p:cBhvr>
                                      <p:to>
                                        <p:strVal val="visible"/>
                                      </p:to>
                                    </p:set>
                                    <p:anim calcmode="lin" valueType="num">
                                      <p:cBhvr>
                                        <p:cTn id="66" dur="500" fill="hold"/>
                                        <p:tgtEl>
                                          <p:spTgt spid="9234"/>
                                        </p:tgtEl>
                                        <p:attrNameLst>
                                          <p:attrName>ppt_w</p:attrName>
                                        </p:attrNameLst>
                                      </p:cBhvr>
                                      <p:tavLst>
                                        <p:tav tm="0">
                                          <p:val>
                                            <p:fltVal val="0"/>
                                          </p:val>
                                        </p:tav>
                                        <p:tav tm="100000">
                                          <p:val>
                                            <p:strVal val="#ppt_w"/>
                                          </p:val>
                                        </p:tav>
                                      </p:tavLst>
                                    </p:anim>
                                    <p:anim calcmode="lin" valueType="num">
                                      <p:cBhvr>
                                        <p:cTn id="67" dur="500" fill="hold"/>
                                        <p:tgtEl>
                                          <p:spTgt spid="9234"/>
                                        </p:tgtEl>
                                        <p:attrNameLst>
                                          <p:attrName>ppt_h</p:attrName>
                                        </p:attrNameLst>
                                      </p:cBhvr>
                                      <p:tavLst>
                                        <p:tav tm="0">
                                          <p:val>
                                            <p:fltVal val="0"/>
                                          </p:val>
                                        </p:tav>
                                        <p:tav tm="100000">
                                          <p:val>
                                            <p:strVal val="#ppt_h"/>
                                          </p:val>
                                        </p:tav>
                                      </p:tavLst>
                                    </p:anim>
                                    <p:animEffect transition="in" filter="fade">
                                      <p:cBhvr>
                                        <p:cTn id="68" dur="500"/>
                                        <p:tgtEl>
                                          <p:spTgt spid="923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35"/>
                                        </p:tgtEl>
                                        <p:attrNameLst>
                                          <p:attrName>style.visibility</p:attrName>
                                        </p:attrNameLst>
                                      </p:cBhvr>
                                      <p:to>
                                        <p:strVal val="visible"/>
                                      </p:to>
                                    </p:set>
                                    <p:anim calcmode="lin" valueType="num">
                                      <p:cBhvr>
                                        <p:cTn id="71" dur="500" fill="hold"/>
                                        <p:tgtEl>
                                          <p:spTgt spid="9235"/>
                                        </p:tgtEl>
                                        <p:attrNameLst>
                                          <p:attrName>ppt_w</p:attrName>
                                        </p:attrNameLst>
                                      </p:cBhvr>
                                      <p:tavLst>
                                        <p:tav tm="0">
                                          <p:val>
                                            <p:fltVal val="0"/>
                                          </p:val>
                                        </p:tav>
                                        <p:tav tm="100000">
                                          <p:val>
                                            <p:strVal val="#ppt_w"/>
                                          </p:val>
                                        </p:tav>
                                      </p:tavLst>
                                    </p:anim>
                                    <p:anim calcmode="lin" valueType="num">
                                      <p:cBhvr>
                                        <p:cTn id="72" dur="500" fill="hold"/>
                                        <p:tgtEl>
                                          <p:spTgt spid="9235"/>
                                        </p:tgtEl>
                                        <p:attrNameLst>
                                          <p:attrName>ppt_h</p:attrName>
                                        </p:attrNameLst>
                                      </p:cBhvr>
                                      <p:tavLst>
                                        <p:tav tm="0">
                                          <p:val>
                                            <p:fltVal val="0"/>
                                          </p:val>
                                        </p:tav>
                                        <p:tav tm="100000">
                                          <p:val>
                                            <p:strVal val="#ppt_h"/>
                                          </p:val>
                                        </p:tav>
                                      </p:tavLst>
                                    </p:anim>
                                    <p:animEffect transition="in" filter="fade">
                                      <p:cBhvr>
                                        <p:cTn id="73" dur="500"/>
                                        <p:tgtEl>
                                          <p:spTgt spid="92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9236"/>
                                        </p:tgtEl>
                                        <p:attrNameLst>
                                          <p:attrName>style.visibility</p:attrName>
                                        </p:attrNameLst>
                                      </p:cBhvr>
                                      <p:to>
                                        <p:strVal val="visible"/>
                                      </p:to>
                                    </p:set>
                                    <p:anim calcmode="lin" valueType="num">
                                      <p:cBhvr>
                                        <p:cTn id="76" dur="500" fill="hold"/>
                                        <p:tgtEl>
                                          <p:spTgt spid="9236"/>
                                        </p:tgtEl>
                                        <p:attrNameLst>
                                          <p:attrName>ppt_w</p:attrName>
                                        </p:attrNameLst>
                                      </p:cBhvr>
                                      <p:tavLst>
                                        <p:tav tm="0">
                                          <p:val>
                                            <p:fltVal val="0"/>
                                          </p:val>
                                        </p:tav>
                                        <p:tav tm="100000">
                                          <p:val>
                                            <p:strVal val="#ppt_w"/>
                                          </p:val>
                                        </p:tav>
                                      </p:tavLst>
                                    </p:anim>
                                    <p:anim calcmode="lin" valueType="num">
                                      <p:cBhvr>
                                        <p:cTn id="77" dur="500" fill="hold"/>
                                        <p:tgtEl>
                                          <p:spTgt spid="9236"/>
                                        </p:tgtEl>
                                        <p:attrNameLst>
                                          <p:attrName>ppt_h</p:attrName>
                                        </p:attrNameLst>
                                      </p:cBhvr>
                                      <p:tavLst>
                                        <p:tav tm="0">
                                          <p:val>
                                            <p:fltVal val="0"/>
                                          </p:val>
                                        </p:tav>
                                        <p:tav tm="100000">
                                          <p:val>
                                            <p:strVal val="#ppt_h"/>
                                          </p:val>
                                        </p:tav>
                                      </p:tavLst>
                                    </p:anim>
                                    <p:animEffect transition="in" filter="fade">
                                      <p:cBhvr>
                                        <p:cTn id="78" dur="500"/>
                                        <p:tgtEl>
                                          <p:spTgt spid="923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animBg="1"/>
      <p:bldP spid="9226" grpId="0" animBg="1"/>
      <p:bldP spid="9227" grpId="0" animBg="1"/>
      <p:bldP spid="9229" grpId="0" animBg="1"/>
      <p:bldP spid="9230" grpId="0" animBg="1"/>
      <p:bldP spid="9231" grpId="0" animBg="1"/>
      <p:bldP spid="9232" grpId="0" animBg="1"/>
      <p:bldP spid="9233" grpId="0" animBg="1"/>
      <p:bldP spid="9234" grpId="0" animBg="1"/>
      <p:bldP spid="9235" grpId="0" animBg="1"/>
      <p:bldP spid="9236" grpId="0" animBg="1"/>
      <p:bldP spid="21" grpId="0"/>
      <p:bldP spid="22" grpId="0"/>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oet4_fig_08_02"/>
          <p:cNvPicPr>
            <a:picLocks noChangeAspect="1" noChangeArrowheads="1"/>
          </p:cNvPicPr>
          <p:nvPr/>
        </p:nvPicPr>
        <p:blipFill>
          <a:blip r:embed="rId3">
            <a:extLst>
              <a:ext uri="{28A0092B-C50C-407E-A947-70E740481C1C}">
                <a14:useLocalDpi xmlns:a14="http://schemas.microsoft.com/office/drawing/2010/main" val="0"/>
              </a:ext>
            </a:extLst>
          </a:blip>
          <a:srcRect b="6120"/>
          <a:stretch>
            <a:fillRect/>
          </a:stretch>
        </p:blipFill>
        <p:spPr bwMode="auto">
          <a:xfrm>
            <a:off x="2667000" y="152400"/>
            <a:ext cx="3733800"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228600" y="3386138"/>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solidFill>
                  <a:srgbClr val="C00000"/>
                </a:solidFill>
                <a:latin typeface="Calibri" pitchFamily="34" charset="0"/>
                <a:cs typeface="Calibri" pitchFamily="34" charset="0"/>
              </a:rPr>
              <a:t>Configuration around C3 (red)</a:t>
            </a:r>
          </a:p>
          <a:p>
            <a:pPr algn="ctr">
              <a:spcBef>
                <a:spcPct val="0"/>
              </a:spcBef>
              <a:buFontTx/>
              <a:buNone/>
            </a:pPr>
            <a:r>
              <a:rPr lang="en-US" altLang="en-US" sz="1600" b="1" dirty="0">
                <a:solidFill>
                  <a:srgbClr val="C00000"/>
                </a:solidFill>
                <a:latin typeface="Calibri" pitchFamily="34" charset="0"/>
                <a:cs typeface="Calibri" pitchFamily="34" charset="0"/>
              </a:rPr>
              <a:t>atom distinguishes each </a:t>
            </a:r>
            <a:r>
              <a:rPr lang="en-US" altLang="en-US" sz="1600" b="1" dirty="0" smtClean="0">
                <a:solidFill>
                  <a:srgbClr val="C00000"/>
                </a:solidFill>
                <a:latin typeface="Calibri" pitchFamily="34" charset="0"/>
                <a:cs typeface="Calibri" pitchFamily="34" charset="0"/>
              </a:rPr>
              <a:t>pair </a:t>
            </a:r>
          </a:p>
          <a:p>
            <a:pPr algn="ctr">
              <a:spcBef>
                <a:spcPct val="0"/>
              </a:spcBef>
              <a:buFontTx/>
              <a:buNone/>
            </a:pPr>
            <a:r>
              <a:rPr lang="en-US" altLang="en-US" sz="1600" b="1" dirty="0" smtClean="0">
                <a:solidFill>
                  <a:srgbClr val="C00000"/>
                </a:solidFill>
                <a:latin typeface="Calibri" pitchFamily="34" charset="0"/>
                <a:cs typeface="Calibri" pitchFamily="34" charset="0"/>
              </a:rPr>
              <a:t>of </a:t>
            </a:r>
            <a:r>
              <a:rPr lang="en-US" altLang="en-US" sz="1600" b="1" dirty="0" err="1" smtClean="0">
                <a:solidFill>
                  <a:srgbClr val="C00000"/>
                </a:solidFill>
                <a:latin typeface="Calibri" pitchFamily="34" charset="0"/>
                <a:cs typeface="Calibri" pitchFamily="34" charset="0"/>
              </a:rPr>
              <a:t>epimers</a:t>
            </a:r>
            <a:endParaRPr lang="en-US" altLang="en-US" sz="1600" b="1" dirty="0">
              <a:solidFill>
                <a:srgbClr val="C00000"/>
              </a:solidFill>
              <a:latin typeface="Calibri" pitchFamily="34" charset="0"/>
              <a:cs typeface="Calibri" pitchFamily="34" charset="0"/>
            </a:endParaRPr>
          </a:p>
        </p:txBody>
      </p:sp>
      <p:sp>
        <p:nvSpPr>
          <p:cNvPr id="10244" name="TextBox 2"/>
          <p:cNvSpPr txBox="1">
            <a:spLocks noChangeArrowheads="1"/>
          </p:cNvSpPr>
          <p:nvPr/>
        </p:nvSpPr>
        <p:spPr bwMode="auto">
          <a:xfrm>
            <a:off x="1066800" y="1712913"/>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solidFill>
                  <a:srgbClr val="00B050"/>
                </a:solidFill>
                <a:latin typeface="Calibri" pitchFamily="34" charset="0"/>
                <a:cs typeface="Calibri" pitchFamily="34" charset="0"/>
              </a:rPr>
              <a:t>Arrows indicate </a:t>
            </a:r>
            <a:r>
              <a:rPr lang="en-US" altLang="en-US" sz="1600" b="1" dirty="0" err="1" smtClean="0">
                <a:solidFill>
                  <a:srgbClr val="00B050"/>
                </a:solidFill>
                <a:latin typeface="Calibri" pitchFamily="34" charset="0"/>
                <a:cs typeface="Calibri" pitchFamily="34" charset="0"/>
              </a:rPr>
              <a:t>stereochemical</a:t>
            </a:r>
            <a:r>
              <a:rPr lang="en-US" altLang="en-US" sz="1600" b="1" dirty="0" smtClean="0">
                <a:solidFill>
                  <a:srgbClr val="00B050"/>
                </a:solidFill>
                <a:latin typeface="Calibri" pitchFamily="34" charset="0"/>
                <a:cs typeface="Calibri" pitchFamily="34" charset="0"/>
              </a:rPr>
              <a:t> (not </a:t>
            </a:r>
            <a:r>
              <a:rPr lang="en-US" altLang="en-US" sz="1600" b="1" dirty="0">
                <a:solidFill>
                  <a:srgbClr val="00B050"/>
                </a:solidFill>
                <a:latin typeface="Calibri" pitchFamily="34" charset="0"/>
                <a:cs typeface="Calibri" pitchFamily="34" charset="0"/>
              </a:rPr>
              <a:t>biosynthetic) relationships</a:t>
            </a:r>
          </a:p>
        </p:txBody>
      </p:sp>
      <p:grpSp>
        <p:nvGrpSpPr>
          <p:cNvPr id="10245" name="Group 1"/>
          <p:cNvGrpSpPr>
            <a:grpSpLocks/>
          </p:cNvGrpSpPr>
          <p:nvPr/>
        </p:nvGrpSpPr>
        <p:grpSpPr bwMode="auto">
          <a:xfrm>
            <a:off x="7451725" y="388938"/>
            <a:ext cx="1539875" cy="5486400"/>
            <a:chOff x="6934200" y="457200"/>
            <a:chExt cx="1539204" cy="5486400"/>
          </a:xfrm>
        </p:grpSpPr>
        <p:sp>
          <p:nvSpPr>
            <p:cNvPr id="10254" name="TextBox 2"/>
            <p:cNvSpPr txBox="1">
              <a:spLocks noChangeArrowheads="1"/>
            </p:cNvSpPr>
            <p:nvPr/>
          </p:nvSpPr>
          <p:spPr bwMode="auto">
            <a:xfrm>
              <a:off x="6934200" y="457200"/>
              <a:ext cx="11993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pitchFamily="34" charset="0"/>
                  <a:cs typeface="Arial" pitchFamily="34" charset="0"/>
                </a:rPr>
                <a:t>Ketotriose</a:t>
              </a:r>
            </a:p>
          </p:txBody>
        </p:sp>
        <p:sp>
          <p:nvSpPr>
            <p:cNvPr id="10255" name="TextBox 2"/>
            <p:cNvSpPr txBox="1">
              <a:spLocks noChangeArrowheads="1"/>
            </p:cNvSpPr>
            <p:nvPr/>
          </p:nvSpPr>
          <p:spPr bwMode="auto">
            <a:xfrm>
              <a:off x="6934200" y="1981200"/>
              <a:ext cx="1324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pitchFamily="34" charset="0"/>
                  <a:cs typeface="Arial" pitchFamily="34" charset="0"/>
                </a:rPr>
                <a:t>Ketotetrose</a:t>
              </a:r>
            </a:p>
          </p:txBody>
        </p:sp>
        <p:sp>
          <p:nvSpPr>
            <p:cNvPr id="10256" name="TextBox 2"/>
            <p:cNvSpPr txBox="1">
              <a:spLocks noChangeArrowheads="1"/>
            </p:cNvSpPr>
            <p:nvPr/>
          </p:nvSpPr>
          <p:spPr bwMode="auto">
            <a:xfrm>
              <a:off x="6934200" y="3657600"/>
              <a:ext cx="1539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pitchFamily="34" charset="0"/>
                  <a:cs typeface="Arial" pitchFamily="34" charset="0"/>
                </a:rPr>
                <a:t>Ketopentoses</a:t>
              </a:r>
            </a:p>
          </p:txBody>
        </p:sp>
        <p:sp>
          <p:nvSpPr>
            <p:cNvPr id="10257" name="TextBox 2"/>
            <p:cNvSpPr txBox="1">
              <a:spLocks noChangeArrowheads="1"/>
            </p:cNvSpPr>
            <p:nvPr/>
          </p:nvSpPr>
          <p:spPr bwMode="auto">
            <a:xfrm>
              <a:off x="6934200" y="5605046"/>
              <a:ext cx="1459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pitchFamily="34" charset="0"/>
                  <a:cs typeface="Arial" pitchFamily="34" charset="0"/>
                </a:rPr>
                <a:t>Ketohexoses</a:t>
              </a:r>
            </a:p>
          </p:txBody>
        </p:sp>
      </p:grpSp>
      <p:sp>
        <p:nvSpPr>
          <p:cNvPr id="10246" name="TextBox 2"/>
          <p:cNvSpPr txBox="1">
            <a:spLocks noChangeArrowheads="1"/>
          </p:cNvSpPr>
          <p:nvPr/>
        </p:nvSpPr>
        <p:spPr bwMode="auto">
          <a:xfrm>
            <a:off x="4953000" y="261938"/>
            <a:ext cx="2468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Biologically most common </a:t>
            </a:r>
          </a:p>
          <a:p>
            <a:pPr algn="ctr">
              <a:spcBef>
                <a:spcPct val="0"/>
              </a:spcBef>
              <a:buFontTx/>
              <a:buNone/>
            </a:pPr>
            <a:r>
              <a:rPr lang="en-US" altLang="en-US" sz="1600" b="1">
                <a:solidFill>
                  <a:schemeClr val="accent2"/>
                </a:solidFill>
                <a:latin typeface="Calibri" pitchFamily="34" charset="0"/>
                <a:cs typeface="Calibri" pitchFamily="34" charset="0"/>
              </a:rPr>
              <a:t>ketoses are boxed!</a:t>
            </a:r>
          </a:p>
        </p:txBody>
      </p:sp>
      <p:sp>
        <p:nvSpPr>
          <p:cNvPr id="10247" name="Oval 13"/>
          <p:cNvSpPr>
            <a:spLocks noChangeArrowheads="1"/>
          </p:cNvSpPr>
          <p:nvPr/>
        </p:nvSpPr>
        <p:spPr bwMode="auto">
          <a:xfrm>
            <a:off x="3200400" y="35829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48" name="Oval 14"/>
          <p:cNvSpPr>
            <a:spLocks noChangeArrowheads="1"/>
          </p:cNvSpPr>
          <p:nvPr/>
        </p:nvSpPr>
        <p:spPr bwMode="auto">
          <a:xfrm>
            <a:off x="5056188" y="3582988"/>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49" name="Oval 15"/>
          <p:cNvSpPr>
            <a:spLocks noChangeArrowheads="1"/>
          </p:cNvSpPr>
          <p:nvPr/>
        </p:nvSpPr>
        <p:spPr bwMode="auto">
          <a:xfrm>
            <a:off x="3605213" y="5421313"/>
            <a:ext cx="547687"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50" name="Oval 16"/>
          <p:cNvSpPr>
            <a:spLocks noChangeArrowheads="1"/>
          </p:cNvSpPr>
          <p:nvPr/>
        </p:nvSpPr>
        <p:spPr bwMode="auto">
          <a:xfrm>
            <a:off x="2733675" y="5429250"/>
            <a:ext cx="547688" cy="274638"/>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51" name="Oval 17"/>
          <p:cNvSpPr>
            <a:spLocks noChangeArrowheads="1"/>
          </p:cNvSpPr>
          <p:nvPr/>
        </p:nvSpPr>
        <p:spPr bwMode="auto">
          <a:xfrm>
            <a:off x="4640263" y="5421313"/>
            <a:ext cx="549275" cy="274637"/>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52" name="Oval 18"/>
          <p:cNvSpPr>
            <a:spLocks noChangeArrowheads="1"/>
          </p:cNvSpPr>
          <p:nvPr/>
        </p:nvSpPr>
        <p:spPr bwMode="auto">
          <a:xfrm>
            <a:off x="5514975" y="5410200"/>
            <a:ext cx="549275" cy="274638"/>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0253" name="Rectangle 3"/>
          <p:cNvSpPr>
            <a:spLocks noGrp="1" noChangeArrowheads="1"/>
          </p:cNvSpPr>
          <p:nvPr/>
        </p:nvSpPr>
        <p:spPr bwMode="auto">
          <a:xfrm>
            <a:off x="76200" y="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dirty="0" smtClean="0">
                <a:solidFill>
                  <a:srgbClr val="FF6D09"/>
                </a:solidFill>
                <a:latin typeface="Arial" pitchFamily="34" charset="0"/>
              </a:rPr>
              <a:t>Ketoses</a:t>
            </a:r>
            <a:r>
              <a:rPr lang="en-US" altLang="en-US" sz="2400" b="1" dirty="0">
                <a:solidFill>
                  <a:srgbClr val="FF6D09"/>
                </a:solidFill>
                <a:latin typeface="Arial" pitchFamily="34" charset="0"/>
              </a:rPr>
              <a:t> </a:t>
            </a:r>
            <a:r>
              <a:rPr lang="en-US" altLang="en-US" sz="2400" b="1" dirty="0" smtClean="0">
                <a:solidFill>
                  <a:srgbClr val="FF6D09"/>
                </a:solidFill>
                <a:latin typeface="Arial" pitchFamily="34" charset="0"/>
              </a:rPr>
              <a:t>Sugars</a:t>
            </a:r>
            <a:endParaRPr lang="en-US" altLang="en-US" sz="2400" dirty="0">
              <a:solidFill>
                <a:srgbClr val="FF6D09"/>
              </a:solidFill>
              <a:latin typeface="Arial" pitchFamily="34" charset="0"/>
            </a:endParaRPr>
          </a:p>
          <a:p>
            <a:pP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18" name="TextBox 2"/>
          <p:cNvSpPr txBox="1">
            <a:spLocks noChangeArrowheads="1"/>
          </p:cNvSpPr>
          <p:nvPr/>
        </p:nvSpPr>
        <p:spPr bwMode="auto">
          <a:xfrm>
            <a:off x="3733800" y="3565064"/>
            <a:ext cx="14517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&lt;--</a:t>
            </a:r>
            <a:r>
              <a:rPr lang="en-US" altLang="en-US" sz="1600" dirty="0" err="1" smtClean="0">
                <a:solidFill>
                  <a:srgbClr val="00B0F0"/>
                </a:solidFill>
                <a:latin typeface="Calibri" pitchFamily="34" charset="0"/>
                <a:cs typeface="Calibri" pitchFamily="34" charset="0"/>
              </a:rPr>
              <a:t>Epimers</a:t>
            </a:r>
            <a:r>
              <a:rPr lang="en-US" altLang="en-US" sz="1600" dirty="0" smtClean="0">
                <a:solidFill>
                  <a:srgbClr val="00B0F0"/>
                </a:solidFill>
                <a:latin typeface="Calibri" pitchFamily="34" charset="0"/>
                <a:cs typeface="Calibri" pitchFamily="34" charset="0"/>
              </a:rPr>
              <a:t>--&gt;</a:t>
            </a:r>
            <a:endParaRPr lang="en-US" altLang="en-US" sz="1600" dirty="0">
              <a:solidFill>
                <a:srgbClr val="00B0F0"/>
              </a:solidFill>
              <a:latin typeface="Calibri" pitchFamily="34" charset="0"/>
              <a:cs typeface="Calibri" pitchFamily="34" charset="0"/>
            </a:endParaRPr>
          </a:p>
        </p:txBody>
      </p:sp>
      <p:sp>
        <p:nvSpPr>
          <p:cNvPr id="20" name="TextBox 2"/>
          <p:cNvSpPr txBox="1">
            <a:spLocks noChangeArrowheads="1"/>
          </p:cNvSpPr>
          <p:nvPr/>
        </p:nvSpPr>
        <p:spPr bwMode="auto">
          <a:xfrm>
            <a:off x="381000" y="5765074"/>
            <a:ext cx="1676400" cy="584775"/>
          </a:xfrm>
          <a:prstGeom prst="rect">
            <a:avLst/>
          </a:prstGeom>
          <a:solidFill>
            <a:srgbClr val="FFC000">
              <a:alpha val="25000"/>
            </a:srgbClr>
          </a:solidFill>
          <a:ln>
            <a:noFill/>
          </a:ln>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dirty="0">
                <a:solidFill>
                  <a:srgbClr val="00B0F0"/>
                </a:solidFill>
                <a:latin typeface="Calibri" pitchFamily="34" charset="0"/>
                <a:cs typeface="Calibri" pitchFamily="34" charset="0"/>
                <a:sym typeface="Wingdings" panose="05000000000000000000" pitchFamily="2" charset="2"/>
              </a:rPr>
              <a:t>f</a:t>
            </a:r>
            <a:r>
              <a:rPr lang="en-US" altLang="en-US" sz="1600" dirty="0" smtClean="0">
                <a:solidFill>
                  <a:srgbClr val="00B0F0"/>
                </a:solidFill>
                <a:latin typeface="Calibri" pitchFamily="34" charset="0"/>
                <a:cs typeface="Calibri" pitchFamily="34" charset="0"/>
                <a:sym typeface="Wingdings" panose="05000000000000000000" pitchFamily="2" charset="2"/>
              </a:rPr>
              <a:t>ructose/</a:t>
            </a:r>
            <a:r>
              <a:rPr lang="en-US" altLang="en-US" sz="1600" dirty="0" err="1" smtClean="0">
                <a:solidFill>
                  <a:srgbClr val="00B0F0"/>
                </a:solidFill>
                <a:latin typeface="Calibri" pitchFamily="34" charset="0"/>
                <a:cs typeface="Calibri" pitchFamily="34" charset="0"/>
                <a:sym typeface="Wingdings" panose="05000000000000000000" pitchFamily="2" charset="2"/>
              </a:rPr>
              <a:t>psicose</a:t>
            </a:r>
            <a:r>
              <a:rPr lang="en-US" altLang="en-US" sz="1600" dirty="0" smtClean="0">
                <a:solidFill>
                  <a:srgbClr val="00B0F0"/>
                </a:solidFill>
                <a:latin typeface="Calibri" pitchFamily="34" charset="0"/>
                <a:cs typeface="Calibri" pitchFamily="34" charset="0"/>
                <a:sym typeface="Wingdings" panose="05000000000000000000" pitchFamily="2" charset="2"/>
              </a:rPr>
              <a:t> </a:t>
            </a:r>
          </a:p>
          <a:p>
            <a:pPr>
              <a:spcBef>
                <a:spcPct val="0"/>
              </a:spcBef>
              <a:buFontTx/>
              <a:buNone/>
            </a:pPr>
            <a:r>
              <a:rPr lang="en-US" altLang="en-US" sz="1600" dirty="0" smtClean="0">
                <a:solidFill>
                  <a:srgbClr val="00B0F0"/>
                </a:solidFill>
                <a:latin typeface="Calibri" pitchFamily="34" charset="0"/>
                <a:cs typeface="Calibri" pitchFamily="34" charset="0"/>
                <a:sym typeface="Wingdings" panose="05000000000000000000" pitchFamily="2" charset="2"/>
              </a:rPr>
              <a:t>are </a:t>
            </a:r>
            <a:r>
              <a:rPr lang="en-US" altLang="en-US" sz="1600" dirty="0" err="1" smtClean="0">
                <a:solidFill>
                  <a:srgbClr val="00B0F0"/>
                </a:solidFill>
                <a:latin typeface="Calibri" pitchFamily="34" charset="0"/>
                <a:cs typeface="Calibri" pitchFamily="34" charset="0"/>
                <a:sym typeface="Wingdings" panose="05000000000000000000" pitchFamily="2" charset="2"/>
              </a:rPr>
              <a:t>epimers</a:t>
            </a:r>
            <a:r>
              <a:rPr lang="en-US" altLang="en-US" sz="1600" dirty="0" smtClean="0">
                <a:solidFill>
                  <a:srgbClr val="00B0F0"/>
                </a:solidFill>
                <a:latin typeface="Calibri" pitchFamily="34" charset="0"/>
                <a:cs typeface="Calibri" pitchFamily="34" charset="0"/>
                <a:sym typeface="Wingdings" panose="05000000000000000000" pitchFamily="2" charset="2"/>
              </a:rPr>
              <a:t> @ C3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500" fill="hold"/>
                                        <p:tgtEl>
                                          <p:spTgt spid="10247"/>
                                        </p:tgtEl>
                                        <p:attrNameLst>
                                          <p:attrName>ppt_w</p:attrName>
                                        </p:attrNameLst>
                                      </p:cBhvr>
                                      <p:tavLst>
                                        <p:tav tm="0">
                                          <p:val>
                                            <p:fltVal val="0"/>
                                          </p:val>
                                        </p:tav>
                                        <p:tav tm="100000">
                                          <p:val>
                                            <p:strVal val="#ppt_w"/>
                                          </p:val>
                                        </p:tav>
                                      </p:tavLst>
                                    </p:anim>
                                    <p:anim calcmode="lin" valueType="num">
                                      <p:cBhvr>
                                        <p:cTn id="8" dur="500" fill="hold"/>
                                        <p:tgtEl>
                                          <p:spTgt spid="10247"/>
                                        </p:tgtEl>
                                        <p:attrNameLst>
                                          <p:attrName>ppt_h</p:attrName>
                                        </p:attrNameLst>
                                      </p:cBhvr>
                                      <p:tavLst>
                                        <p:tav tm="0">
                                          <p:val>
                                            <p:fltVal val="0"/>
                                          </p:val>
                                        </p:tav>
                                        <p:tav tm="100000">
                                          <p:val>
                                            <p:strVal val="#ppt_h"/>
                                          </p:val>
                                        </p:tav>
                                      </p:tavLst>
                                    </p:anim>
                                    <p:animEffect transition="in" filter="fade">
                                      <p:cBhvr>
                                        <p:cTn id="9" dur="500"/>
                                        <p:tgtEl>
                                          <p:spTgt spid="102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p:cTn id="12" dur="500" fill="hold"/>
                                        <p:tgtEl>
                                          <p:spTgt spid="10248"/>
                                        </p:tgtEl>
                                        <p:attrNameLst>
                                          <p:attrName>ppt_w</p:attrName>
                                        </p:attrNameLst>
                                      </p:cBhvr>
                                      <p:tavLst>
                                        <p:tav tm="0">
                                          <p:val>
                                            <p:fltVal val="0"/>
                                          </p:val>
                                        </p:tav>
                                        <p:tav tm="100000">
                                          <p:val>
                                            <p:strVal val="#ppt_w"/>
                                          </p:val>
                                        </p:tav>
                                      </p:tavLst>
                                    </p:anim>
                                    <p:anim calcmode="lin" valueType="num">
                                      <p:cBhvr>
                                        <p:cTn id="13" dur="500" fill="hold"/>
                                        <p:tgtEl>
                                          <p:spTgt spid="10248"/>
                                        </p:tgtEl>
                                        <p:attrNameLst>
                                          <p:attrName>ppt_h</p:attrName>
                                        </p:attrNameLst>
                                      </p:cBhvr>
                                      <p:tavLst>
                                        <p:tav tm="0">
                                          <p:val>
                                            <p:fltVal val="0"/>
                                          </p:val>
                                        </p:tav>
                                        <p:tav tm="100000">
                                          <p:val>
                                            <p:strVal val="#ppt_h"/>
                                          </p:val>
                                        </p:tav>
                                      </p:tavLst>
                                    </p:anim>
                                    <p:animEffect transition="in" filter="fade">
                                      <p:cBhvr>
                                        <p:cTn id="14" dur="500"/>
                                        <p:tgtEl>
                                          <p:spTgt spid="1024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ppt_w</p:attrName>
                                        </p:attrNameLst>
                                      </p:cBhvr>
                                      <p:tavLst>
                                        <p:tav tm="0">
                                          <p:val>
                                            <p:fltVal val="0"/>
                                          </p:val>
                                        </p:tav>
                                        <p:tav tm="100000">
                                          <p:val>
                                            <p:strVal val="#ppt_w"/>
                                          </p:val>
                                        </p:tav>
                                      </p:tavLst>
                                    </p:anim>
                                    <p:anim calcmode="lin" valueType="num">
                                      <p:cBhvr>
                                        <p:cTn id="20" dur="500" fill="hold"/>
                                        <p:tgtEl>
                                          <p:spTgt spid="10249"/>
                                        </p:tgtEl>
                                        <p:attrNameLst>
                                          <p:attrName>ppt_h</p:attrName>
                                        </p:attrNameLst>
                                      </p:cBhvr>
                                      <p:tavLst>
                                        <p:tav tm="0">
                                          <p:val>
                                            <p:fltVal val="0"/>
                                          </p:val>
                                        </p:tav>
                                        <p:tav tm="100000">
                                          <p:val>
                                            <p:strVal val="#ppt_h"/>
                                          </p:val>
                                        </p:tav>
                                      </p:tavLst>
                                    </p:anim>
                                    <p:animEffect transition="in" filter="fade">
                                      <p:cBhvr>
                                        <p:cTn id="21" dur="500"/>
                                        <p:tgtEl>
                                          <p:spTgt spid="102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250"/>
                                        </p:tgtEl>
                                        <p:attrNameLst>
                                          <p:attrName>style.visibility</p:attrName>
                                        </p:attrNameLst>
                                      </p:cBhvr>
                                      <p:to>
                                        <p:strVal val="visible"/>
                                      </p:to>
                                    </p:set>
                                    <p:anim calcmode="lin" valueType="num">
                                      <p:cBhvr>
                                        <p:cTn id="24" dur="500" fill="hold"/>
                                        <p:tgtEl>
                                          <p:spTgt spid="10250"/>
                                        </p:tgtEl>
                                        <p:attrNameLst>
                                          <p:attrName>ppt_w</p:attrName>
                                        </p:attrNameLst>
                                      </p:cBhvr>
                                      <p:tavLst>
                                        <p:tav tm="0">
                                          <p:val>
                                            <p:fltVal val="0"/>
                                          </p:val>
                                        </p:tav>
                                        <p:tav tm="100000">
                                          <p:val>
                                            <p:strVal val="#ppt_w"/>
                                          </p:val>
                                        </p:tav>
                                      </p:tavLst>
                                    </p:anim>
                                    <p:anim calcmode="lin" valueType="num">
                                      <p:cBhvr>
                                        <p:cTn id="25" dur="500" fill="hold"/>
                                        <p:tgtEl>
                                          <p:spTgt spid="10250"/>
                                        </p:tgtEl>
                                        <p:attrNameLst>
                                          <p:attrName>ppt_h</p:attrName>
                                        </p:attrNameLst>
                                      </p:cBhvr>
                                      <p:tavLst>
                                        <p:tav tm="0">
                                          <p:val>
                                            <p:fltVal val="0"/>
                                          </p:val>
                                        </p:tav>
                                        <p:tav tm="100000">
                                          <p:val>
                                            <p:strVal val="#ppt_h"/>
                                          </p:val>
                                        </p:tav>
                                      </p:tavLst>
                                    </p:anim>
                                    <p:animEffect transition="in" filter="fade">
                                      <p:cBhvr>
                                        <p:cTn id="26" dur="500"/>
                                        <p:tgtEl>
                                          <p:spTgt spid="102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251"/>
                                        </p:tgtEl>
                                        <p:attrNameLst>
                                          <p:attrName>style.visibility</p:attrName>
                                        </p:attrNameLst>
                                      </p:cBhvr>
                                      <p:to>
                                        <p:strVal val="visible"/>
                                      </p:to>
                                    </p:set>
                                    <p:anim calcmode="lin" valueType="num">
                                      <p:cBhvr>
                                        <p:cTn id="29" dur="500" fill="hold"/>
                                        <p:tgtEl>
                                          <p:spTgt spid="10251"/>
                                        </p:tgtEl>
                                        <p:attrNameLst>
                                          <p:attrName>ppt_w</p:attrName>
                                        </p:attrNameLst>
                                      </p:cBhvr>
                                      <p:tavLst>
                                        <p:tav tm="0">
                                          <p:val>
                                            <p:fltVal val="0"/>
                                          </p:val>
                                        </p:tav>
                                        <p:tav tm="100000">
                                          <p:val>
                                            <p:strVal val="#ppt_w"/>
                                          </p:val>
                                        </p:tav>
                                      </p:tavLst>
                                    </p:anim>
                                    <p:anim calcmode="lin" valueType="num">
                                      <p:cBhvr>
                                        <p:cTn id="30" dur="500" fill="hold"/>
                                        <p:tgtEl>
                                          <p:spTgt spid="10251"/>
                                        </p:tgtEl>
                                        <p:attrNameLst>
                                          <p:attrName>ppt_h</p:attrName>
                                        </p:attrNameLst>
                                      </p:cBhvr>
                                      <p:tavLst>
                                        <p:tav tm="0">
                                          <p:val>
                                            <p:fltVal val="0"/>
                                          </p:val>
                                        </p:tav>
                                        <p:tav tm="100000">
                                          <p:val>
                                            <p:strVal val="#ppt_h"/>
                                          </p:val>
                                        </p:tav>
                                      </p:tavLst>
                                    </p:anim>
                                    <p:animEffect transition="in" filter="fade">
                                      <p:cBhvr>
                                        <p:cTn id="31" dur="500"/>
                                        <p:tgtEl>
                                          <p:spTgt spid="1025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252"/>
                                        </p:tgtEl>
                                        <p:attrNameLst>
                                          <p:attrName>style.visibility</p:attrName>
                                        </p:attrNameLst>
                                      </p:cBhvr>
                                      <p:to>
                                        <p:strVal val="visible"/>
                                      </p:to>
                                    </p:set>
                                    <p:anim calcmode="lin" valueType="num">
                                      <p:cBhvr>
                                        <p:cTn id="34" dur="500" fill="hold"/>
                                        <p:tgtEl>
                                          <p:spTgt spid="10252"/>
                                        </p:tgtEl>
                                        <p:attrNameLst>
                                          <p:attrName>ppt_w</p:attrName>
                                        </p:attrNameLst>
                                      </p:cBhvr>
                                      <p:tavLst>
                                        <p:tav tm="0">
                                          <p:val>
                                            <p:fltVal val="0"/>
                                          </p:val>
                                        </p:tav>
                                        <p:tav tm="100000">
                                          <p:val>
                                            <p:strVal val="#ppt_w"/>
                                          </p:val>
                                        </p:tav>
                                      </p:tavLst>
                                    </p:anim>
                                    <p:anim calcmode="lin" valueType="num">
                                      <p:cBhvr>
                                        <p:cTn id="35" dur="500" fill="hold"/>
                                        <p:tgtEl>
                                          <p:spTgt spid="10252"/>
                                        </p:tgtEl>
                                        <p:attrNameLst>
                                          <p:attrName>ppt_h</p:attrName>
                                        </p:attrNameLst>
                                      </p:cBhvr>
                                      <p:tavLst>
                                        <p:tav tm="0">
                                          <p:val>
                                            <p:fltVal val="0"/>
                                          </p:val>
                                        </p:tav>
                                        <p:tav tm="100000">
                                          <p:val>
                                            <p:strVal val="#ppt_h"/>
                                          </p:val>
                                        </p:tav>
                                      </p:tavLst>
                                    </p:anim>
                                    <p:animEffect transition="in" filter="fade">
                                      <p:cBhvr>
                                        <p:cTn id="36" dur="500"/>
                                        <p:tgtEl>
                                          <p:spTgt spid="1025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P spid="10249" grpId="0" animBg="1"/>
      <p:bldP spid="10250" grpId="0" animBg="1"/>
      <p:bldP spid="10251" grpId="0" animBg="1"/>
      <p:bldP spid="10252" grpId="0" animBg="1"/>
      <p:bldP spid="18"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3"/>
          <p:cNvSpPr>
            <a:spLocks noGrp="1" noChangeArrowheads="1"/>
          </p:cNvSpPr>
          <p:nvPr/>
        </p:nvSpPr>
        <p:spPr bwMode="auto">
          <a:xfrm>
            <a:off x="1219200" y="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dirty="0" smtClean="0">
                <a:solidFill>
                  <a:srgbClr val="FF6D09"/>
                </a:solidFill>
                <a:latin typeface="Arial" pitchFamily="34" charset="0"/>
              </a:rPr>
              <a:t>Aldoses and Ketoses Are Structural Isomers</a:t>
            </a:r>
            <a:endParaRPr lang="en-US" altLang="en-US" sz="2400" dirty="0">
              <a:solidFill>
                <a:srgbClr val="FF6D09"/>
              </a:solidFill>
              <a:latin typeface="Arial" pitchFamily="34" charset="0"/>
            </a:endParaRPr>
          </a:p>
          <a:p>
            <a:pP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285" name="TextBox 7"/>
          <p:cNvSpPr txBox="1">
            <a:spLocks noChangeArrowheads="1"/>
          </p:cNvSpPr>
          <p:nvPr/>
        </p:nvSpPr>
        <p:spPr bwMode="auto">
          <a:xfrm>
            <a:off x="381000" y="4196477"/>
            <a:ext cx="838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69863" indent="-169863" eaLnBrk="0" hangingPunct="0">
              <a:spcBef>
                <a:spcPct val="20000"/>
              </a:spcBef>
              <a:buChar char="•"/>
              <a:defRPr sz="2400">
                <a:solidFill>
                  <a:schemeClr val="tx1"/>
                </a:solidFill>
                <a:latin typeface="Times" pitchFamily="18" charset="0"/>
              </a:defRPr>
            </a:lvl3pPr>
            <a:lvl4pPr marL="169863" indent="-169863"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lvl="3">
              <a:spcBef>
                <a:spcPct val="0"/>
              </a:spcBef>
              <a:buFontTx/>
              <a:buChar char="-"/>
            </a:pPr>
            <a:r>
              <a:rPr lang="en-US" altLang="en-US" sz="1800" dirty="0" smtClean="0">
                <a:solidFill>
                  <a:srgbClr val="003366"/>
                </a:solidFill>
                <a:latin typeface="Calibri" pitchFamily="34" charset="0"/>
                <a:cs typeface="Times New Roman" pitchFamily="18" charset="0"/>
              </a:rPr>
              <a:t>While </a:t>
            </a:r>
            <a:r>
              <a:rPr lang="en-US" altLang="en-US" sz="1800" dirty="0" smtClean="0">
                <a:solidFill>
                  <a:srgbClr val="FF0000"/>
                </a:solidFill>
                <a:latin typeface="Calibri" pitchFamily="34" charset="0"/>
                <a:cs typeface="Times New Roman" pitchFamily="18" charset="0"/>
              </a:rPr>
              <a:t>stereoisomers</a:t>
            </a:r>
            <a:r>
              <a:rPr lang="en-US" altLang="en-US" sz="1800" dirty="0" smtClean="0">
                <a:solidFill>
                  <a:srgbClr val="003366"/>
                </a:solidFill>
                <a:latin typeface="Calibri" pitchFamily="34" charset="0"/>
                <a:cs typeface="Times New Roman" pitchFamily="18" charset="0"/>
              </a:rPr>
              <a:t> </a:t>
            </a:r>
            <a:r>
              <a:rPr lang="en-US" altLang="en-US" sz="1800" dirty="0">
                <a:solidFill>
                  <a:srgbClr val="003366"/>
                </a:solidFill>
                <a:latin typeface="Calibri" pitchFamily="34" charset="0"/>
                <a:cs typeface="Times New Roman" pitchFamily="18" charset="0"/>
              </a:rPr>
              <a:t>only differ from each other in terms of the spatial </a:t>
            </a:r>
            <a:r>
              <a:rPr lang="en-US" altLang="en-US" sz="1800" dirty="0" smtClean="0">
                <a:solidFill>
                  <a:srgbClr val="003366"/>
                </a:solidFill>
                <a:latin typeface="Calibri" pitchFamily="34" charset="0"/>
                <a:cs typeface="Times New Roman" pitchFamily="18" charset="0"/>
              </a:rPr>
              <a:t>arrangement </a:t>
            </a:r>
            <a:r>
              <a:rPr lang="en-US" altLang="en-US" sz="1800" dirty="0">
                <a:solidFill>
                  <a:srgbClr val="003366"/>
                </a:solidFill>
                <a:latin typeface="Calibri" pitchFamily="34" charset="0"/>
                <a:cs typeface="Times New Roman" pitchFamily="18" charset="0"/>
              </a:rPr>
              <a:t>or </a:t>
            </a:r>
            <a:r>
              <a:rPr lang="en-US" altLang="en-US" sz="1800" dirty="0" smtClean="0">
                <a:solidFill>
                  <a:srgbClr val="003366"/>
                </a:solidFill>
                <a:latin typeface="Calibri" pitchFamily="34" charset="0"/>
                <a:cs typeface="Times New Roman" pitchFamily="18" charset="0"/>
              </a:rPr>
              <a:t>configuration of various atoms, such atoms have different bonding organization in </a:t>
            </a:r>
            <a:r>
              <a:rPr lang="en-US" altLang="en-US" sz="1800" dirty="0" smtClean="0">
                <a:solidFill>
                  <a:srgbClr val="FF0000"/>
                </a:solidFill>
                <a:latin typeface="Calibri" pitchFamily="34" charset="0"/>
                <a:cs typeface="Times New Roman" pitchFamily="18" charset="0"/>
              </a:rPr>
              <a:t>structural isomers</a:t>
            </a:r>
            <a:r>
              <a:rPr lang="en-US" altLang="en-US" sz="1800" dirty="0" smtClean="0">
                <a:solidFill>
                  <a:srgbClr val="003366"/>
                </a:solidFill>
                <a:latin typeface="Calibri" pitchFamily="34" charset="0"/>
                <a:cs typeface="Times New Roman" pitchFamily="18" charset="0"/>
              </a:rPr>
              <a:t>—both stereoisomers and structural isomers harbor identical molecular formula for a given chemical entity</a:t>
            </a:r>
          </a:p>
          <a:p>
            <a:pPr lvl="3">
              <a:spcBef>
                <a:spcPct val="0"/>
              </a:spcBef>
              <a:buFontTx/>
              <a:buChar char="-"/>
            </a:pPr>
            <a:endParaRPr lang="en-US" altLang="en-US" sz="1800" dirty="0">
              <a:solidFill>
                <a:srgbClr val="003366"/>
              </a:solidFill>
              <a:latin typeface="Calibri" pitchFamily="34" charset="0"/>
              <a:cs typeface="Times New Roman" pitchFamily="18" charset="0"/>
            </a:endParaRPr>
          </a:p>
          <a:p>
            <a:pPr lvl="3">
              <a:spcBef>
                <a:spcPct val="0"/>
              </a:spcBef>
              <a:buFontTx/>
              <a:buChar char="-"/>
            </a:pPr>
            <a:r>
              <a:rPr lang="en-US" altLang="en-US" sz="1800" dirty="0" smtClean="0">
                <a:solidFill>
                  <a:srgbClr val="FF0000"/>
                </a:solidFill>
                <a:latin typeface="Calibri" pitchFamily="34" charset="0"/>
                <a:cs typeface="Times New Roman" pitchFamily="18" charset="0"/>
              </a:rPr>
              <a:t>Aldoses</a:t>
            </a:r>
            <a:r>
              <a:rPr lang="en-US" altLang="en-US" sz="1800" dirty="0" smtClean="0">
                <a:solidFill>
                  <a:srgbClr val="003366"/>
                </a:solidFill>
                <a:latin typeface="Calibri" pitchFamily="34" charset="0"/>
                <a:cs typeface="Times New Roman" pitchFamily="18" charset="0"/>
              </a:rPr>
              <a:t> and </a:t>
            </a:r>
            <a:r>
              <a:rPr lang="en-US" altLang="en-US" sz="1800" dirty="0" smtClean="0">
                <a:solidFill>
                  <a:srgbClr val="FF0000"/>
                </a:solidFill>
                <a:latin typeface="Calibri" pitchFamily="34" charset="0"/>
                <a:cs typeface="Times New Roman" pitchFamily="18" charset="0"/>
              </a:rPr>
              <a:t>ketoses</a:t>
            </a:r>
            <a:r>
              <a:rPr lang="en-US" altLang="en-US" sz="1800" dirty="0" smtClean="0">
                <a:solidFill>
                  <a:srgbClr val="003366"/>
                </a:solidFill>
                <a:latin typeface="Calibri" pitchFamily="34" charset="0"/>
                <a:cs typeface="Times New Roman" pitchFamily="18" charset="0"/>
              </a:rPr>
              <a:t> with </a:t>
            </a:r>
            <a:r>
              <a:rPr lang="en-US" altLang="en-US" sz="1800" dirty="0" err="1" smtClean="0">
                <a:solidFill>
                  <a:srgbClr val="003366"/>
                </a:solidFill>
                <a:latin typeface="Calibri" pitchFamily="34" charset="0"/>
                <a:cs typeface="Times New Roman" pitchFamily="18" charset="0"/>
              </a:rPr>
              <a:t>isocarbon</a:t>
            </a:r>
            <a:r>
              <a:rPr lang="en-US" altLang="en-US" sz="1800" dirty="0" smtClean="0">
                <a:solidFill>
                  <a:srgbClr val="003366"/>
                </a:solidFill>
                <a:latin typeface="Calibri" pitchFamily="34" charset="0"/>
                <a:cs typeface="Times New Roman" pitchFamily="18" charset="0"/>
              </a:rPr>
              <a:t> backbone are </a:t>
            </a:r>
            <a:r>
              <a:rPr lang="en-US" altLang="en-US" sz="1800" dirty="0" smtClean="0">
                <a:solidFill>
                  <a:srgbClr val="FF0000"/>
                </a:solidFill>
                <a:latin typeface="Calibri" pitchFamily="34" charset="0"/>
                <a:cs typeface="Times New Roman" pitchFamily="18" charset="0"/>
              </a:rPr>
              <a:t>structural isomers </a:t>
            </a:r>
            <a:r>
              <a:rPr lang="en-US" altLang="en-US" sz="1800" dirty="0" smtClean="0">
                <a:solidFill>
                  <a:srgbClr val="003366"/>
                </a:solidFill>
                <a:latin typeface="Calibri" pitchFamily="34" charset="0"/>
                <a:cs typeface="Times New Roman" pitchFamily="18" charset="0"/>
              </a:rPr>
              <a:t>of each other—examples include:	</a:t>
            </a:r>
          </a:p>
          <a:p>
            <a:pPr marL="627063" lvl="3" indent="233363">
              <a:spcBef>
                <a:spcPct val="0"/>
              </a:spcBef>
              <a:buFont typeface="Wingdings" panose="05000000000000000000" pitchFamily="2" charset="2"/>
              <a:buChar char="q"/>
            </a:pPr>
            <a:r>
              <a:rPr lang="en-US" altLang="en-US" sz="1800" dirty="0" smtClean="0">
                <a:solidFill>
                  <a:srgbClr val="003366"/>
                </a:solidFill>
                <a:latin typeface="Calibri" pitchFamily="34" charset="0"/>
                <a:cs typeface="Times New Roman" pitchFamily="18" charset="0"/>
              </a:rPr>
              <a:t>	Glucose and fructose (hexoses)</a:t>
            </a:r>
          </a:p>
          <a:p>
            <a:pPr marL="627063" lvl="3" indent="233363">
              <a:spcBef>
                <a:spcPct val="0"/>
              </a:spcBef>
              <a:buFont typeface="Wingdings" panose="05000000000000000000" pitchFamily="2" charset="2"/>
              <a:buChar char="q"/>
            </a:pPr>
            <a:r>
              <a:rPr lang="en-US" altLang="en-US" sz="1800" dirty="0">
                <a:solidFill>
                  <a:srgbClr val="003366"/>
                </a:solidFill>
                <a:latin typeface="Calibri" pitchFamily="34" charset="0"/>
                <a:cs typeface="Times New Roman" pitchFamily="18" charset="0"/>
              </a:rPr>
              <a:t> </a:t>
            </a:r>
            <a:r>
              <a:rPr lang="en-US" altLang="en-US" sz="1800" dirty="0" smtClean="0">
                <a:solidFill>
                  <a:srgbClr val="003366"/>
                </a:solidFill>
                <a:latin typeface="Calibri" pitchFamily="34" charset="0"/>
                <a:cs typeface="Times New Roman" pitchFamily="18" charset="0"/>
              </a:rPr>
              <a:t>Ribose and ribulose (</a:t>
            </a:r>
            <a:r>
              <a:rPr lang="en-US" altLang="en-US" sz="1800" dirty="0" err="1" smtClean="0">
                <a:solidFill>
                  <a:srgbClr val="003366"/>
                </a:solidFill>
                <a:latin typeface="Calibri" pitchFamily="34" charset="0"/>
                <a:cs typeface="Times New Roman" pitchFamily="18" charset="0"/>
              </a:rPr>
              <a:t>pentoses</a:t>
            </a:r>
            <a:r>
              <a:rPr lang="en-US" altLang="en-US" sz="1800" dirty="0" smtClean="0">
                <a:solidFill>
                  <a:srgbClr val="003366"/>
                </a:solidFill>
                <a:latin typeface="Calibri" pitchFamily="34" charset="0"/>
                <a:cs typeface="Times New Roman" pitchFamily="18" charset="0"/>
              </a:rPr>
              <a:t>) </a:t>
            </a:r>
            <a:endParaRPr lang="en-US" altLang="en-US" sz="1800" dirty="0">
              <a:solidFill>
                <a:srgbClr val="003366"/>
              </a:solidFill>
              <a:latin typeface="Calibri" pitchFamily="34" charset="0"/>
              <a:cs typeface="Times New Roman" pitchFamily="18" charset="0"/>
            </a:endParaRPr>
          </a:p>
        </p:txBody>
      </p:sp>
      <p:grpSp>
        <p:nvGrpSpPr>
          <p:cNvPr id="5" name="Group 4"/>
          <p:cNvGrpSpPr/>
          <p:nvPr/>
        </p:nvGrpSpPr>
        <p:grpSpPr>
          <a:xfrm>
            <a:off x="381000" y="609600"/>
            <a:ext cx="3673045" cy="3352800"/>
            <a:chOff x="381000" y="609600"/>
            <a:chExt cx="3673045" cy="3352800"/>
          </a:xfrm>
        </p:grpSpPr>
        <p:sp>
          <p:nvSpPr>
            <p:cNvPr id="2" name="Rounded Rectangle 1"/>
            <p:cNvSpPr/>
            <p:nvPr/>
          </p:nvSpPr>
          <p:spPr bwMode="auto">
            <a:xfrm>
              <a:off x="381000" y="609600"/>
              <a:ext cx="3673045" cy="2971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199" name="Group 198"/>
            <p:cNvGrpSpPr/>
            <p:nvPr/>
          </p:nvGrpSpPr>
          <p:grpSpPr>
            <a:xfrm>
              <a:off x="2362200" y="635156"/>
              <a:ext cx="1463245" cy="2444662"/>
              <a:chOff x="5013755" y="984338"/>
              <a:chExt cx="1463245" cy="2444662"/>
            </a:xfrm>
          </p:grpSpPr>
          <p:sp>
            <p:nvSpPr>
              <p:cNvPr id="101" name="TextBox 100"/>
              <p:cNvSpPr txBox="1"/>
              <p:nvPr/>
            </p:nvSpPr>
            <p:spPr>
              <a:xfrm>
                <a:off x="5565086" y="140297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02" name="TextBox 101"/>
              <p:cNvSpPr txBox="1"/>
              <p:nvPr/>
            </p:nvSpPr>
            <p:spPr>
              <a:xfrm>
                <a:off x="5565086" y="990600"/>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03" name="TextBox 102"/>
              <p:cNvSpPr txBox="1"/>
              <p:nvPr/>
            </p:nvSpPr>
            <p:spPr>
              <a:xfrm>
                <a:off x="5565086" y="181983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04" name="TextBox 103"/>
              <p:cNvSpPr txBox="1"/>
              <p:nvPr/>
            </p:nvSpPr>
            <p:spPr>
              <a:xfrm>
                <a:off x="5565086" y="2232212"/>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05" name="TextBox 104"/>
              <p:cNvSpPr txBox="1"/>
              <p:nvPr/>
            </p:nvSpPr>
            <p:spPr>
              <a:xfrm>
                <a:off x="5565086" y="3054266"/>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06" name="TextBox 105"/>
              <p:cNvSpPr txBox="1"/>
              <p:nvPr/>
            </p:nvSpPr>
            <p:spPr>
              <a:xfrm>
                <a:off x="5565086" y="264010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cxnSp>
            <p:nvCxnSpPr>
              <p:cNvPr id="107" name="Straight Connector 106"/>
              <p:cNvCxnSpPr/>
              <p:nvPr/>
            </p:nvCxnSpPr>
            <p:spPr bwMode="auto">
              <a:xfrm>
                <a:off x="5740775" y="2115670"/>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5740775" y="252356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5740775" y="294490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5740775" y="170777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p:nvPr/>
            </p:nvCxnSpPr>
            <p:spPr bwMode="auto">
              <a:xfrm>
                <a:off x="5740775" y="128821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p:nvPr/>
            </p:nvCxnSpPr>
            <p:spPr bwMode="auto">
              <a:xfrm>
                <a:off x="5835782" y="324789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p:cNvCxnSpPr/>
              <p:nvPr/>
            </p:nvCxnSpPr>
            <p:spPr bwMode="auto">
              <a:xfrm>
                <a:off x="5835782" y="1562563"/>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a:off x="5839405" y="117886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p:cNvCxnSpPr/>
              <p:nvPr/>
            </p:nvCxnSpPr>
            <p:spPr bwMode="auto">
              <a:xfrm>
                <a:off x="5462890" y="202154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p:cNvCxnSpPr/>
              <p:nvPr/>
            </p:nvCxnSpPr>
            <p:spPr bwMode="auto">
              <a:xfrm>
                <a:off x="5835782" y="243840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a:off x="5835782" y="281940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17"/>
              <p:cNvSpPr txBox="1"/>
              <p:nvPr/>
            </p:nvSpPr>
            <p:spPr>
              <a:xfrm>
                <a:off x="5943600" y="3045301"/>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19" name="TextBox 118"/>
              <p:cNvSpPr txBox="1"/>
              <p:nvPr/>
            </p:nvSpPr>
            <p:spPr>
              <a:xfrm>
                <a:off x="5943600" y="2626660"/>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20" name="TextBox 119"/>
              <p:cNvSpPr txBox="1"/>
              <p:nvPr/>
            </p:nvSpPr>
            <p:spPr>
              <a:xfrm>
                <a:off x="5943600" y="2236695"/>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21" name="TextBox 120"/>
              <p:cNvSpPr txBox="1"/>
              <p:nvPr/>
            </p:nvSpPr>
            <p:spPr>
              <a:xfrm>
                <a:off x="5946085" y="984338"/>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22" name="TextBox 121"/>
              <p:cNvSpPr txBox="1"/>
              <p:nvPr/>
            </p:nvSpPr>
            <p:spPr>
              <a:xfrm>
                <a:off x="5939632" y="1401198"/>
                <a:ext cx="364202"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a:t>
                </a:r>
                <a:endParaRPr lang="en-US" sz="1800" dirty="0">
                  <a:latin typeface="Arial" panose="020B0604020202020204" pitchFamily="34" charset="0"/>
                  <a:cs typeface="Arial" panose="020B0604020202020204" pitchFamily="34" charset="0"/>
                </a:endParaRPr>
              </a:p>
            </p:txBody>
          </p:sp>
          <p:cxnSp>
            <p:nvCxnSpPr>
              <p:cNvPr id="123" name="Straight Connector 122"/>
              <p:cNvCxnSpPr/>
              <p:nvPr/>
            </p:nvCxnSpPr>
            <p:spPr bwMode="auto">
              <a:xfrm>
                <a:off x="5834026" y="1620833"/>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123"/>
              <p:cNvSpPr txBox="1"/>
              <p:nvPr/>
            </p:nvSpPr>
            <p:spPr>
              <a:xfrm>
                <a:off x="5013755" y="1831503"/>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HO</a:t>
                </a:r>
                <a:endParaRPr lang="en-US" sz="1800" dirty="0">
                  <a:latin typeface="Arial" panose="020B0604020202020204" pitchFamily="34" charset="0"/>
                  <a:cs typeface="Arial" panose="020B0604020202020204" pitchFamily="34" charset="0"/>
                </a:endParaRPr>
              </a:p>
            </p:txBody>
          </p:sp>
          <p:sp>
            <p:nvSpPr>
              <p:cNvPr id="125" name="TextBox 124"/>
              <p:cNvSpPr txBox="1"/>
              <p:nvPr/>
            </p:nvSpPr>
            <p:spPr>
              <a:xfrm>
                <a:off x="5399240" y="223043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26" name="TextBox 125"/>
              <p:cNvSpPr txBox="1"/>
              <p:nvPr/>
            </p:nvSpPr>
            <p:spPr>
              <a:xfrm>
                <a:off x="5390275" y="264729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27" name="TextBox 126"/>
              <p:cNvSpPr txBox="1"/>
              <p:nvPr/>
            </p:nvSpPr>
            <p:spPr>
              <a:xfrm>
                <a:off x="5336486" y="3059668"/>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sp>
            <p:nvSpPr>
              <p:cNvPr id="128" name="TextBox 127"/>
              <p:cNvSpPr txBox="1"/>
              <p:nvPr/>
            </p:nvSpPr>
            <p:spPr>
              <a:xfrm>
                <a:off x="5724697" y="181983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29" name="TextBox 128"/>
              <p:cNvSpPr txBox="1"/>
              <p:nvPr/>
            </p:nvSpPr>
            <p:spPr>
              <a:xfrm>
                <a:off x="5336512" y="999565"/>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grpSp>
        <p:grpSp>
          <p:nvGrpSpPr>
            <p:cNvPr id="207" name="Group 206"/>
            <p:cNvGrpSpPr/>
            <p:nvPr/>
          </p:nvGrpSpPr>
          <p:grpSpPr>
            <a:xfrm>
              <a:off x="441755" y="641418"/>
              <a:ext cx="1463268" cy="2438400"/>
              <a:chOff x="213132" y="990600"/>
              <a:chExt cx="1463268" cy="2438400"/>
            </a:xfrm>
          </p:grpSpPr>
          <p:sp>
            <p:nvSpPr>
              <p:cNvPr id="241" name="TextBox 240"/>
              <p:cNvSpPr txBox="1"/>
              <p:nvPr/>
            </p:nvSpPr>
            <p:spPr>
              <a:xfrm>
                <a:off x="770939" y="140297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242" name="TextBox 241"/>
              <p:cNvSpPr txBox="1"/>
              <p:nvPr/>
            </p:nvSpPr>
            <p:spPr>
              <a:xfrm>
                <a:off x="770939" y="990600"/>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243" name="TextBox 242"/>
              <p:cNvSpPr txBox="1"/>
              <p:nvPr/>
            </p:nvSpPr>
            <p:spPr>
              <a:xfrm>
                <a:off x="770939" y="181983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244" name="TextBox 243"/>
              <p:cNvSpPr txBox="1"/>
              <p:nvPr/>
            </p:nvSpPr>
            <p:spPr>
              <a:xfrm>
                <a:off x="770939" y="2232212"/>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245" name="TextBox 244"/>
              <p:cNvSpPr txBox="1"/>
              <p:nvPr/>
            </p:nvSpPr>
            <p:spPr>
              <a:xfrm>
                <a:off x="770939" y="3054266"/>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246" name="TextBox 245"/>
              <p:cNvSpPr txBox="1"/>
              <p:nvPr/>
            </p:nvSpPr>
            <p:spPr>
              <a:xfrm>
                <a:off x="770939" y="264010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cxnSp>
            <p:nvCxnSpPr>
              <p:cNvPr id="247" name="Straight Connector 246"/>
              <p:cNvCxnSpPr/>
              <p:nvPr/>
            </p:nvCxnSpPr>
            <p:spPr bwMode="auto">
              <a:xfrm>
                <a:off x="946628" y="2115670"/>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Straight Connector 247"/>
              <p:cNvCxnSpPr/>
              <p:nvPr/>
            </p:nvCxnSpPr>
            <p:spPr bwMode="auto">
              <a:xfrm>
                <a:off x="946628" y="252356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Straight Connector 248"/>
              <p:cNvCxnSpPr/>
              <p:nvPr/>
            </p:nvCxnSpPr>
            <p:spPr bwMode="auto">
              <a:xfrm>
                <a:off x="946628" y="294490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Straight Connector 249"/>
              <p:cNvCxnSpPr/>
              <p:nvPr/>
            </p:nvCxnSpPr>
            <p:spPr bwMode="auto">
              <a:xfrm>
                <a:off x="946628" y="170777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Straight Connector 250"/>
              <p:cNvCxnSpPr/>
              <p:nvPr/>
            </p:nvCxnSpPr>
            <p:spPr bwMode="auto">
              <a:xfrm>
                <a:off x="946628" y="1288215"/>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Straight Connector 251"/>
              <p:cNvCxnSpPr/>
              <p:nvPr/>
            </p:nvCxnSpPr>
            <p:spPr bwMode="auto">
              <a:xfrm>
                <a:off x="1041635" y="324789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Straight Connector 252"/>
              <p:cNvCxnSpPr/>
              <p:nvPr/>
            </p:nvCxnSpPr>
            <p:spPr bwMode="auto">
              <a:xfrm>
                <a:off x="1041635" y="1151965"/>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Straight Connector 253"/>
              <p:cNvCxnSpPr/>
              <p:nvPr/>
            </p:nvCxnSpPr>
            <p:spPr bwMode="auto">
              <a:xfrm>
                <a:off x="1041635" y="160020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Straight Connector 254"/>
              <p:cNvCxnSpPr/>
              <p:nvPr/>
            </p:nvCxnSpPr>
            <p:spPr bwMode="auto">
              <a:xfrm>
                <a:off x="659778" y="202154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Connector 255"/>
              <p:cNvCxnSpPr/>
              <p:nvPr/>
            </p:nvCxnSpPr>
            <p:spPr bwMode="auto">
              <a:xfrm>
                <a:off x="1041635" y="243840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7" name="Straight Connector 256"/>
              <p:cNvCxnSpPr/>
              <p:nvPr/>
            </p:nvCxnSpPr>
            <p:spPr bwMode="auto">
              <a:xfrm>
                <a:off x="1041635" y="281940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8" name="TextBox 257"/>
              <p:cNvSpPr txBox="1"/>
              <p:nvPr/>
            </p:nvSpPr>
            <p:spPr>
              <a:xfrm>
                <a:off x="1145485" y="3045301"/>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59" name="TextBox 258"/>
              <p:cNvSpPr txBox="1"/>
              <p:nvPr/>
            </p:nvSpPr>
            <p:spPr>
              <a:xfrm>
                <a:off x="1145485" y="2626660"/>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60" name="TextBox 259"/>
              <p:cNvSpPr txBox="1"/>
              <p:nvPr/>
            </p:nvSpPr>
            <p:spPr>
              <a:xfrm>
                <a:off x="1145485" y="2236695"/>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61" name="TextBox 260"/>
              <p:cNvSpPr txBox="1"/>
              <p:nvPr/>
            </p:nvSpPr>
            <p:spPr>
              <a:xfrm>
                <a:off x="1145485" y="1425390"/>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62" name="TextBox 261"/>
              <p:cNvSpPr txBox="1"/>
              <p:nvPr/>
            </p:nvSpPr>
            <p:spPr>
              <a:xfrm>
                <a:off x="1145485" y="990600"/>
                <a:ext cx="364202"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a:t>
                </a:r>
                <a:endParaRPr lang="en-US" sz="1800" dirty="0">
                  <a:latin typeface="Arial" panose="020B0604020202020204" pitchFamily="34" charset="0"/>
                  <a:cs typeface="Arial" panose="020B0604020202020204" pitchFamily="34" charset="0"/>
                </a:endParaRPr>
              </a:p>
            </p:txBody>
          </p:sp>
          <p:cxnSp>
            <p:nvCxnSpPr>
              <p:cNvPr id="263" name="Straight Connector 262"/>
              <p:cNvCxnSpPr/>
              <p:nvPr/>
            </p:nvCxnSpPr>
            <p:spPr bwMode="auto">
              <a:xfrm>
                <a:off x="1039879" y="1210235"/>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 name="TextBox 263"/>
              <p:cNvSpPr txBox="1"/>
              <p:nvPr/>
            </p:nvSpPr>
            <p:spPr>
              <a:xfrm>
                <a:off x="213132" y="1831503"/>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HO</a:t>
                </a:r>
                <a:endParaRPr lang="en-US" sz="1800" dirty="0">
                  <a:latin typeface="Arial" panose="020B0604020202020204" pitchFamily="34" charset="0"/>
                  <a:cs typeface="Arial" panose="020B0604020202020204" pitchFamily="34" charset="0"/>
                </a:endParaRPr>
              </a:p>
            </p:txBody>
          </p:sp>
          <p:sp>
            <p:nvSpPr>
              <p:cNvPr id="265" name="TextBox 264"/>
              <p:cNvSpPr txBox="1"/>
              <p:nvPr/>
            </p:nvSpPr>
            <p:spPr>
              <a:xfrm>
                <a:off x="607821" y="990600"/>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66" name="TextBox 265"/>
              <p:cNvSpPr txBox="1"/>
              <p:nvPr/>
            </p:nvSpPr>
            <p:spPr>
              <a:xfrm>
                <a:off x="605093" y="141016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67" name="TextBox 266"/>
              <p:cNvSpPr txBox="1"/>
              <p:nvPr/>
            </p:nvSpPr>
            <p:spPr>
              <a:xfrm>
                <a:off x="605093" y="223043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68" name="TextBox 267"/>
              <p:cNvSpPr txBox="1"/>
              <p:nvPr/>
            </p:nvSpPr>
            <p:spPr>
              <a:xfrm>
                <a:off x="596128" y="264729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69" name="TextBox 268"/>
              <p:cNvSpPr txBox="1"/>
              <p:nvPr/>
            </p:nvSpPr>
            <p:spPr>
              <a:xfrm>
                <a:off x="542339" y="3059668"/>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sp>
            <p:nvSpPr>
              <p:cNvPr id="270" name="TextBox 269"/>
              <p:cNvSpPr txBox="1"/>
              <p:nvPr/>
            </p:nvSpPr>
            <p:spPr>
              <a:xfrm>
                <a:off x="930550" y="1819835"/>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grpSp>
        <p:sp>
          <p:nvSpPr>
            <p:cNvPr id="131" name="TextBox 130"/>
            <p:cNvSpPr txBox="1"/>
            <p:nvPr/>
          </p:nvSpPr>
          <p:spPr>
            <a:xfrm>
              <a:off x="661709" y="3179354"/>
              <a:ext cx="1132041"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D-Glucose</a:t>
              </a:r>
              <a:endParaRPr lang="en-US" sz="1800" b="1" dirty="0">
                <a:latin typeface="Arial Narrow" panose="020B0606020202030204" pitchFamily="34" charset="0"/>
                <a:cs typeface="Arial" panose="020B0604020202020204" pitchFamily="34" charset="0"/>
              </a:endParaRPr>
            </a:p>
          </p:txBody>
        </p:sp>
        <p:sp>
          <p:nvSpPr>
            <p:cNvPr id="132" name="TextBox 131"/>
            <p:cNvSpPr txBox="1"/>
            <p:nvPr/>
          </p:nvSpPr>
          <p:spPr>
            <a:xfrm>
              <a:off x="2626663" y="3179354"/>
              <a:ext cx="1183337"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D-Fructose</a:t>
              </a:r>
              <a:endParaRPr lang="en-US" sz="1800" b="1" dirty="0">
                <a:latin typeface="Arial Narrow" panose="020B0606020202030204" pitchFamily="34" charset="0"/>
                <a:cs typeface="Arial" panose="020B0604020202020204" pitchFamily="34" charset="0"/>
              </a:endParaRPr>
            </a:p>
          </p:txBody>
        </p:sp>
        <p:sp>
          <p:nvSpPr>
            <p:cNvPr id="286" name="TextBox 285"/>
            <p:cNvSpPr txBox="1"/>
            <p:nvPr/>
          </p:nvSpPr>
          <p:spPr>
            <a:xfrm>
              <a:off x="1340595" y="3593068"/>
              <a:ext cx="1859805"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Structural isomers</a:t>
              </a:r>
              <a:endParaRPr lang="en-US" sz="1800" b="1" dirty="0">
                <a:latin typeface="Arial Narrow" panose="020B0606020202030204" pitchFamily="34" charset="0"/>
                <a:cs typeface="Arial" panose="020B0604020202020204" pitchFamily="34" charset="0"/>
              </a:endParaRPr>
            </a:p>
          </p:txBody>
        </p:sp>
      </p:grpSp>
      <p:grpSp>
        <p:nvGrpSpPr>
          <p:cNvPr id="6" name="Group 5"/>
          <p:cNvGrpSpPr/>
          <p:nvPr/>
        </p:nvGrpSpPr>
        <p:grpSpPr>
          <a:xfrm>
            <a:off x="5217460" y="609600"/>
            <a:ext cx="3673045" cy="3352800"/>
            <a:chOff x="5217460" y="609600"/>
            <a:chExt cx="3673045" cy="3352800"/>
          </a:xfrm>
        </p:grpSpPr>
        <p:sp>
          <p:nvSpPr>
            <p:cNvPr id="284" name="Rounded Rectangle 283"/>
            <p:cNvSpPr/>
            <p:nvPr/>
          </p:nvSpPr>
          <p:spPr bwMode="auto">
            <a:xfrm>
              <a:off x="5217460" y="609600"/>
              <a:ext cx="3673045" cy="2971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34" name="TextBox 133"/>
            <p:cNvSpPr txBox="1"/>
            <p:nvPr/>
          </p:nvSpPr>
          <p:spPr>
            <a:xfrm>
              <a:off x="5791200" y="143343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35" name="TextBox 134"/>
            <p:cNvSpPr txBox="1"/>
            <p:nvPr/>
          </p:nvSpPr>
          <p:spPr>
            <a:xfrm>
              <a:off x="5791200" y="1021058"/>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36" name="TextBox 135"/>
            <p:cNvSpPr txBox="1"/>
            <p:nvPr/>
          </p:nvSpPr>
          <p:spPr>
            <a:xfrm>
              <a:off x="5791200" y="185029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37" name="TextBox 136"/>
            <p:cNvSpPr txBox="1"/>
            <p:nvPr/>
          </p:nvSpPr>
          <p:spPr>
            <a:xfrm>
              <a:off x="5791200" y="2262670"/>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38" name="TextBox 137"/>
            <p:cNvSpPr txBox="1"/>
            <p:nvPr/>
          </p:nvSpPr>
          <p:spPr>
            <a:xfrm>
              <a:off x="5791200" y="2673266"/>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cxnSp>
          <p:nvCxnSpPr>
            <p:cNvPr id="139" name="Straight Connector 138"/>
            <p:cNvCxnSpPr/>
            <p:nvPr/>
          </p:nvCxnSpPr>
          <p:spPr bwMode="auto">
            <a:xfrm>
              <a:off x="5966889" y="2146128"/>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p:nvPr/>
          </p:nvCxnSpPr>
          <p:spPr bwMode="auto">
            <a:xfrm>
              <a:off x="5966889" y="2554023"/>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p:cNvCxnSpPr/>
            <p:nvPr/>
          </p:nvCxnSpPr>
          <p:spPr bwMode="auto">
            <a:xfrm>
              <a:off x="5966889" y="1738233"/>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p:cNvCxnSpPr/>
            <p:nvPr/>
          </p:nvCxnSpPr>
          <p:spPr bwMode="auto">
            <a:xfrm>
              <a:off x="5966889" y="1318673"/>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p:nvPr/>
          </p:nvCxnSpPr>
          <p:spPr bwMode="auto">
            <a:xfrm>
              <a:off x="6061896" y="286689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a:off x="6061896" y="1182423"/>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a:off x="6061896" y="1630658"/>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p:cNvCxnSpPr/>
            <p:nvPr/>
          </p:nvCxnSpPr>
          <p:spPr bwMode="auto">
            <a:xfrm>
              <a:off x="6066646" y="2023326"/>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p:cNvCxnSpPr/>
            <p:nvPr/>
          </p:nvCxnSpPr>
          <p:spPr bwMode="auto">
            <a:xfrm>
              <a:off x="6061896" y="2468858"/>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147"/>
            <p:cNvSpPr txBox="1"/>
            <p:nvPr/>
          </p:nvSpPr>
          <p:spPr>
            <a:xfrm>
              <a:off x="6165746" y="2664301"/>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49" name="TextBox 148"/>
            <p:cNvSpPr txBox="1"/>
            <p:nvPr/>
          </p:nvSpPr>
          <p:spPr>
            <a:xfrm>
              <a:off x="6165746" y="2267153"/>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50" name="TextBox 149"/>
            <p:cNvSpPr txBox="1"/>
            <p:nvPr/>
          </p:nvSpPr>
          <p:spPr>
            <a:xfrm>
              <a:off x="6165746" y="1455848"/>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51" name="TextBox 150"/>
            <p:cNvSpPr txBox="1"/>
            <p:nvPr/>
          </p:nvSpPr>
          <p:spPr>
            <a:xfrm>
              <a:off x="6165746" y="1021058"/>
              <a:ext cx="364202"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a:t>
              </a:r>
              <a:endParaRPr lang="en-US" sz="1800" dirty="0">
                <a:latin typeface="Arial" panose="020B0604020202020204" pitchFamily="34" charset="0"/>
                <a:cs typeface="Arial" panose="020B0604020202020204" pitchFamily="34" charset="0"/>
              </a:endParaRPr>
            </a:p>
          </p:txBody>
        </p:sp>
        <p:cxnSp>
          <p:nvCxnSpPr>
            <p:cNvPr id="152" name="Straight Connector 151"/>
            <p:cNvCxnSpPr/>
            <p:nvPr/>
          </p:nvCxnSpPr>
          <p:spPr bwMode="auto">
            <a:xfrm>
              <a:off x="6060140" y="1240693"/>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TextBox 152"/>
            <p:cNvSpPr txBox="1"/>
            <p:nvPr/>
          </p:nvSpPr>
          <p:spPr>
            <a:xfrm>
              <a:off x="6165382" y="1837769"/>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154" name="TextBox 153"/>
            <p:cNvSpPr txBox="1"/>
            <p:nvPr/>
          </p:nvSpPr>
          <p:spPr>
            <a:xfrm>
              <a:off x="5628082" y="1021058"/>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55" name="TextBox 154"/>
            <p:cNvSpPr txBox="1"/>
            <p:nvPr/>
          </p:nvSpPr>
          <p:spPr>
            <a:xfrm>
              <a:off x="5625354" y="1440621"/>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56" name="TextBox 155"/>
            <p:cNvSpPr txBox="1"/>
            <p:nvPr/>
          </p:nvSpPr>
          <p:spPr>
            <a:xfrm>
              <a:off x="5625354" y="2260891"/>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57" name="TextBox 156"/>
            <p:cNvSpPr txBox="1"/>
            <p:nvPr/>
          </p:nvSpPr>
          <p:spPr>
            <a:xfrm>
              <a:off x="5562600" y="2678668"/>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sp>
          <p:nvSpPr>
            <p:cNvPr id="158" name="TextBox 157"/>
            <p:cNvSpPr txBox="1"/>
            <p:nvPr/>
          </p:nvSpPr>
          <p:spPr>
            <a:xfrm>
              <a:off x="5622370" y="1855699"/>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160" name="TextBox 159"/>
            <p:cNvSpPr txBox="1"/>
            <p:nvPr/>
          </p:nvSpPr>
          <p:spPr>
            <a:xfrm>
              <a:off x="7622486" y="1436132"/>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61" name="TextBox 160"/>
            <p:cNvSpPr txBox="1"/>
            <p:nvPr/>
          </p:nvSpPr>
          <p:spPr>
            <a:xfrm>
              <a:off x="7622486" y="1023757"/>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86" name="TextBox 185"/>
            <p:cNvSpPr txBox="1"/>
            <p:nvPr/>
          </p:nvSpPr>
          <p:spPr>
            <a:xfrm>
              <a:off x="7622486" y="1852992"/>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90" name="TextBox 189"/>
            <p:cNvSpPr txBox="1"/>
            <p:nvPr/>
          </p:nvSpPr>
          <p:spPr>
            <a:xfrm>
              <a:off x="7622486" y="2265369"/>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sp>
          <p:nvSpPr>
            <p:cNvPr id="193" name="TextBox 192"/>
            <p:cNvSpPr txBox="1"/>
            <p:nvPr/>
          </p:nvSpPr>
          <p:spPr>
            <a:xfrm>
              <a:off x="7622486" y="2673266"/>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C</a:t>
              </a:r>
              <a:endParaRPr lang="en-US" sz="1800" dirty="0">
                <a:latin typeface="Arial" panose="020B0604020202020204" pitchFamily="34" charset="0"/>
                <a:cs typeface="Arial" panose="020B0604020202020204" pitchFamily="34" charset="0"/>
              </a:endParaRPr>
            </a:p>
          </p:txBody>
        </p:sp>
        <p:cxnSp>
          <p:nvCxnSpPr>
            <p:cNvPr id="194" name="Straight Connector 193"/>
            <p:cNvCxnSpPr/>
            <p:nvPr/>
          </p:nvCxnSpPr>
          <p:spPr bwMode="auto">
            <a:xfrm>
              <a:off x="7798175" y="2148827"/>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194"/>
            <p:cNvCxnSpPr/>
            <p:nvPr/>
          </p:nvCxnSpPr>
          <p:spPr bwMode="auto">
            <a:xfrm>
              <a:off x="7798175" y="2556722"/>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Straight Connector 195"/>
            <p:cNvCxnSpPr/>
            <p:nvPr/>
          </p:nvCxnSpPr>
          <p:spPr bwMode="auto">
            <a:xfrm>
              <a:off x="7798175" y="1740932"/>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196"/>
            <p:cNvCxnSpPr/>
            <p:nvPr/>
          </p:nvCxnSpPr>
          <p:spPr bwMode="auto">
            <a:xfrm>
              <a:off x="7798175" y="1321372"/>
              <a:ext cx="0" cy="1828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Connector 197"/>
            <p:cNvCxnSpPr/>
            <p:nvPr/>
          </p:nvCxnSpPr>
          <p:spPr bwMode="auto">
            <a:xfrm>
              <a:off x="7893182" y="286689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200"/>
            <p:cNvCxnSpPr/>
            <p:nvPr/>
          </p:nvCxnSpPr>
          <p:spPr bwMode="auto">
            <a:xfrm>
              <a:off x="7893182" y="159572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a:off x="7896805" y="121201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Straight Connector 204"/>
            <p:cNvCxnSpPr/>
            <p:nvPr/>
          </p:nvCxnSpPr>
          <p:spPr bwMode="auto">
            <a:xfrm>
              <a:off x="7887840" y="203676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a:off x="7893182" y="2471557"/>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2" name="TextBox 271"/>
            <p:cNvSpPr txBox="1"/>
            <p:nvPr/>
          </p:nvSpPr>
          <p:spPr>
            <a:xfrm>
              <a:off x="8001000" y="2664301"/>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73" name="TextBox 272"/>
            <p:cNvSpPr txBox="1"/>
            <p:nvPr/>
          </p:nvSpPr>
          <p:spPr>
            <a:xfrm>
              <a:off x="8001000" y="2269852"/>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74" name="TextBox 273"/>
            <p:cNvSpPr txBox="1"/>
            <p:nvPr/>
          </p:nvSpPr>
          <p:spPr>
            <a:xfrm>
              <a:off x="8003485" y="1017495"/>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75" name="TextBox 274"/>
            <p:cNvSpPr txBox="1"/>
            <p:nvPr/>
          </p:nvSpPr>
          <p:spPr>
            <a:xfrm>
              <a:off x="7997032" y="1434355"/>
              <a:ext cx="364202"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a:t>
              </a:r>
              <a:endParaRPr lang="en-US" sz="1800" dirty="0">
                <a:latin typeface="Arial" panose="020B0604020202020204" pitchFamily="34" charset="0"/>
                <a:cs typeface="Arial" panose="020B0604020202020204" pitchFamily="34" charset="0"/>
              </a:endParaRPr>
            </a:p>
          </p:txBody>
        </p:sp>
        <p:cxnSp>
          <p:nvCxnSpPr>
            <p:cNvPr id="276" name="Straight Connector 275"/>
            <p:cNvCxnSpPr/>
            <p:nvPr/>
          </p:nvCxnSpPr>
          <p:spPr bwMode="auto">
            <a:xfrm>
              <a:off x="7891426" y="1653990"/>
              <a:ext cx="18288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7" name="TextBox 276"/>
            <p:cNvSpPr txBox="1"/>
            <p:nvPr/>
          </p:nvSpPr>
          <p:spPr>
            <a:xfrm>
              <a:off x="8003485" y="1854809"/>
              <a:ext cx="530915"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OH</a:t>
              </a:r>
              <a:endParaRPr lang="en-US" sz="1800" dirty="0">
                <a:latin typeface="Arial" panose="020B0604020202020204" pitchFamily="34" charset="0"/>
                <a:cs typeface="Arial" panose="020B0604020202020204" pitchFamily="34" charset="0"/>
              </a:endParaRPr>
            </a:p>
          </p:txBody>
        </p:sp>
        <p:sp>
          <p:nvSpPr>
            <p:cNvPr id="278" name="TextBox 277"/>
            <p:cNvSpPr txBox="1"/>
            <p:nvPr/>
          </p:nvSpPr>
          <p:spPr>
            <a:xfrm>
              <a:off x="7456640" y="2263590"/>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79" name="TextBox 278"/>
            <p:cNvSpPr txBox="1"/>
            <p:nvPr/>
          </p:nvSpPr>
          <p:spPr>
            <a:xfrm>
              <a:off x="7393886" y="2678668"/>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sp>
          <p:nvSpPr>
            <p:cNvPr id="280" name="TextBox 279"/>
            <p:cNvSpPr txBox="1"/>
            <p:nvPr/>
          </p:nvSpPr>
          <p:spPr>
            <a:xfrm>
              <a:off x="7454885" y="1849433"/>
              <a:ext cx="3513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endParaRPr lang="en-US" sz="1800" dirty="0">
                <a:latin typeface="Arial" panose="020B0604020202020204" pitchFamily="34" charset="0"/>
                <a:cs typeface="Arial" panose="020B0604020202020204" pitchFamily="34" charset="0"/>
              </a:endParaRPr>
            </a:p>
          </p:txBody>
        </p:sp>
        <p:sp>
          <p:nvSpPr>
            <p:cNvPr id="281" name="TextBox 280"/>
            <p:cNvSpPr txBox="1"/>
            <p:nvPr/>
          </p:nvSpPr>
          <p:spPr>
            <a:xfrm>
              <a:off x="7393912" y="1032722"/>
              <a:ext cx="43633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endParaRPr lang="en-US" sz="1800" baseline="-25000" dirty="0">
                <a:latin typeface="Arial" panose="020B0604020202020204" pitchFamily="34" charset="0"/>
                <a:cs typeface="Arial" panose="020B0604020202020204" pitchFamily="34" charset="0"/>
              </a:endParaRPr>
            </a:p>
          </p:txBody>
        </p:sp>
        <p:sp>
          <p:nvSpPr>
            <p:cNvPr id="282" name="TextBox 281"/>
            <p:cNvSpPr txBox="1"/>
            <p:nvPr/>
          </p:nvSpPr>
          <p:spPr>
            <a:xfrm>
              <a:off x="5715000" y="3212068"/>
              <a:ext cx="1015021"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D-Ribose</a:t>
              </a:r>
              <a:endParaRPr lang="en-US" sz="1800" b="1" dirty="0">
                <a:latin typeface="Arial Narrow" panose="020B0606020202030204" pitchFamily="34" charset="0"/>
                <a:cs typeface="Arial" panose="020B0604020202020204" pitchFamily="34" charset="0"/>
              </a:endParaRPr>
            </a:p>
          </p:txBody>
        </p:sp>
        <p:sp>
          <p:nvSpPr>
            <p:cNvPr id="283" name="TextBox 282"/>
            <p:cNvSpPr txBox="1"/>
            <p:nvPr/>
          </p:nvSpPr>
          <p:spPr>
            <a:xfrm>
              <a:off x="7427791" y="3212068"/>
              <a:ext cx="1183337"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D-Ribulose</a:t>
              </a:r>
              <a:endParaRPr lang="en-US" sz="1800" b="1" dirty="0">
                <a:latin typeface="Arial Narrow" panose="020B0606020202030204" pitchFamily="34" charset="0"/>
                <a:cs typeface="Arial" panose="020B0604020202020204" pitchFamily="34" charset="0"/>
              </a:endParaRPr>
            </a:p>
          </p:txBody>
        </p:sp>
        <p:sp>
          <p:nvSpPr>
            <p:cNvPr id="287" name="TextBox 286"/>
            <p:cNvSpPr txBox="1"/>
            <p:nvPr/>
          </p:nvSpPr>
          <p:spPr>
            <a:xfrm>
              <a:off x="6293595" y="3593068"/>
              <a:ext cx="1859805" cy="369332"/>
            </a:xfrm>
            <a:prstGeom prst="rect">
              <a:avLst/>
            </a:prstGeom>
            <a:noFill/>
          </p:spPr>
          <p:txBody>
            <a:bodyPr wrap="none" rtlCol="0">
              <a:spAutoFit/>
            </a:bodyPr>
            <a:lstStyle/>
            <a:p>
              <a:r>
                <a:rPr lang="en-US" sz="1800" b="1" dirty="0" smtClean="0">
                  <a:latin typeface="Arial Narrow" panose="020B0606020202030204" pitchFamily="34" charset="0"/>
                  <a:cs typeface="Arial" panose="020B0604020202020204" pitchFamily="34" charset="0"/>
                </a:rPr>
                <a:t>Structural isomers</a:t>
              </a:r>
              <a:endParaRPr lang="en-US" sz="1800" b="1" dirty="0">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57881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5">
                                            <p:txEl>
                                              <p:pRg st="2" end="2"/>
                                            </p:txEl>
                                          </p:spTgt>
                                        </p:tgtEl>
                                        <p:attrNameLst>
                                          <p:attrName>style.visibility</p:attrName>
                                        </p:attrNameLst>
                                      </p:cBhvr>
                                      <p:to>
                                        <p:strVal val="visible"/>
                                      </p:to>
                                    </p:set>
                                    <p:animEffect transition="in" filter="fade">
                                      <p:cBhvr>
                                        <p:cTn id="7" dur="1000"/>
                                        <p:tgtEl>
                                          <p:spTgt spid="285">
                                            <p:txEl>
                                              <p:pRg st="2" end="2"/>
                                            </p:txEl>
                                          </p:spTgt>
                                        </p:tgtEl>
                                      </p:cBhvr>
                                    </p:animEffect>
                                    <p:anim calcmode="lin" valueType="num">
                                      <p:cBhvr>
                                        <p:cTn id="8" dur="1000" fill="hold"/>
                                        <p:tgtEl>
                                          <p:spTgt spid="2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5">
                                            <p:txEl>
                                              <p:pRg st="3" end="3"/>
                                            </p:txEl>
                                          </p:spTgt>
                                        </p:tgtEl>
                                        <p:attrNameLst>
                                          <p:attrName>style.visibility</p:attrName>
                                        </p:attrNameLst>
                                      </p:cBhvr>
                                      <p:to>
                                        <p:strVal val="visible"/>
                                      </p:to>
                                    </p:set>
                                    <p:animEffect transition="in" filter="fade">
                                      <p:cBhvr>
                                        <p:cTn id="14" dur="1000"/>
                                        <p:tgtEl>
                                          <p:spTgt spid="285">
                                            <p:txEl>
                                              <p:pRg st="3" end="3"/>
                                            </p:txEl>
                                          </p:spTgt>
                                        </p:tgtEl>
                                      </p:cBhvr>
                                    </p:animEffect>
                                    <p:anim calcmode="lin" valueType="num">
                                      <p:cBhvr>
                                        <p:cTn id="15" dur="1000" fill="hold"/>
                                        <p:tgtEl>
                                          <p:spTgt spid="28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85">
                                            <p:txEl>
                                              <p:pRg st="3" end="3"/>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5">
                                            <p:txEl>
                                              <p:pRg st="4" end="4"/>
                                            </p:txEl>
                                          </p:spTgt>
                                        </p:tgtEl>
                                        <p:attrNameLst>
                                          <p:attrName>style.visibility</p:attrName>
                                        </p:attrNameLst>
                                      </p:cBhvr>
                                      <p:to>
                                        <p:strVal val="visible"/>
                                      </p:to>
                                    </p:set>
                                    <p:animEffect transition="in" filter="fade">
                                      <p:cBhvr>
                                        <p:cTn id="26" dur="1000"/>
                                        <p:tgtEl>
                                          <p:spTgt spid="285">
                                            <p:txEl>
                                              <p:pRg st="4" end="4"/>
                                            </p:txEl>
                                          </p:spTgt>
                                        </p:tgtEl>
                                      </p:cBhvr>
                                    </p:animEffect>
                                    <p:anim calcmode="lin" valueType="num">
                                      <p:cBhvr>
                                        <p:cTn id="27" dur="1000" fill="hold"/>
                                        <p:tgtEl>
                                          <p:spTgt spid="28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85">
                                            <p:txEl>
                                              <p:pRg st="4" end="4"/>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334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762000" y="2590800"/>
            <a:ext cx="7086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defRPr/>
            </a:pPr>
            <a:r>
              <a:rPr lang="en-US" altLang="en-US" sz="2000" dirty="0" smtClean="0">
                <a:latin typeface="Calibri" pitchFamily="34" charset="0"/>
                <a:ea typeface="Cambria" pitchFamily="18" charset="0"/>
                <a:cs typeface="Times New Roman" pitchFamily="18" charset="0"/>
              </a:rPr>
              <a:t>How does an aldose differ from a ketose?</a:t>
            </a:r>
          </a:p>
          <a:p>
            <a:pPr>
              <a:spcBef>
                <a:spcPct val="0"/>
              </a:spcBef>
              <a:buFontTx/>
              <a:buChar char="-"/>
              <a:defRPr/>
            </a:pPr>
            <a:endParaRPr lang="en-US" altLang="en-US" sz="2000" dirty="0">
              <a:latin typeface="Calibri" pitchFamily="34" charset="0"/>
              <a:ea typeface="Cambria" pitchFamily="18" charset="0"/>
              <a:cs typeface="Times New Roman" pitchFamily="18" charset="0"/>
            </a:endParaRPr>
          </a:p>
          <a:p>
            <a:pPr>
              <a:spcBef>
                <a:spcPct val="0"/>
              </a:spcBef>
              <a:buFontTx/>
              <a:buChar char="-"/>
              <a:defRPr/>
            </a:pPr>
            <a:r>
              <a:rPr lang="en-US" altLang="en-US" sz="2000" dirty="0">
                <a:latin typeface="Calibri" pitchFamily="34" charset="0"/>
                <a:ea typeface="Cambria" pitchFamily="18" charset="0"/>
                <a:cs typeface="Times New Roman" pitchFamily="18" charset="0"/>
              </a:rPr>
              <a:t>Draw a Fischer projection of D-glucose. Draw two stereoisomers of this molecule, including one that is an </a:t>
            </a:r>
            <a:r>
              <a:rPr lang="en-US" altLang="en-US" sz="2000" dirty="0" err="1" smtClean="0">
                <a:latin typeface="Calibri" pitchFamily="34" charset="0"/>
                <a:ea typeface="Cambria" pitchFamily="18" charset="0"/>
                <a:cs typeface="Times New Roman" pitchFamily="18" charset="0"/>
              </a:rPr>
              <a:t>epimer</a:t>
            </a:r>
            <a:endParaRPr lang="en-US" altLang="en-US" sz="2000" dirty="0">
              <a:latin typeface="Calibri" pitchFamily="34" charset="0"/>
              <a:ea typeface="Cambria" pitchFamily="18" charset="0"/>
              <a:cs typeface="Times New Roman" pitchFamily="18" charset="0"/>
            </a:endParaRPr>
          </a:p>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What is the </a:t>
            </a:r>
            <a:r>
              <a:rPr lang="en-US" altLang="en-US" sz="2000" dirty="0" err="1" smtClean="0">
                <a:latin typeface="Calibri" pitchFamily="34" charset="0"/>
                <a:ea typeface="Cambria" pitchFamily="18" charset="0"/>
                <a:cs typeface="Times New Roman" pitchFamily="18" charset="0"/>
              </a:rPr>
              <a:t>stereochemical</a:t>
            </a:r>
            <a:r>
              <a:rPr lang="en-US" altLang="en-US" sz="2000" dirty="0" smtClean="0">
                <a:latin typeface="Calibri" pitchFamily="34" charset="0"/>
                <a:ea typeface="Cambria" pitchFamily="18" charset="0"/>
                <a:cs typeface="Times New Roman" pitchFamily="18" charset="0"/>
              </a:rPr>
              <a:t> relationship between glucose, galactose, and mannose</a:t>
            </a:r>
          </a:p>
          <a:p>
            <a:pPr>
              <a:spcBef>
                <a:spcPct val="0"/>
              </a:spcBef>
              <a:buFontTx/>
              <a:buChar char="-"/>
              <a:defRPr/>
            </a:pPr>
            <a:endParaRPr lang="en-US" altLang="en-US" sz="2000" dirty="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How do </a:t>
            </a:r>
            <a:r>
              <a:rPr lang="en-US" altLang="en-US" sz="2000" dirty="0" err="1" smtClean="0">
                <a:latin typeface="Calibri" pitchFamily="34" charset="0"/>
                <a:ea typeface="Cambria" pitchFamily="18" charset="0"/>
                <a:cs typeface="Times New Roman" pitchFamily="18" charset="0"/>
              </a:rPr>
              <a:t>epimers</a:t>
            </a:r>
            <a:r>
              <a:rPr lang="en-US" altLang="en-US" sz="2000" dirty="0" smtClean="0">
                <a:latin typeface="Calibri" pitchFamily="34" charset="0"/>
                <a:ea typeface="Cambria" pitchFamily="18" charset="0"/>
                <a:cs typeface="Times New Roman" pitchFamily="18" charset="0"/>
              </a:rPr>
              <a:t>, </a:t>
            </a:r>
            <a:r>
              <a:rPr lang="en-US" altLang="en-US" sz="2000" dirty="0" err="1" smtClean="0">
                <a:latin typeface="Calibri" pitchFamily="34" charset="0"/>
                <a:ea typeface="Cambria" pitchFamily="18" charset="0"/>
                <a:cs typeface="Times New Roman" pitchFamily="18" charset="0"/>
              </a:rPr>
              <a:t>diastereomers</a:t>
            </a:r>
            <a:r>
              <a:rPr lang="en-US" altLang="en-US" sz="2000" dirty="0" smtClean="0">
                <a:latin typeface="Calibri" pitchFamily="34" charset="0"/>
                <a:ea typeface="Cambria" pitchFamily="18" charset="0"/>
                <a:cs typeface="Times New Roman" pitchFamily="18" charset="0"/>
              </a:rPr>
              <a:t>, and enantiomers of a sugar differ from each other?</a:t>
            </a:r>
          </a:p>
          <a:p>
            <a:pPr>
              <a:spcBef>
                <a:spcPct val="0"/>
              </a:spcBef>
              <a:buFontTx/>
              <a:buChar char="-"/>
              <a:defRPr/>
            </a:pPr>
            <a:endParaRPr lang="en-US" altLang="en-US" sz="2000" dirty="0">
              <a:latin typeface="Calibri" pitchFamily="34" charset="0"/>
              <a:ea typeface="Cambria" pitchFamily="18" charset="0"/>
              <a:cs typeface="Times New Roman" pitchFamily="18" charset="0"/>
            </a:endParaRPr>
          </a:p>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p:txBody>
      </p:sp>
      <p:sp>
        <p:nvSpPr>
          <p:cNvPr id="19460" name="Rectangle 4"/>
          <p:cNvSpPr>
            <a:spLocks noGrp="1" noChangeArrowheads="1"/>
          </p:cNvSpPr>
          <p:nvPr/>
        </p:nvSpPr>
        <p:spPr bwMode="auto">
          <a:xfrm>
            <a:off x="3124200" y="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1.1a</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extLst>
      <p:ext uri="{BB962C8B-B14F-4D97-AF65-F5344CB8AC3E}">
        <p14:creationId xmlns:p14="http://schemas.microsoft.com/office/powerpoint/2010/main" val="795649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667000" y="17526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rgbClr val="FF6600"/>
                </a:solidFill>
                <a:latin typeface="Arial" panose="020B0604020202020204" pitchFamily="34" charset="0"/>
                <a:ea typeface="Cambria" pitchFamily="18" charset="0"/>
                <a:cs typeface="Arial" panose="020B0604020202020204" pitchFamily="34" charset="0"/>
              </a:rPr>
              <a:t>§</a:t>
            </a:r>
            <a:r>
              <a:rPr lang="en-US" altLang="en-US" sz="3000" b="1" dirty="0" smtClean="0">
                <a:solidFill>
                  <a:srgbClr val="FF6600"/>
                </a:solidFill>
                <a:latin typeface="Arial" pitchFamily="34" charset="0"/>
                <a:cs typeface="Arial" pitchFamily="34" charset="0"/>
              </a:rPr>
              <a:t>1.1b Sugar Rings</a:t>
            </a:r>
            <a:endParaRPr lang="en-US" altLang="en-US" sz="3000" b="1" dirty="0">
              <a:solidFill>
                <a:srgbClr val="FF6600"/>
              </a:solidFill>
              <a:latin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38400"/>
            <a:ext cx="6019800" cy="3879850"/>
          </a:xfrm>
          <a:prstGeom prst="rect">
            <a:avLst/>
          </a:prstGeom>
        </p:spPr>
      </p:pic>
    </p:spTree>
    <p:extLst>
      <p:ext uri="{BB962C8B-B14F-4D97-AF65-F5344CB8AC3E}">
        <p14:creationId xmlns:p14="http://schemas.microsoft.com/office/powerpoint/2010/main" val="4230292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1.1b</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pic>
        <p:nvPicPr>
          <p:cNvPr id="4098"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858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533400" y="2510118"/>
            <a:ext cx="7315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0" hangingPunct="0">
              <a:spcAft>
                <a:spcPts val="0"/>
              </a:spcAft>
              <a:buFontTx/>
              <a:buChar char="-"/>
              <a:defRPr/>
            </a:pPr>
            <a:r>
              <a:rPr lang="en-US" altLang="en-US" sz="1800" dirty="0" smtClean="0">
                <a:latin typeface="Calibri" pitchFamily="34" charset="0"/>
                <a:cs typeface="Calibri" pitchFamily="34" charset="0"/>
              </a:rPr>
              <a:t>Owing </a:t>
            </a:r>
            <a:r>
              <a:rPr lang="en-US" altLang="en-US" sz="1800" dirty="0">
                <a:latin typeface="Calibri" pitchFamily="34" charset="0"/>
                <a:cs typeface="Calibri" pitchFamily="34" charset="0"/>
              </a:rPr>
              <a:t>to </a:t>
            </a:r>
            <a:r>
              <a:rPr lang="en-US" altLang="en-US" sz="1800" dirty="0" smtClean="0">
                <a:latin typeface="Calibri" pitchFamily="34" charset="0"/>
                <a:cs typeface="Calibri" pitchFamily="34" charset="0"/>
              </a:rPr>
              <a:t>intramolecular nucleophilic reaction between </a:t>
            </a:r>
            <a:r>
              <a:rPr lang="en-US" altLang="en-US" sz="1800" dirty="0">
                <a:latin typeface="Calibri" pitchFamily="34" charset="0"/>
                <a:cs typeface="Calibri" pitchFamily="34" charset="0"/>
              </a:rPr>
              <a:t>the </a:t>
            </a:r>
            <a:r>
              <a:rPr lang="en-US" altLang="en-US" sz="1800" dirty="0">
                <a:solidFill>
                  <a:srgbClr val="FF0000"/>
                </a:solidFill>
                <a:latin typeface="Calibri" pitchFamily="34" charset="0"/>
                <a:cs typeface="Calibri" pitchFamily="34" charset="0"/>
              </a:rPr>
              <a:t>carbonyl </a:t>
            </a:r>
            <a:r>
              <a:rPr lang="en-US" altLang="en-US" sz="1800" dirty="0" smtClean="0">
                <a:solidFill>
                  <a:srgbClr val="FF0000"/>
                </a:solidFill>
                <a:latin typeface="Calibri" pitchFamily="34" charset="0"/>
                <a:cs typeface="Calibri" pitchFamily="34" charset="0"/>
              </a:rPr>
              <a:t>group </a:t>
            </a:r>
            <a:r>
              <a:rPr lang="en-US" altLang="en-US" sz="1800" dirty="0" smtClean="0">
                <a:latin typeface="Calibri" pitchFamily="34" charset="0"/>
                <a:cs typeface="Calibri" pitchFamily="34" charset="0"/>
              </a:rPr>
              <a:t>and one </a:t>
            </a:r>
            <a:r>
              <a:rPr lang="en-US" altLang="en-US" sz="1800" dirty="0">
                <a:latin typeface="Calibri" pitchFamily="34" charset="0"/>
                <a:cs typeface="Calibri" pitchFamily="34" charset="0"/>
              </a:rPr>
              <a:t>of the </a:t>
            </a:r>
            <a:r>
              <a:rPr lang="en-US" altLang="en-US" sz="1800" dirty="0">
                <a:solidFill>
                  <a:srgbClr val="FF0000"/>
                </a:solidFill>
                <a:latin typeface="Calibri" pitchFamily="34" charset="0"/>
                <a:cs typeface="Calibri" pitchFamily="34" charset="0"/>
              </a:rPr>
              <a:t>hydroxyl</a:t>
            </a:r>
            <a:r>
              <a:rPr lang="en-US" altLang="en-US" sz="1800" dirty="0">
                <a:latin typeface="Calibri" pitchFamily="34" charset="0"/>
                <a:cs typeface="Calibri" pitchFamily="34" charset="0"/>
              </a:rPr>
              <a:t> moieties, monosaccharides (comprised of 5 or more C atoms) predominantly exist in </a:t>
            </a:r>
            <a:r>
              <a:rPr lang="en-US" altLang="en-US" sz="1800" dirty="0">
                <a:solidFill>
                  <a:srgbClr val="FF0000"/>
                </a:solidFill>
                <a:latin typeface="Calibri" pitchFamily="34" charset="0"/>
                <a:cs typeface="Calibri" pitchFamily="34" charset="0"/>
              </a:rPr>
              <a:t>cyclic </a:t>
            </a:r>
            <a:r>
              <a:rPr lang="en-US" altLang="en-US" sz="1800" dirty="0" smtClean="0">
                <a:solidFill>
                  <a:srgbClr val="FF0000"/>
                </a:solidFill>
                <a:latin typeface="Calibri" pitchFamily="34" charset="0"/>
                <a:cs typeface="Calibri" pitchFamily="34" charset="0"/>
              </a:rPr>
              <a:t>forms</a:t>
            </a:r>
          </a:p>
          <a:p>
            <a:pPr marL="285750" indent="-285750" eaLnBrk="0" hangingPunct="0">
              <a:spcAft>
                <a:spcPts val="0"/>
              </a:spcAft>
              <a:buFontTx/>
              <a:buChar char="-"/>
              <a:defRPr/>
            </a:pPr>
            <a:endParaRPr lang="en-US" altLang="en-US" sz="1800" dirty="0">
              <a:latin typeface="Calibri" pitchFamily="34" charset="0"/>
              <a:cs typeface="Calibri" pitchFamily="34" charset="0"/>
            </a:endParaRPr>
          </a:p>
          <a:p>
            <a:pPr marL="285750" indent="-285750" eaLnBrk="0" hangingPunct="0">
              <a:spcAft>
                <a:spcPts val="0"/>
              </a:spcAft>
              <a:buFontTx/>
              <a:buChar char="-"/>
              <a:defRPr/>
            </a:pPr>
            <a:r>
              <a:rPr lang="en-US" altLang="en-US" sz="1800" dirty="0" smtClean="0">
                <a:latin typeface="Calibri" pitchFamily="34" charset="0"/>
                <a:cs typeface="Calibri" pitchFamily="34" charset="0"/>
              </a:rPr>
              <a:t>Such cyclization in aldoses and ketoses creates either 5-membered or 6-membered rings</a:t>
            </a:r>
          </a:p>
          <a:p>
            <a:pPr marL="285750" indent="-285750" eaLnBrk="0" hangingPunct="0">
              <a:spcAft>
                <a:spcPts val="0"/>
              </a:spcAft>
              <a:buFontTx/>
              <a:buChar char="-"/>
              <a:defRPr/>
            </a:pPr>
            <a:endParaRPr lang="en-US" altLang="en-US" sz="1800" dirty="0">
              <a:latin typeface="Calibri" pitchFamily="34" charset="0"/>
              <a:cs typeface="Calibri" pitchFamily="34" charset="0"/>
            </a:endParaRPr>
          </a:p>
          <a:p>
            <a:pPr marL="285750" indent="-285750" eaLnBrk="0" hangingPunct="0">
              <a:spcAft>
                <a:spcPts val="0"/>
              </a:spcAft>
              <a:buFontTx/>
              <a:buChar char="-"/>
              <a:defRPr/>
            </a:pPr>
            <a:r>
              <a:rPr lang="en-US" altLang="en-US" sz="1800" dirty="0" smtClean="0">
                <a:latin typeface="Calibri" pitchFamily="34" charset="0"/>
                <a:cs typeface="Calibri" pitchFamily="34" charset="0"/>
              </a:rPr>
              <a:t>5-membered rings are called “</a:t>
            </a:r>
            <a:r>
              <a:rPr lang="en-US" altLang="en-US" sz="1800" dirty="0" err="1" smtClean="0">
                <a:solidFill>
                  <a:srgbClr val="FF0000"/>
                </a:solidFill>
                <a:latin typeface="Calibri" pitchFamily="34" charset="0"/>
                <a:cs typeface="Calibri" pitchFamily="34" charset="0"/>
              </a:rPr>
              <a:t>furanoses</a:t>
            </a:r>
            <a:r>
              <a:rPr lang="en-US" altLang="en-US" sz="1800" dirty="0" smtClean="0">
                <a:latin typeface="Calibri" pitchFamily="34" charset="0"/>
                <a:cs typeface="Calibri" pitchFamily="34" charset="0"/>
              </a:rPr>
              <a:t>”</a:t>
            </a:r>
          </a:p>
          <a:p>
            <a:pPr marL="285750" indent="-285750" eaLnBrk="0" hangingPunct="0">
              <a:spcAft>
                <a:spcPts val="0"/>
              </a:spcAft>
              <a:buFontTx/>
              <a:buChar char="-"/>
              <a:defRPr/>
            </a:pPr>
            <a:endParaRPr lang="en-US" altLang="en-US" sz="1800" dirty="0">
              <a:latin typeface="Calibri" pitchFamily="34" charset="0"/>
              <a:cs typeface="Calibri" pitchFamily="34" charset="0"/>
            </a:endParaRPr>
          </a:p>
          <a:p>
            <a:pPr marL="285750" indent="-285750" eaLnBrk="0" hangingPunct="0">
              <a:spcAft>
                <a:spcPts val="0"/>
              </a:spcAft>
              <a:buFontTx/>
              <a:buChar char="-"/>
              <a:defRPr/>
            </a:pPr>
            <a:r>
              <a:rPr lang="en-US" altLang="en-US" sz="1800" dirty="0" smtClean="0">
                <a:latin typeface="Calibri" pitchFamily="34" charset="0"/>
                <a:cs typeface="Calibri" pitchFamily="34" charset="0"/>
              </a:rPr>
              <a:t>6-membered </a:t>
            </a:r>
            <a:r>
              <a:rPr lang="en-US" altLang="en-US" sz="1800" dirty="0">
                <a:latin typeface="Calibri" pitchFamily="34" charset="0"/>
                <a:cs typeface="Calibri" pitchFamily="34" charset="0"/>
              </a:rPr>
              <a:t>rings are called “</a:t>
            </a:r>
            <a:r>
              <a:rPr lang="en-US" altLang="en-US" sz="1800" dirty="0">
                <a:solidFill>
                  <a:srgbClr val="FF0000"/>
                </a:solidFill>
                <a:latin typeface="Calibri" pitchFamily="34" charset="0"/>
                <a:cs typeface="Calibri" pitchFamily="34" charset="0"/>
              </a:rPr>
              <a:t>pyranoses</a:t>
            </a:r>
            <a:r>
              <a:rPr lang="en-US" altLang="en-US" sz="1800" dirty="0">
                <a:latin typeface="Calibri" pitchFamily="34" charset="0"/>
                <a:cs typeface="Calibri" pitchFamily="34" charset="0"/>
              </a:rPr>
              <a:t>”  </a:t>
            </a:r>
            <a:endParaRPr lang="en-US" altLang="en-US" sz="1800" dirty="0" smtClean="0">
              <a:latin typeface="Calibri" pitchFamily="34" charset="0"/>
              <a:cs typeface="Calibri" pitchFamily="34" charset="0"/>
            </a:endParaRPr>
          </a:p>
          <a:p>
            <a:pPr marL="285750" indent="-285750" eaLnBrk="0" hangingPunct="0">
              <a:spcAft>
                <a:spcPts val="0"/>
              </a:spcAft>
              <a:buFontTx/>
              <a:buChar char="-"/>
              <a:defRPr/>
            </a:pPr>
            <a:endParaRPr lang="en-US" altLang="en-US" sz="1800" dirty="0">
              <a:latin typeface="Calibri" pitchFamily="34" charset="0"/>
              <a:cs typeface="Calibri" pitchFamily="34" charset="0"/>
            </a:endParaRPr>
          </a:p>
          <a:p>
            <a:pPr marL="285750" indent="-285750" eaLnBrk="0" hangingPunct="0">
              <a:spcAft>
                <a:spcPts val="0"/>
              </a:spcAft>
              <a:buFontTx/>
              <a:buChar char="-"/>
              <a:defRPr/>
            </a:pPr>
            <a:r>
              <a:rPr lang="en-US" altLang="en-US" sz="1800" dirty="0" smtClean="0">
                <a:latin typeface="Calibri" pitchFamily="34" charset="0"/>
                <a:cs typeface="Calibri" pitchFamily="34" charset="0"/>
              </a:rPr>
              <a:t>In </a:t>
            </a:r>
            <a:r>
              <a:rPr lang="en-US" altLang="en-US" sz="1800" dirty="0" err="1" smtClean="0">
                <a:latin typeface="Calibri" pitchFamily="34" charset="0"/>
                <a:cs typeface="Calibri" pitchFamily="34" charset="0"/>
              </a:rPr>
              <a:t>furanoses</a:t>
            </a:r>
            <a:r>
              <a:rPr lang="en-US" altLang="en-US" sz="1800" dirty="0" smtClean="0">
                <a:latin typeface="Calibri" pitchFamily="34" charset="0"/>
                <a:cs typeface="Calibri" pitchFamily="34" charset="0"/>
              </a:rPr>
              <a:t> and pyranoses, the cyclic rings are “</a:t>
            </a:r>
            <a:r>
              <a:rPr lang="en-US" altLang="en-US" sz="1800" dirty="0" smtClean="0">
                <a:solidFill>
                  <a:srgbClr val="FF0000"/>
                </a:solidFill>
                <a:latin typeface="Calibri" pitchFamily="34" charset="0"/>
                <a:cs typeface="Calibri" pitchFamily="34" charset="0"/>
              </a:rPr>
              <a:t>puckered</a:t>
            </a:r>
            <a:r>
              <a:rPr lang="en-US" altLang="en-US" sz="1800" dirty="0" smtClean="0">
                <a:latin typeface="Calibri" pitchFamily="34" charset="0"/>
                <a:cs typeface="Calibri" pitchFamily="34" charset="0"/>
              </a:rPr>
              <a:t>” giving rise to the so-called “</a:t>
            </a:r>
            <a:r>
              <a:rPr lang="en-US" altLang="en-US" sz="1800" dirty="0" smtClean="0">
                <a:solidFill>
                  <a:srgbClr val="FF0000"/>
                </a:solidFill>
                <a:latin typeface="Calibri" pitchFamily="34" charset="0"/>
                <a:cs typeface="Calibri" pitchFamily="34" charset="0"/>
              </a:rPr>
              <a:t>chair conformations</a:t>
            </a:r>
            <a:r>
              <a:rPr lang="en-US" altLang="en-US" sz="1800" dirty="0" smtClean="0">
                <a:latin typeface="Calibri" pitchFamily="34" charset="0"/>
                <a:cs typeface="Calibri" pitchFamily="34" charset="0"/>
              </a:rPr>
              <a:t>”  </a:t>
            </a:r>
          </a:p>
        </p:txBody>
      </p:sp>
    </p:spTree>
    <p:extLst>
      <p:ext uri="{BB962C8B-B14F-4D97-AF65-F5344CB8AC3E}">
        <p14:creationId xmlns:p14="http://schemas.microsoft.com/office/powerpoint/2010/main" val="142513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oet4_figun_08_p219b"/>
          <p:cNvPicPr>
            <a:picLocks noChangeAspect="1" noChangeArrowheads="1"/>
          </p:cNvPicPr>
          <p:nvPr/>
        </p:nvPicPr>
        <p:blipFill>
          <a:blip r:embed="rId3">
            <a:extLst>
              <a:ext uri="{28A0092B-C50C-407E-A947-70E740481C1C}">
                <a14:useLocalDpi xmlns:a14="http://schemas.microsoft.com/office/drawing/2010/main" val="0"/>
              </a:ext>
            </a:extLst>
          </a:blip>
          <a:srcRect b="8017"/>
          <a:stretch>
            <a:fillRect/>
          </a:stretch>
        </p:blipFill>
        <p:spPr bwMode="auto">
          <a:xfrm>
            <a:off x="1295400" y="533400"/>
            <a:ext cx="6629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p:cNvSpPr txBox="1">
            <a:spLocks noChangeArrowheads="1"/>
          </p:cNvSpPr>
          <p:nvPr/>
        </p:nvSpPr>
        <p:spPr bwMode="auto">
          <a:xfrm>
            <a:off x="228600" y="762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Hemiacetals and </a:t>
            </a:r>
            <a:r>
              <a:rPr lang="en-US" altLang="en-US" sz="2400" b="1" dirty="0" err="1">
                <a:solidFill>
                  <a:srgbClr val="FF6D09"/>
                </a:solidFill>
                <a:latin typeface="Arial" pitchFamily="34" charset="0"/>
              </a:rPr>
              <a:t>Hemiketals</a:t>
            </a:r>
            <a:endParaRPr lang="en-US" altLang="en-US" sz="2400" dirty="0">
              <a:solidFill>
                <a:srgbClr val="FF6D09"/>
              </a:solidFill>
              <a:latin typeface="Arial" pitchFamily="34" charset="0"/>
            </a:endParaRPr>
          </a:p>
        </p:txBody>
      </p:sp>
      <p:sp>
        <p:nvSpPr>
          <p:cNvPr id="11268" name="TextBox 2"/>
          <p:cNvSpPr txBox="1">
            <a:spLocks noChangeArrowheads="1"/>
          </p:cNvSpPr>
          <p:nvPr/>
        </p:nvSpPr>
        <p:spPr bwMode="auto">
          <a:xfrm>
            <a:off x="152400" y="4550420"/>
            <a:ext cx="883920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700" dirty="0">
                <a:solidFill>
                  <a:srgbClr val="003366"/>
                </a:solidFill>
                <a:latin typeface="Calibri" pitchFamily="34" charset="0"/>
                <a:cs typeface="Calibri" pitchFamily="34" charset="0"/>
              </a:rPr>
              <a:t>Nucleophilic attack of hydroxyl O atom on carbonyl C atom leads to spontaneous production of </a:t>
            </a:r>
            <a:r>
              <a:rPr lang="en-US" altLang="en-US" sz="1700" dirty="0">
                <a:solidFill>
                  <a:srgbClr val="FF0000"/>
                </a:solidFill>
                <a:latin typeface="Calibri" pitchFamily="34" charset="0"/>
                <a:cs typeface="Calibri" pitchFamily="34" charset="0"/>
              </a:rPr>
              <a:t>hemiacetals </a:t>
            </a:r>
            <a:r>
              <a:rPr lang="en-US" altLang="en-US" sz="1700" dirty="0">
                <a:solidFill>
                  <a:srgbClr val="003366"/>
                </a:solidFill>
                <a:latin typeface="Calibri" pitchFamily="34" charset="0"/>
                <a:cs typeface="Calibri" pitchFamily="34" charset="0"/>
              </a:rPr>
              <a:t>and </a:t>
            </a:r>
            <a:r>
              <a:rPr lang="en-US" altLang="en-US" sz="1700" dirty="0" err="1">
                <a:solidFill>
                  <a:srgbClr val="FF0000"/>
                </a:solidFill>
                <a:latin typeface="Calibri" pitchFamily="34" charset="0"/>
                <a:cs typeface="Calibri" pitchFamily="34" charset="0"/>
              </a:rPr>
              <a:t>hemiketals</a:t>
            </a:r>
            <a:endParaRPr lang="en-US" altLang="en-US" sz="1700" dirty="0">
              <a:solidFill>
                <a:srgbClr val="FF0000"/>
              </a:solidFill>
              <a:latin typeface="Calibri" pitchFamily="34" charset="0"/>
              <a:cs typeface="Calibri" pitchFamily="34" charset="0"/>
            </a:endParaRPr>
          </a:p>
          <a:p>
            <a:pPr>
              <a:spcBef>
                <a:spcPct val="0"/>
              </a:spcBef>
              <a:spcAft>
                <a:spcPts val="1200"/>
              </a:spcAft>
              <a:buFontTx/>
              <a:buChar char="-"/>
            </a:pPr>
            <a:r>
              <a:rPr lang="en-US" altLang="en-US" sz="1700" dirty="0">
                <a:solidFill>
                  <a:srgbClr val="003366"/>
                </a:solidFill>
                <a:latin typeface="Calibri" pitchFamily="34" charset="0"/>
                <a:cs typeface="Calibri" pitchFamily="34" charset="0"/>
              </a:rPr>
              <a:t>Owing to such nucleophilic reaction (but in an intramolecular manner) between the carbonyl group and one of the hydroxyl moieties, </a:t>
            </a:r>
            <a:r>
              <a:rPr lang="en-US" altLang="en-US" sz="1700" dirty="0" smtClean="0">
                <a:solidFill>
                  <a:srgbClr val="FF0000"/>
                </a:solidFill>
                <a:latin typeface="Calibri" pitchFamily="34" charset="0"/>
                <a:cs typeface="Calibri" pitchFamily="34" charset="0"/>
              </a:rPr>
              <a:t>monosaccharides (comprised </a:t>
            </a:r>
            <a:r>
              <a:rPr lang="en-US" altLang="en-US" sz="1700" dirty="0">
                <a:solidFill>
                  <a:srgbClr val="FF0000"/>
                </a:solidFill>
                <a:latin typeface="Calibri" pitchFamily="34" charset="0"/>
                <a:cs typeface="Calibri" pitchFamily="34" charset="0"/>
              </a:rPr>
              <a:t>of </a:t>
            </a:r>
            <a:r>
              <a:rPr lang="en-US" altLang="en-US" sz="1700" dirty="0" smtClean="0">
                <a:solidFill>
                  <a:srgbClr val="FF0000"/>
                </a:solidFill>
                <a:latin typeface="Calibri" pitchFamily="34" charset="0"/>
                <a:cs typeface="Calibri" pitchFamily="34" charset="0"/>
              </a:rPr>
              <a:t>5 or more C atoms) predominantly </a:t>
            </a:r>
            <a:r>
              <a:rPr lang="en-US" altLang="en-US" sz="1700" dirty="0">
                <a:solidFill>
                  <a:srgbClr val="FF0000"/>
                </a:solidFill>
                <a:latin typeface="Calibri" pitchFamily="34" charset="0"/>
                <a:cs typeface="Calibri" pitchFamily="34" charset="0"/>
              </a:rPr>
              <a:t>exist in cyclic forms </a:t>
            </a:r>
            <a:r>
              <a:rPr lang="en-US" altLang="en-US" sz="1700" dirty="0" smtClean="0">
                <a:solidFill>
                  <a:srgbClr val="003366"/>
                </a:solidFill>
                <a:latin typeface="Calibri" pitchFamily="34" charset="0"/>
                <a:cs typeface="Calibri" pitchFamily="34" charset="0"/>
              </a:rPr>
              <a:t>in </a:t>
            </a:r>
            <a:r>
              <a:rPr lang="en-US" altLang="en-US" sz="1700" dirty="0">
                <a:solidFill>
                  <a:srgbClr val="003366"/>
                </a:solidFill>
                <a:latin typeface="Calibri" pitchFamily="34" charset="0"/>
                <a:cs typeface="Calibri" pitchFamily="34" charset="0"/>
              </a:rPr>
              <a:t>both liquid and solid state @ thermodynamic equilibrium</a:t>
            </a:r>
          </a:p>
          <a:p>
            <a:pPr>
              <a:spcBef>
                <a:spcPct val="0"/>
              </a:spcBef>
              <a:spcAft>
                <a:spcPts val="1200"/>
              </a:spcAft>
              <a:buFontTx/>
              <a:buChar char="-"/>
            </a:pPr>
            <a:r>
              <a:rPr lang="en-US" altLang="en-US" sz="1700" dirty="0">
                <a:solidFill>
                  <a:srgbClr val="003366"/>
                </a:solidFill>
                <a:latin typeface="Calibri" pitchFamily="34" charset="0"/>
                <a:cs typeface="Calibri" pitchFamily="34" charset="0"/>
              </a:rPr>
              <a:t>In the cyclic form, the union between the carbonyl and hydroxyl groups creates either an </a:t>
            </a:r>
            <a:r>
              <a:rPr lang="en-US" altLang="en-US" sz="1700" dirty="0">
                <a:solidFill>
                  <a:srgbClr val="FF0000"/>
                </a:solidFill>
                <a:latin typeface="Calibri" pitchFamily="34" charset="0"/>
                <a:cs typeface="Calibri" pitchFamily="34" charset="0"/>
              </a:rPr>
              <a:t>hemiacetal</a:t>
            </a:r>
            <a:r>
              <a:rPr lang="en-US" altLang="en-US" sz="1700" dirty="0">
                <a:solidFill>
                  <a:srgbClr val="003366"/>
                </a:solidFill>
                <a:latin typeface="Calibri" pitchFamily="34" charset="0"/>
                <a:cs typeface="Calibri" pitchFamily="34" charset="0"/>
              </a:rPr>
              <a:t> (from aldoses) or </a:t>
            </a:r>
            <a:r>
              <a:rPr lang="en-US" altLang="en-US" sz="1700" dirty="0" err="1">
                <a:solidFill>
                  <a:srgbClr val="FF0000"/>
                </a:solidFill>
                <a:latin typeface="Calibri" pitchFamily="34" charset="0"/>
                <a:cs typeface="Calibri" pitchFamily="34" charset="0"/>
              </a:rPr>
              <a:t>hemiketal</a:t>
            </a:r>
            <a:r>
              <a:rPr lang="en-US" altLang="en-US" sz="1700" dirty="0">
                <a:solidFill>
                  <a:srgbClr val="FF0000"/>
                </a:solidFill>
                <a:latin typeface="Calibri" pitchFamily="34" charset="0"/>
                <a:cs typeface="Calibri" pitchFamily="34" charset="0"/>
              </a:rPr>
              <a:t> </a:t>
            </a:r>
            <a:r>
              <a:rPr lang="en-US" altLang="en-US" sz="1700" dirty="0">
                <a:solidFill>
                  <a:srgbClr val="003366"/>
                </a:solidFill>
                <a:latin typeface="Calibri" pitchFamily="34" charset="0"/>
                <a:cs typeface="Calibri" pitchFamily="34" charset="0"/>
              </a:rPr>
              <a:t>(from ketoses)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8">
                                            <p:txEl>
                                              <p:pRg st="1" end="1"/>
                                            </p:txEl>
                                          </p:spTgt>
                                        </p:tgtEl>
                                        <p:attrNameLst>
                                          <p:attrName>style.visibility</p:attrName>
                                        </p:attrNameLst>
                                      </p:cBhvr>
                                      <p:to>
                                        <p:strVal val="visible"/>
                                      </p:to>
                                    </p:set>
                                    <p:animEffect transition="in" filter="fade">
                                      <p:cBhvr>
                                        <p:cTn id="14" dur="1000"/>
                                        <p:tgtEl>
                                          <p:spTgt spid="11268">
                                            <p:txEl>
                                              <p:pRg st="1" end="1"/>
                                            </p:txEl>
                                          </p:spTgt>
                                        </p:tgtEl>
                                      </p:cBhvr>
                                    </p:animEffect>
                                    <p:anim calcmode="lin" valueType="num">
                                      <p:cBhvr>
                                        <p:cTn id="15" dur="10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Effect transition="in" filter="fade">
                                      <p:cBhvr>
                                        <p:cTn id="21" dur="1000"/>
                                        <p:tgtEl>
                                          <p:spTgt spid="11268">
                                            <p:txEl>
                                              <p:pRg st="2" end="2"/>
                                            </p:txEl>
                                          </p:spTgt>
                                        </p:tgtEl>
                                      </p:cBhvr>
                                    </p:animEffect>
                                    <p:anim calcmode="lin" valueType="num">
                                      <p:cBhvr>
                                        <p:cTn id="22" dur="10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oet4_fig_08_03"/>
          <p:cNvPicPr>
            <a:picLocks noChangeAspect="1" noChangeArrowheads="1"/>
          </p:cNvPicPr>
          <p:nvPr/>
        </p:nvPicPr>
        <p:blipFill>
          <a:blip r:embed="rId3">
            <a:extLst>
              <a:ext uri="{28A0092B-C50C-407E-A947-70E740481C1C}">
                <a14:useLocalDpi xmlns:a14="http://schemas.microsoft.com/office/drawing/2010/main" val="0"/>
              </a:ext>
            </a:extLst>
          </a:blip>
          <a:srcRect l="1157" t="3957" r="33786" b="54439"/>
          <a:stretch>
            <a:fillRect/>
          </a:stretch>
        </p:blipFill>
        <p:spPr bwMode="auto">
          <a:xfrm>
            <a:off x="762000" y="661988"/>
            <a:ext cx="7773988"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1676400" y="762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D-Glucose</a:t>
            </a:r>
            <a:endParaRPr lang="en-US" altLang="en-US" sz="2400" dirty="0">
              <a:solidFill>
                <a:srgbClr val="FF6D09"/>
              </a:solidFill>
              <a:latin typeface="Arial" pitchFamily="34" charset="0"/>
            </a:endParaRPr>
          </a:p>
        </p:txBody>
      </p:sp>
      <p:sp>
        <p:nvSpPr>
          <p:cNvPr id="12292" name="TextBox 2"/>
          <p:cNvSpPr txBox="1">
            <a:spLocks noChangeArrowheads="1"/>
          </p:cNvSpPr>
          <p:nvPr/>
        </p:nvSpPr>
        <p:spPr bwMode="auto">
          <a:xfrm>
            <a:off x="228600" y="4724400"/>
            <a:ext cx="7162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800" dirty="0">
                <a:solidFill>
                  <a:srgbClr val="003366"/>
                </a:solidFill>
                <a:latin typeface="Calibri" pitchFamily="34" charset="0"/>
                <a:cs typeface="Calibri" pitchFamily="34" charset="0"/>
              </a:rPr>
              <a:t>Owing to nucleophilic reaction between the terminal aldehyde group and the hydroxyl moiety attached to the asymmetric C5 atom farthest from it, the linear form of glucose spontaneously switches to the 6-membered cyclic form termed </a:t>
            </a:r>
            <a:r>
              <a:rPr lang="en-US" altLang="en-US" sz="1800" dirty="0" err="1">
                <a:solidFill>
                  <a:srgbClr val="FF0000"/>
                </a:solidFill>
                <a:latin typeface="Calibri" pitchFamily="34" charset="0"/>
                <a:cs typeface="Calibri" pitchFamily="34" charset="0"/>
              </a:rPr>
              <a:t>glucopyranose</a:t>
            </a:r>
            <a:r>
              <a:rPr lang="en-US" altLang="en-US" sz="1800" dirty="0">
                <a:solidFill>
                  <a:srgbClr val="003366"/>
                </a:solidFill>
                <a:latin typeface="Calibri" pitchFamily="34" charset="0"/>
                <a:cs typeface="Calibri" pitchFamily="34" charset="0"/>
              </a:rPr>
              <a:t> </a:t>
            </a:r>
          </a:p>
          <a:p>
            <a:pPr>
              <a:spcBef>
                <a:spcPct val="0"/>
              </a:spcBef>
              <a:buFontTx/>
              <a:buChar char="-"/>
            </a:pPr>
            <a:endParaRPr lang="en-US" altLang="en-US" sz="1800" dirty="0">
              <a:solidFill>
                <a:srgbClr val="003366"/>
              </a:solidFill>
              <a:latin typeface="Calibri" pitchFamily="34" charset="0"/>
              <a:cs typeface="Calibri" pitchFamily="34" charset="0"/>
            </a:endParaRPr>
          </a:p>
          <a:p>
            <a:pPr>
              <a:spcBef>
                <a:spcPct val="0"/>
              </a:spcBef>
              <a:buFontTx/>
              <a:buChar char="-"/>
            </a:pPr>
            <a:r>
              <a:rPr lang="en-US" altLang="en-US" sz="1800" dirty="0">
                <a:solidFill>
                  <a:srgbClr val="003366"/>
                </a:solidFill>
                <a:latin typeface="Calibri" pitchFamily="34" charset="0"/>
                <a:cs typeface="Calibri" pitchFamily="34" charset="0"/>
              </a:rPr>
              <a:t>Such 6-membered cyclic forms of monosaccharides are called </a:t>
            </a:r>
            <a:r>
              <a:rPr lang="en-US" altLang="en-US" sz="1800" dirty="0">
                <a:solidFill>
                  <a:srgbClr val="FF0000"/>
                </a:solidFill>
                <a:latin typeface="Calibri" pitchFamily="34" charset="0"/>
                <a:cs typeface="Calibri" pitchFamily="34" charset="0"/>
              </a:rPr>
              <a:t>pyranoses</a:t>
            </a:r>
            <a:r>
              <a:rPr lang="en-US" altLang="en-US" sz="1800" dirty="0">
                <a:solidFill>
                  <a:srgbClr val="003366"/>
                </a:solidFill>
                <a:latin typeface="Calibri" pitchFamily="34" charset="0"/>
                <a:cs typeface="Calibri" pitchFamily="34" charset="0"/>
              </a:rPr>
              <a:t> in analogy with the heterocyclic </a:t>
            </a:r>
            <a:r>
              <a:rPr lang="en-US" altLang="en-US" sz="1800" dirty="0" err="1">
                <a:solidFill>
                  <a:srgbClr val="FF0000"/>
                </a:solidFill>
                <a:latin typeface="Calibri" pitchFamily="34" charset="0"/>
                <a:cs typeface="Calibri" pitchFamily="34" charset="0"/>
              </a:rPr>
              <a:t>pyran</a:t>
            </a:r>
            <a:r>
              <a:rPr lang="en-US" altLang="en-US" sz="1800" dirty="0">
                <a:solidFill>
                  <a:srgbClr val="003366"/>
                </a:solidFill>
                <a:latin typeface="Calibri" pitchFamily="34" charset="0"/>
                <a:cs typeface="Calibri" pitchFamily="34" charset="0"/>
              </a:rPr>
              <a:t> ring</a:t>
            </a:r>
          </a:p>
        </p:txBody>
      </p:sp>
      <p:pic>
        <p:nvPicPr>
          <p:cNvPr id="12293" name="Picture 2" descr="voet4_figun_08_p220"/>
          <p:cNvPicPr>
            <a:picLocks noChangeAspect="1" noChangeArrowheads="1"/>
          </p:cNvPicPr>
          <p:nvPr/>
        </p:nvPicPr>
        <p:blipFill>
          <a:blip r:embed="rId4">
            <a:extLst>
              <a:ext uri="{28A0092B-C50C-407E-A947-70E740481C1C}">
                <a14:useLocalDpi xmlns:a14="http://schemas.microsoft.com/office/drawing/2010/main" val="0"/>
              </a:ext>
            </a:extLst>
          </a:blip>
          <a:srcRect l="806" t="1488" r="52547" b="10120"/>
          <a:stretch>
            <a:fillRect/>
          </a:stretch>
        </p:blipFill>
        <p:spPr bwMode="auto">
          <a:xfrm>
            <a:off x="7497763" y="4800600"/>
            <a:ext cx="1417637" cy="1728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1000"/>
                                        <p:tgtEl>
                                          <p:spTgt spid="12292">
                                            <p:txEl>
                                              <p:pRg st="0" end="0"/>
                                            </p:txEl>
                                          </p:spTgt>
                                        </p:tgtEl>
                                      </p:cBhvr>
                                    </p:animEffect>
                                    <p:anim calcmode="lin" valueType="num">
                                      <p:cBhvr>
                                        <p:cTn id="8" dur="10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2">
                                            <p:txEl>
                                              <p:pRg st="2" end="2"/>
                                            </p:txEl>
                                          </p:spTgt>
                                        </p:tgtEl>
                                        <p:attrNameLst>
                                          <p:attrName>style.visibility</p:attrName>
                                        </p:attrNameLst>
                                      </p:cBhvr>
                                      <p:to>
                                        <p:strVal val="visible"/>
                                      </p:to>
                                    </p:set>
                                    <p:animEffect transition="in" filter="fade">
                                      <p:cBhvr>
                                        <p:cTn id="14" dur="1000"/>
                                        <p:tgtEl>
                                          <p:spTgt spid="12292">
                                            <p:txEl>
                                              <p:pRg st="2" end="2"/>
                                            </p:txEl>
                                          </p:spTgt>
                                        </p:tgtEl>
                                      </p:cBhvr>
                                    </p:animEffect>
                                    <p:anim calcmode="lin" valueType="num">
                                      <p:cBhvr>
                                        <p:cTn id="15" dur="10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9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fade">
                                      <p:cBhvr>
                                        <p:cTn id="19" dur="1000"/>
                                        <p:tgtEl>
                                          <p:spTgt spid="12293"/>
                                        </p:tgtEl>
                                      </p:cBhvr>
                                    </p:animEffect>
                                    <p:anim calcmode="lin" valueType="num">
                                      <p:cBhvr>
                                        <p:cTn id="20" dur="1000" fill="hold"/>
                                        <p:tgtEl>
                                          <p:spTgt spid="12293"/>
                                        </p:tgtEl>
                                        <p:attrNameLst>
                                          <p:attrName>ppt_x</p:attrName>
                                        </p:attrNameLst>
                                      </p:cBhvr>
                                      <p:tavLst>
                                        <p:tav tm="0">
                                          <p:val>
                                            <p:strVal val="#ppt_x"/>
                                          </p:val>
                                        </p:tav>
                                        <p:tav tm="100000">
                                          <p:val>
                                            <p:strVal val="#ppt_x"/>
                                          </p:val>
                                        </p:tav>
                                      </p:tavLst>
                                    </p:anim>
                                    <p:anim calcmode="lin" valueType="num">
                                      <p:cBhvr>
                                        <p:cTn id="21"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676400" y="762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D-Fructose</a:t>
            </a:r>
            <a:endParaRPr lang="en-US" altLang="en-US" sz="2400" dirty="0">
              <a:solidFill>
                <a:srgbClr val="FF6D09"/>
              </a:solidFill>
              <a:latin typeface="Arial" pitchFamily="34" charset="0"/>
            </a:endParaRPr>
          </a:p>
        </p:txBody>
      </p:sp>
      <p:sp>
        <p:nvSpPr>
          <p:cNvPr id="13315" name="TextBox 2"/>
          <p:cNvSpPr txBox="1">
            <a:spLocks noChangeArrowheads="1"/>
          </p:cNvSpPr>
          <p:nvPr/>
        </p:nvSpPr>
        <p:spPr bwMode="auto">
          <a:xfrm>
            <a:off x="152400" y="4660900"/>
            <a:ext cx="6629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800" dirty="0">
                <a:solidFill>
                  <a:srgbClr val="003366"/>
                </a:solidFill>
                <a:latin typeface="Calibri" pitchFamily="34" charset="0"/>
                <a:cs typeface="Calibri" pitchFamily="34" charset="0"/>
              </a:rPr>
              <a:t>Owing to nucleophilic reaction between the ketone group and the hydroxyl moiety attached to the asymmetric C5 atom farthest from it, the linear form of fructose spontaneously switches to the 5-membered cyclic form termed </a:t>
            </a:r>
            <a:r>
              <a:rPr lang="en-US" altLang="en-US" sz="1800" dirty="0" err="1">
                <a:solidFill>
                  <a:srgbClr val="FF0000"/>
                </a:solidFill>
                <a:latin typeface="Calibri" pitchFamily="34" charset="0"/>
                <a:cs typeface="Calibri" pitchFamily="34" charset="0"/>
              </a:rPr>
              <a:t>fructofuranose</a:t>
            </a:r>
            <a:r>
              <a:rPr lang="en-US" altLang="en-US" sz="1800" dirty="0">
                <a:solidFill>
                  <a:srgbClr val="FF0000"/>
                </a:solidFill>
                <a:latin typeface="Calibri" pitchFamily="34" charset="0"/>
                <a:cs typeface="Calibri" pitchFamily="34" charset="0"/>
              </a:rPr>
              <a:t> </a:t>
            </a:r>
          </a:p>
          <a:p>
            <a:pPr>
              <a:spcBef>
                <a:spcPct val="0"/>
              </a:spcBef>
              <a:buFontTx/>
              <a:buChar char="-"/>
            </a:pPr>
            <a:endParaRPr lang="en-US" altLang="en-US" sz="1800" dirty="0">
              <a:solidFill>
                <a:srgbClr val="003366"/>
              </a:solidFill>
              <a:latin typeface="Calibri" pitchFamily="34" charset="0"/>
              <a:cs typeface="Calibri" pitchFamily="34" charset="0"/>
            </a:endParaRPr>
          </a:p>
          <a:p>
            <a:pPr>
              <a:spcBef>
                <a:spcPct val="0"/>
              </a:spcBef>
              <a:buFontTx/>
              <a:buChar char="-"/>
            </a:pPr>
            <a:r>
              <a:rPr lang="en-US" altLang="en-US" sz="1800" dirty="0">
                <a:solidFill>
                  <a:srgbClr val="003366"/>
                </a:solidFill>
                <a:latin typeface="Calibri" pitchFamily="34" charset="0"/>
                <a:cs typeface="Calibri" pitchFamily="34" charset="0"/>
              </a:rPr>
              <a:t>Such 5-membered cyclic forms of monosaccharides are called </a:t>
            </a:r>
            <a:r>
              <a:rPr lang="en-US" altLang="en-US" sz="1800" dirty="0" err="1">
                <a:solidFill>
                  <a:srgbClr val="FF0000"/>
                </a:solidFill>
                <a:latin typeface="Calibri" pitchFamily="34" charset="0"/>
                <a:cs typeface="Calibri" pitchFamily="34" charset="0"/>
              </a:rPr>
              <a:t>furanoses</a:t>
            </a:r>
            <a:r>
              <a:rPr lang="en-US" altLang="en-US" sz="1800" dirty="0">
                <a:solidFill>
                  <a:srgbClr val="FF0000"/>
                </a:solidFill>
                <a:latin typeface="Calibri" pitchFamily="34" charset="0"/>
                <a:cs typeface="Calibri" pitchFamily="34" charset="0"/>
              </a:rPr>
              <a:t> </a:t>
            </a:r>
            <a:r>
              <a:rPr lang="en-US" altLang="en-US" sz="1800" dirty="0">
                <a:solidFill>
                  <a:srgbClr val="003366"/>
                </a:solidFill>
                <a:latin typeface="Calibri" pitchFamily="34" charset="0"/>
                <a:cs typeface="Calibri" pitchFamily="34" charset="0"/>
              </a:rPr>
              <a:t>in analogy with the heterocyclic </a:t>
            </a:r>
            <a:r>
              <a:rPr lang="en-US" altLang="en-US" sz="1800" dirty="0">
                <a:solidFill>
                  <a:srgbClr val="FF0000"/>
                </a:solidFill>
                <a:latin typeface="Calibri" pitchFamily="34" charset="0"/>
                <a:cs typeface="Calibri" pitchFamily="34" charset="0"/>
              </a:rPr>
              <a:t>furan</a:t>
            </a:r>
            <a:r>
              <a:rPr lang="en-US" altLang="en-US" sz="1800" dirty="0">
                <a:solidFill>
                  <a:srgbClr val="003366"/>
                </a:solidFill>
                <a:latin typeface="Calibri" pitchFamily="34" charset="0"/>
                <a:cs typeface="Calibri" pitchFamily="34" charset="0"/>
              </a:rPr>
              <a:t> ring</a:t>
            </a:r>
          </a:p>
        </p:txBody>
      </p:sp>
      <p:pic>
        <p:nvPicPr>
          <p:cNvPr id="13316" name="Picture 2" descr="voet4_fig_08_03"/>
          <p:cNvPicPr>
            <a:picLocks noChangeAspect="1" noChangeArrowheads="1"/>
          </p:cNvPicPr>
          <p:nvPr/>
        </p:nvPicPr>
        <p:blipFill>
          <a:blip r:embed="rId3">
            <a:extLst>
              <a:ext uri="{28A0092B-C50C-407E-A947-70E740481C1C}">
                <a14:useLocalDpi xmlns:a14="http://schemas.microsoft.com/office/drawing/2010/main" val="0"/>
              </a:ext>
            </a:extLst>
          </a:blip>
          <a:srcRect t="55057" r="32648" b="5739"/>
          <a:stretch>
            <a:fillRect/>
          </a:stretch>
        </p:blipFill>
        <p:spPr bwMode="auto">
          <a:xfrm>
            <a:off x="533400" y="636588"/>
            <a:ext cx="8047038"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voet4_figun_08_p220"/>
          <p:cNvPicPr>
            <a:picLocks noChangeAspect="1" noChangeArrowheads="1"/>
          </p:cNvPicPr>
          <p:nvPr/>
        </p:nvPicPr>
        <p:blipFill>
          <a:blip r:embed="rId4">
            <a:extLst>
              <a:ext uri="{28A0092B-C50C-407E-A947-70E740481C1C}">
                <a14:useLocalDpi xmlns:a14="http://schemas.microsoft.com/office/drawing/2010/main" val="0"/>
              </a:ext>
            </a:extLst>
          </a:blip>
          <a:srcRect l="63814" t="5743" b="11922"/>
          <a:stretch>
            <a:fillRect/>
          </a:stretch>
        </p:blipFill>
        <p:spPr bwMode="auto">
          <a:xfrm>
            <a:off x="7239000" y="4886325"/>
            <a:ext cx="1190625" cy="1743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fade">
                                      <p:cBhvr>
                                        <p:cTn id="19" dur="1000"/>
                                        <p:tgtEl>
                                          <p:spTgt spid="13317"/>
                                        </p:tgtEl>
                                      </p:cBhvr>
                                    </p:animEffect>
                                    <p:anim calcmode="lin" valueType="num">
                                      <p:cBhvr>
                                        <p:cTn id="20" dur="1000" fill="hold"/>
                                        <p:tgtEl>
                                          <p:spTgt spid="13317"/>
                                        </p:tgtEl>
                                        <p:attrNameLst>
                                          <p:attrName>ppt_x</p:attrName>
                                        </p:attrNameLst>
                                      </p:cBhvr>
                                      <p:tavLst>
                                        <p:tav tm="0">
                                          <p:val>
                                            <p:strVal val="#ppt_x"/>
                                          </p:val>
                                        </p:tav>
                                        <p:tav tm="100000">
                                          <p:val>
                                            <p:strVal val="#ppt_x"/>
                                          </p:val>
                                        </p:tav>
                                      </p:tavLst>
                                    </p:anim>
                                    <p:anim calcmode="lin" valueType="num">
                                      <p:cBhvr>
                                        <p:cTn id="21"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16900" y="592182"/>
            <a:ext cx="2312500" cy="3065418"/>
            <a:chOff x="4316900" y="592182"/>
            <a:chExt cx="2312500" cy="3065418"/>
          </a:xfrm>
        </p:grpSpPr>
        <p:sp>
          <p:nvSpPr>
            <p:cNvPr id="14346" name="TextBox 2"/>
            <p:cNvSpPr txBox="1">
              <a:spLocks noChangeArrowheads="1"/>
            </p:cNvSpPr>
            <p:nvPr/>
          </p:nvSpPr>
          <p:spPr bwMode="auto">
            <a:xfrm>
              <a:off x="4649070" y="3072710"/>
              <a:ext cx="1980330" cy="5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latin typeface="Calibri" pitchFamily="34" charset="0"/>
                  <a:cs typeface="Calibri" pitchFamily="34" charset="0"/>
                  <a:sym typeface="Symbol" pitchFamily="18" charset="2"/>
                </a:rPr>
                <a:t>-</a:t>
              </a:r>
              <a:r>
                <a:rPr lang="en-US" altLang="en-US" sz="1600" b="1" dirty="0">
                  <a:latin typeface="Calibri" pitchFamily="34" charset="0"/>
                  <a:cs typeface="Calibri" pitchFamily="34" charset="0"/>
                </a:rPr>
                <a:t>D-</a:t>
              </a:r>
              <a:r>
                <a:rPr lang="en-US" altLang="en-US" sz="1600" b="1" dirty="0" err="1">
                  <a:latin typeface="Calibri" pitchFamily="34" charset="0"/>
                  <a:cs typeface="Calibri" pitchFamily="34" charset="0"/>
                </a:rPr>
                <a:t>Glucopyranose</a:t>
              </a:r>
              <a:endParaRPr lang="en-US" altLang="en-US" sz="1600" b="1" dirty="0">
                <a:latin typeface="Calibri" pitchFamily="34" charset="0"/>
                <a:cs typeface="Calibri" pitchFamily="34" charset="0"/>
              </a:endParaRPr>
            </a:p>
            <a:p>
              <a:pPr algn="ctr">
                <a:spcBef>
                  <a:spcPct val="0"/>
                </a:spcBef>
                <a:buFontTx/>
                <a:buNone/>
              </a:pPr>
              <a:r>
                <a:rPr lang="en-US" altLang="en-US" sz="1600" b="1" dirty="0">
                  <a:latin typeface="Calibri" pitchFamily="34" charset="0"/>
                  <a:cs typeface="Calibri" pitchFamily="34" charset="0"/>
                </a:rPr>
                <a:t>(Haworth projection)</a:t>
              </a:r>
            </a:p>
          </p:txBody>
        </p:sp>
        <p:pic>
          <p:nvPicPr>
            <p:cNvPr id="23" name="Picture 2" descr="voet4_fig_08_04"/>
            <p:cNvPicPr>
              <a:picLocks noChangeAspect="1" noChangeArrowheads="1"/>
            </p:cNvPicPr>
            <p:nvPr/>
          </p:nvPicPr>
          <p:blipFill rotWithShape="1">
            <a:blip r:embed="rId3">
              <a:extLst>
                <a:ext uri="{28A0092B-C50C-407E-A947-70E740481C1C}">
                  <a14:useLocalDpi xmlns:a14="http://schemas.microsoft.com/office/drawing/2010/main" val="0"/>
                </a:ext>
              </a:extLst>
            </a:blip>
            <a:srcRect l="56813" r="20372" b="35071"/>
            <a:stretch/>
          </p:blipFill>
          <p:spPr bwMode="auto">
            <a:xfrm>
              <a:off x="4316900" y="592182"/>
              <a:ext cx="2245009" cy="239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5" name="Picture 2" descr="voet4_fig_08_04"/>
          <p:cNvPicPr>
            <a:picLocks noChangeAspect="1" noChangeArrowheads="1"/>
          </p:cNvPicPr>
          <p:nvPr/>
        </p:nvPicPr>
        <p:blipFill rotWithShape="1">
          <a:blip r:embed="rId3">
            <a:extLst>
              <a:ext uri="{28A0092B-C50C-407E-A947-70E740481C1C}">
                <a14:useLocalDpi xmlns:a14="http://schemas.microsoft.com/office/drawing/2010/main" val="0"/>
              </a:ext>
            </a:extLst>
          </a:blip>
          <a:srcRect l="43517" r="42610" b="35071"/>
          <a:stretch/>
        </p:blipFill>
        <p:spPr bwMode="auto">
          <a:xfrm>
            <a:off x="3006540" y="585788"/>
            <a:ext cx="1365164" cy="239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28588" y="3919538"/>
            <a:ext cx="8915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169863" indent="-169863" eaLnBrk="0" hangingPunct="0">
              <a:buFontTx/>
              <a:buChar char="-"/>
              <a:defRPr/>
            </a:pPr>
            <a:r>
              <a:rPr lang="en-US" sz="1800" dirty="0">
                <a:solidFill>
                  <a:srgbClr val="003366"/>
                </a:solidFill>
                <a:latin typeface="Calibri" pitchFamily="34" charset="0"/>
                <a:cs typeface="Calibri" pitchFamily="34" charset="0"/>
              </a:rPr>
              <a:t>The </a:t>
            </a:r>
            <a:r>
              <a:rPr lang="en-US" sz="1800" dirty="0" smtClean="0">
                <a:solidFill>
                  <a:srgbClr val="FF0000"/>
                </a:solidFill>
                <a:latin typeface="Calibri" pitchFamily="34" charset="0"/>
                <a:cs typeface="Calibri" pitchFamily="34" charset="0"/>
              </a:rPr>
              <a:t>3D </a:t>
            </a:r>
            <a:r>
              <a:rPr lang="en-US" sz="1800" dirty="0" err="1" smtClean="0">
                <a:solidFill>
                  <a:srgbClr val="FF0000"/>
                </a:solidFill>
                <a:latin typeface="Calibri" pitchFamily="34" charset="0"/>
                <a:cs typeface="Calibri" pitchFamily="34" charset="0"/>
              </a:rPr>
              <a:t>stereochemical</a:t>
            </a:r>
            <a:r>
              <a:rPr lang="en-US" sz="1800" dirty="0" smtClean="0">
                <a:solidFill>
                  <a:srgbClr val="FF0000"/>
                </a:solidFill>
                <a:latin typeface="Calibri" pitchFamily="34" charset="0"/>
                <a:cs typeface="Calibri" pitchFamily="34" charset="0"/>
              </a:rPr>
              <a:t> configurations </a:t>
            </a:r>
            <a:r>
              <a:rPr lang="en-US" sz="1800" dirty="0" smtClean="0">
                <a:solidFill>
                  <a:srgbClr val="003366"/>
                </a:solidFill>
                <a:latin typeface="Calibri" pitchFamily="34" charset="0"/>
                <a:cs typeface="Calibri" pitchFamily="34" charset="0"/>
              </a:rPr>
              <a:t>of cyclic forms of </a:t>
            </a:r>
            <a:r>
              <a:rPr lang="en-US" sz="1800" dirty="0" err="1" smtClean="0">
                <a:solidFill>
                  <a:srgbClr val="003366"/>
                </a:solidFill>
                <a:latin typeface="Calibri" pitchFamily="34" charset="0"/>
                <a:cs typeface="Calibri" pitchFamily="34" charset="0"/>
              </a:rPr>
              <a:t>monosaccharides</a:t>
            </a:r>
            <a:r>
              <a:rPr lang="en-US" sz="1800" dirty="0" smtClean="0">
                <a:solidFill>
                  <a:srgbClr val="003366"/>
                </a:solidFill>
                <a:latin typeface="Calibri" pitchFamily="34" charset="0"/>
                <a:cs typeface="Calibri" pitchFamily="34" charset="0"/>
              </a:rPr>
              <a:t> are </a:t>
            </a:r>
            <a:r>
              <a:rPr lang="en-US" sz="1800" dirty="0">
                <a:solidFill>
                  <a:srgbClr val="003366"/>
                </a:solidFill>
                <a:latin typeface="Calibri" pitchFamily="34" charset="0"/>
                <a:cs typeface="Calibri" pitchFamily="34" charset="0"/>
              </a:rPr>
              <a:t>usually represented via the so-called </a:t>
            </a:r>
            <a:r>
              <a:rPr lang="en-US" sz="1800" dirty="0">
                <a:solidFill>
                  <a:srgbClr val="FF0000"/>
                </a:solidFill>
                <a:latin typeface="Calibri" pitchFamily="34" charset="0"/>
                <a:cs typeface="Calibri" pitchFamily="34" charset="0"/>
              </a:rPr>
              <a:t>Haworth </a:t>
            </a:r>
            <a:r>
              <a:rPr lang="en-US" sz="1800" dirty="0" smtClean="0">
                <a:solidFill>
                  <a:srgbClr val="FF0000"/>
                </a:solidFill>
                <a:latin typeface="Calibri" pitchFamily="34" charset="0"/>
                <a:cs typeface="Calibri" pitchFamily="34" charset="0"/>
              </a:rPr>
              <a:t>projection</a:t>
            </a:r>
          </a:p>
          <a:p>
            <a:pPr marL="169863" indent="-169863" eaLnBrk="0" hangingPunct="0">
              <a:buFontTx/>
              <a:buChar char="-"/>
              <a:defRPr/>
            </a:pPr>
            <a:endParaRPr lang="en-US" sz="1800" dirty="0">
              <a:solidFill>
                <a:srgbClr val="003366"/>
              </a:solidFill>
              <a:latin typeface="Calibri" pitchFamily="34" charset="0"/>
              <a:cs typeface="Calibri" pitchFamily="34" charset="0"/>
            </a:endParaRPr>
          </a:p>
          <a:p>
            <a:pPr marL="169863" indent="-169863" eaLnBrk="0" hangingPunct="0">
              <a:buFontTx/>
              <a:buChar char="-"/>
              <a:defRPr/>
            </a:pPr>
            <a:r>
              <a:rPr lang="en-US" sz="1800" dirty="0" smtClean="0">
                <a:solidFill>
                  <a:srgbClr val="FF0000"/>
                </a:solidFill>
                <a:latin typeface="Calibri" pitchFamily="34" charset="0"/>
                <a:cs typeface="Calibri" pitchFamily="34" charset="0"/>
              </a:rPr>
              <a:t>In the Haworth projection</a:t>
            </a:r>
            <a:r>
              <a:rPr lang="en-US" sz="1800" dirty="0" smtClean="0">
                <a:solidFill>
                  <a:srgbClr val="003366"/>
                </a:solidFill>
                <a:latin typeface="Calibri" pitchFamily="34" charset="0"/>
                <a:cs typeface="Calibri" pitchFamily="34" charset="0"/>
              </a:rPr>
              <a:t>, the heterocyclic ring lies perpendicular to the plane of the page (with the wedged line denoting atoms coming toward the observer) and the vertical lines indicate atoms above or below the plane of the ring</a:t>
            </a:r>
          </a:p>
          <a:p>
            <a:pPr eaLnBrk="0" hangingPunct="0">
              <a:defRPr/>
            </a:pPr>
            <a:endParaRPr lang="en-US" sz="1800" dirty="0">
              <a:solidFill>
                <a:srgbClr val="003366"/>
              </a:solidFill>
              <a:latin typeface="Calibri" pitchFamily="34" charset="0"/>
              <a:cs typeface="Calibri" pitchFamily="34" charset="0"/>
            </a:endParaRPr>
          </a:p>
          <a:p>
            <a:pPr marL="169863" indent="-169863" eaLnBrk="0" hangingPunct="0">
              <a:buFontTx/>
              <a:buChar char="-"/>
              <a:defRPr/>
            </a:pPr>
            <a:r>
              <a:rPr lang="en-US" sz="1800" dirty="0" smtClean="0">
                <a:solidFill>
                  <a:srgbClr val="00B050"/>
                </a:solidFill>
                <a:latin typeface="Calibri" pitchFamily="34" charset="0"/>
                <a:cs typeface="Calibri" pitchFamily="34" charset="0"/>
              </a:rPr>
              <a:t>The substituents below the plane of the ring in the Haworth projection are equivalent to those on the right-hand side of </a:t>
            </a:r>
            <a:r>
              <a:rPr lang="en-US" sz="1800" dirty="0" smtClean="0">
                <a:solidFill>
                  <a:srgbClr val="FF0000"/>
                </a:solidFill>
                <a:latin typeface="Calibri" pitchFamily="34" charset="0"/>
                <a:cs typeface="Calibri" pitchFamily="34" charset="0"/>
              </a:rPr>
              <a:t>Fischer projection</a:t>
            </a:r>
            <a:r>
              <a:rPr lang="en-US" sz="1800" dirty="0" smtClean="0">
                <a:solidFill>
                  <a:srgbClr val="003366"/>
                </a:solidFill>
                <a:latin typeface="Calibri" pitchFamily="34" charset="0"/>
                <a:cs typeface="Calibri" pitchFamily="34" charset="0"/>
              </a:rPr>
              <a:t>—with the position of OH group involved in cyclization replaced with the left-hand side H atom</a:t>
            </a:r>
          </a:p>
        </p:txBody>
      </p:sp>
      <p:sp>
        <p:nvSpPr>
          <p:cNvPr id="14339" name="TextBox 3"/>
          <p:cNvSpPr txBox="1">
            <a:spLocks noChangeArrowheads="1"/>
          </p:cNvSpPr>
          <p:nvPr/>
        </p:nvSpPr>
        <p:spPr bwMode="auto">
          <a:xfrm>
            <a:off x="533400" y="76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a:t>
            </a:r>
            <a:r>
              <a:rPr lang="en-US" altLang="en-US" sz="2400" b="1" dirty="0" smtClean="0">
                <a:solidFill>
                  <a:srgbClr val="FF6D09"/>
                </a:solidFill>
                <a:latin typeface="Arial" pitchFamily="34" charset="0"/>
              </a:rPr>
              <a:t>Fischer </a:t>
            </a:r>
            <a:r>
              <a:rPr lang="en-US" altLang="en-US" sz="2400" b="1" dirty="0" smtClean="0">
                <a:solidFill>
                  <a:srgbClr val="FF6D09"/>
                </a:solidFill>
                <a:latin typeface="Arial" pitchFamily="34" charset="0"/>
                <a:sym typeface="Wingdings" panose="05000000000000000000" pitchFamily="2" charset="2"/>
              </a:rPr>
              <a:t> </a:t>
            </a:r>
            <a:r>
              <a:rPr lang="en-US" altLang="en-US" sz="2400" b="1" dirty="0" smtClean="0">
                <a:solidFill>
                  <a:srgbClr val="FF6D09"/>
                </a:solidFill>
                <a:latin typeface="Arial" pitchFamily="34" charset="0"/>
              </a:rPr>
              <a:t>Haworth </a:t>
            </a:r>
            <a:r>
              <a:rPr lang="en-US" altLang="en-US" sz="2400" b="1" dirty="0">
                <a:solidFill>
                  <a:srgbClr val="FF6D09"/>
                </a:solidFill>
                <a:latin typeface="Arial" pitchFamily="34" charset="0"/>
              </a:rPr>
              <a:t>Projection</a:t>
            </a:r>
            <a:endParaRPr lang="en-US" altLang="en-US" sz="2400" dirty="0">
              <a:solidFill>
                <a:srgbClr val="FF6D09"/>
              </a:solidFill>
              <a:latin typeface="Arial" pitchFamily="34" charset="0"/>
            </a:endParaRPr>
          </a:p>
        </p:txBody>
      </p:sp>
      <p:grpSp>
        <p:nvGrpSpPr>
          <p:cNvPr id="14340" name="Group 11"/>
          <p:cNvGrpSpPr>
            <a:grpSpLocks/>
          </p:cNvGrpSpPr>
          <p:nvPr/>
        </p:nvGrpSpPr>
        <p:grpSpPr bwMode="auto">
          <a:xfrm>
            <a:off x="7010400" y="711200"/>
            <a:ext cx="1687513" cy="2717800"/>
            <a:chOff x="7010400" y="685800"/>
            <a:chExt cx="1688154" cy="2718375"/>
          </a:xfrm>
        </p:grpSpPr>
        <p:pic>
          <p:nvPicPr>
            <p:cNvPr id="14356" name="Picture 7"/>
            <p:cNvPicPr>
              <a:picLocks/>
            </p:cNvPicPr>
            <p:nvPr/>
          </p:nvPicPr>
          <p:blipFill>
            <a:blip r:embed="rId4">
              <a:extLst>
                <a:ext uri="{28A0092B-C50C-407E-A947-70E740481C1C}">
                  <a14:useLocalDpi xmlns:a14="http://schemas.microsoft.com/office/drawing/2010/main" val="0"/>
                </a:ext>
              </a:extLst>
            </a:blip>
            <a:srcRect t="3525" b="2774"/>
            <a:stretch>
              <a:fillRect/>
            </a:stretch>
          </p:blipFill>
          <p:spPr bwMode="auto">
            <a:xfrm>
              <a:off x="7031517" y="685800"/>
              <a:ext cx="1645920"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7" name="TextBox 2"/>
            <p:cNvSpPr txBox="1">
              <a:spLocks noChangeArrowheads="1"/>
            </p:cNvSpPr>
            <p:nvPr/>
          </p:nvSpPr>
          <p:spPr bwMode="auto">
            <a:xfrm>
              <a:off x="7010400" y="2819400"/>
              <a:ext cx="1688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a:latin typeface="Calibri" pitchFamily="34" charset="0"/>
                  <a:cs typeface="Calibri" pitchFamily="34" charset="0"/>
                </a:rPr>
                <a:t>Norman Haworth </a:t>
              </a:r>
            </a:p>
            <a:p>
              <a:pPr algn="ctr">
                <a:spcBef>
                  <a:spcPct val="0"/>
                </a:spcBef>
                <a:buFontTx/>
                <a:buNone/>
              </a:pPr>
              <a:r>
                <a:rPr lang="en-US" altLang="en-US" sz="1600">
                  <a:latin typeface="Calibri" pitchFamily="34" charset="0"/>
                  <a:cs typeface="Calibri" pitchFamily="34" charset="0"/>
                </a:rPr>
                <a:t>(1883-1950)</a:t>
              </a:r>
            </a:p>
          </p:txBody>
        </p:sp>
      </p:grpSp>
      <p:sp>
        <p:nvSpPr>
          <p:cNvPr id="14347" name="TextBox 2"/>
          <p:cNvSpPr txBox="1">
            <a:spLocks noChangeArrowheads="1"/>
          </p:cNvSpPr>
          <p:nvPr/>
        </p:nvSpPr>
        <p:spPr bwMode="auto">
          <a:xfrm>
            <a:off x="2811463" y="3072710"/>
            <a:ext cx="1834605" cy="5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rPr>
              <a:t>D-Glucose</a:t>
            </a:r>
          </a:p>
          <a:p>
            <a:pPr algn="ctr">
              <a:spcBef>
                <a:spcPct val="0"/>
              </a:spcBef>
              <a:buFontTx/>
              <a:buNone/>
            </a:pPr>
            <a:r>
              <a:rPr lang="en-US" altLang="en-US" sz="1600" b="1">
                <a:latin typeface="Calibri" pitchFamily="34" charset="0"/>
                <a:cs typeface="Calibri" pitchFamily="34" charset="0"/>
              </a:rPr>
              <a:t>(Fischer projection)</a:t>
            </a:r>
          </a:p>
        </p:txBody>
      </p:sp>
      <p:grpSp>
        <p:nvGrpSpPr>
          <p:cNvPr id="14342" name="Group 25"/>
          <p:cNvGrpSpPr>
            <a:grpSpLocks/>
          </p:cNvGrpSpPr>
          <p:nvPr/>
        </p:nvGrpSpPr>
        <p:grpSpPr bwMode="auto">
          <a:xfrm>
            <a:off x="381000" y="701675"/>
            <a:ext cx="1646238" cy="2727325"/>
            <a:chOff x="381000" y="624840"/>
            <a:chExt cx="1645920" cy="2727960"/>
          </a:xfrm>
        </p:grpSpPr>
        <p:pic>
          <p:nvPicPr>
            <p:cNvPr id="14343" name="Picture 2"/>
            <p:cNvPicPr>
              <a:picLocks/>
            </p:cNvPicPr>
            <p:nvPr/>
          </p:nvPicPr>
          <p:blipFill>
            <a:blip r:embed="rId5">
              <a:extLst>
                <a:ext uri="{28A0092B-C50C-407E-A947-70E740481C1C}">
                  <a14:useLocalDpi xmlns:a14="http://schemas.microsoft.com/office/drawing/2010/main" val="0"/>
                </a:ext>
              </a:extLst>
            </a:blip>
            <a:srcRect l="7649" t="4919" r="3850" b="4523"/>
            <a:stretch>
              <a:fillRect/>
            </a:stretch>
          </p:blipFill>
          <p:spPr bwMode="auto">
            <a:xfrm>
              <a:off x="381000" y="624840"/>
              <a:ext cx="1645920"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Box 2"/>
            <p:cNvSpPr txBox="1">
              <a:spLocks noChangeArrowheads="1"/>
            </p:cNvSpPr>
            <p:nvPr/>
          </p:nvSpPr>
          <p:spPr bwMode="auto">
            <a:xfrm>
              <a:off x="572862" y="2768600"/>
              <a:ext cx="122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a:latin typeface="Calibri" pitchFamily="34" charset="0"/>
                  <a:cs typeface="Calibri" pitchFamily="34" charset="0"/>
                </a:rPr>
                <a:t>Emil Fischer </a:t>
              </a:r>
            </a:p>
            <a:p>
              <a:pPr algn="ctr">
                <a:spcBef>
                  <a:spcPct val="0"/>
                </a:spcBef>
                <a:buFontTx/>
                <a:buNone/>
              </a:pPr>
              <a:r>
                <a:rPr lang="en-US" altLang="en-US" sz="1600">
                  <a:latin typeface="Calibri" pitchFamily="34" charset="0"/>
                  <a:cs typeface="Calibri" pitchFamily="34" charset="0"/>
                </a:rPr>
                <a:t>(1852-1919)</a:t>
              </a:r>
            </a:p>
          </p:txBody>
        </p:sp>
      </p:grpSp>
      <p:grpSp>
        <p:nvGrpSpPr>
          <p:cNvPr id="2" name="Group 1"/>
          <p:cNvGrpSpPr/>
          <p:nvPr/>
        </p:nvGrpSpPr>
        <p:grpSpPr>
          <a:xfrm>
            <a:off x="3064524" y="1223161"/>
            <a:ext cx="3143315" cy="1725290"/>
            <a:chOff x="3064524" y="1223161"/>
            <a:chExt cx="3143315" cy="1725290"/>
          </a:xfrm>
        </p:grpSpPr>
        <p:sp>
          <p:nvSpPr>
            <p:cNvPr id="14348" name="Oval 12"/>
            <p:cNvSpPr>
              <a:spLocks noChangeArrowheads="1"/>
            </p:cNvSpPr>
            <p:nvPr/>
          </p:nvSpPr>
          <p:spPr bwMode="auto">
            <a:xfrm>
              <a:off x="5842130" y="2669355"/>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49" name="Oval 15"/>
            <p:cNvSpPr>
              <a:spLocks noChangeArrowheads="1"/>
            </p:cNvSpPr>
            <p:nvPr/>
          </p:nvSpPr>
          <p:spPr bwMode="auto">
            <a:xfrm>
              <a:off x="3927998" y="1223161"/>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0" name="Oval 16"/>
            <p:cNvSpPr>
              <a:spLocks noChangeArrowheads="1"/>
            </p:cNvSpPr>
            <p:nvPr/>
          </p:nvSpPr>
          <p:spPr bwMode="auto">
            <a:xfrm>
              <a:off x="3902606" y="1587508"/>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1" name="Oval 17"/>
            <p:cNvSpPr>
              <a:spLocks noChangeArrowheads="1"/>
            </p:cNvSpPr>
            <p:nvPr/>
          </p:nvSpPr>
          <p:spPr bwMode="auto">
            <a:xfrm>
              <a:off x="3910697" y="1954284"/>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2" name="Oval 18"/>
            <p:cNvSpPr>
              <a:spLocks noChangeArrowheads="1"/>
            </p:cNvSpPr>
            <p:nvPr/>
          </p:nvSpPr>
          <p:spPr bwMode="auto">
            <a:xfrm>
              <a:off x="3064524" y="2312562"/>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3" name="Oval 19"/>
            <p:cNvSpPr>
              <a:spLocks noChangeArrowheads="1"/>
            </p:cNvSpPr>
            <p:nvPr/>
          </p:nvSpPr>
          <p:spPr bwMode="auto">
            <a:xfrm>
              <a:off x="5201600" y="2674077"/>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4" name="Oval 20"/>
            <p:cNvSpPr>
              <a:spLocks noChangeArrowheads="1"/>
            </p:cNvSpPr>
            <p:nvPr/>
          </p:nvSpPr>
          <p:spPr bwMode="auto">
            <a:xfrm>
              <a:off x="4852613" y="2254423"/>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4355" name="Oval 21"/>
            <p:cNvSpPr>
              <a:spLocks noChangeArrowheads="1"/>
            </p:cNvSpPr>
            <p:nvPr/>
          </p:nvSpPr>
          <p:spPr bwMode="auto">
            <a:xfrm>
              <a:off x="5248797" y="1845695"/>
              <a:ext cx="365709" cy="274374"/>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1000"/>
                                        <p:tgtEl>
                                          <p:spTgt spid="14340"/>
                                        </p:tgtEl>
                                      </p:cBhvr>
                                    </p:animEffect>
                                    <p:anim calcmode="lin" valueType="num">
                                      <p:cBhvr>
                                        <p:cTn id="25" dur="1000" fill="hold"/>
                                        <p:tgtEl>
                                          <p:spTgt spid="14340"/>
                                        </p:tgtEl>
                                        <p:attrNameLst>
                                          <p:attrName>ppt_x</p:attrName>
                                        </p:attrNameLst>
                                      </p:cBhvr>
                                      <p:tavLst>
                                        <p:tav tm="0">
                                          <p:val>
                                            <p:strVal val="#ppt_x"/>
                                          </p:val>
                                        </p:tav>
                                        <p:tav tm="100000">
                                          <p:val>
                                            <p:strVal val="#ppt_x"/>
                                          </p:val>
                                        </p:tav>
                                      </p:tavLst>
                                    </p:anim>
                                    <p:anim calcmode="lin" valueType="num">
                                      <p:cBhvr>
                                        <p:cTn id="2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438400" y="1447800"/>
            <a:ext cx="388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rgbClr val="FF6600"/>
                </a:solidFill>
                <a:latin typeface="Arial" panose="020B0604020202020204" pitchFamily="34" charset="0"/>
                <a:ea typeface="Cambria" pitchFamily="18" charset="0"/>
                <a:cs typeface="Arial" panose="020B0604020202020204" pitchFamily="34" charset="0"/>
              </a:rPr>
              <a:t>§</a:t>
            </a:r>
            <a:r>
              <a:rPr lang="en-US" altLang="en-US" sz="3000" b="1" dirty="0" smtClean="0">
                <a:solidFill>
                  <a:srgbClr val="FF6600"/>
                </a:solidFill>
                <a:latin typeface="Arial" pitchFamily="34" charset="0"/>
                <a:cs typeface="Arial" pitchFamily="34" charset="0"/>
              </a:rPr>
              <a:t>1.1a Sugar Chains</a:t>
            </a:r>
            <a:endParaRPr lang="en-US" altLang="en-US" sz="3000" b="1" dirty="0">
              <a:solidFill>
                <a:srgbClr val="FF6600"/>
              </a:solidFill>
              <a:latin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138082"/>
            <a:ext cx="6477000" cy="42627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voet4_fig_08_04"/>
          <p:cNvPicPr>
            <a:picLocks noChangeAspect="1" noChangeArrowheads="1"/>
          </p:cNvPicPr>
          <p:nvPr/>
        </p:nvPicPr>
        <p:blipFill>
          <a:blip r:embed="rId3">
            <a:extLst>
              <a:ext uri="{28A0092B-C50C-407E-A947-70E740481C1C}">
                <a14:useLocalDpi xmlns:a14="http://schemas.microsoft.com/office/drawing/2010/main" val="0"/>
              </a:ext>
            </a:extLst>
          </a:blip>
          <a:srcRect l="43533" r="20372" b="35071"/>
          <a:stretch>
            <a:fillRect/>
          </a:stretch>
        </p:blipFill>
        <p:spPr bwMode="auto">
          <a:xfrm>
            <a:off x="75918" y="381000"/>
            <a:ext cx="3552466"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2"/>
          <p:cNvSpPr txBox="1">
            <a:spLocks noChangeArrowheads="1"/>
          </p:cNvSpPr>
          <p:nvPr/>
        </p:nvSpPr>
        <p:spPr bwMode="auto">
          <a:xfrm>
            <a:off x="1752449" y="2777426"/>
            <a:ext cx="1980762" cy="5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sym typeface="Symbol" pitchFamily="18" charset="2"/>
              </a:rPr>
              <a:t>-</a:t>
            </a:r>
            <a:r>
              <a:rPr lang="en-US" altLang="en-US" sz="1600" b="1">
                <a:latin typeface="Calibri" pitchFamily="34" charset="0"/>
                <a:cs typeface="Calibri" pitchFamily="34" charset="0"/>
              </a:rPr>
              <a:t>D-Glucopyranose</a:t>
            </a:r>
          </a:p>
          <a:p>
            <a:pPr algn="ctr">
              <a:spcBef>
                <a:spcPct val="0"/>
              </a:spcBef>
              <a:buFontTx/>
              <a:buNone/>
            </a:pPr>
            <a:r>
              <a:rPr lang="en-US" altLang="en-US" sz="1600" b="1">
                <a:latin typeface="Calibri" pitchFamily="34" charset="0"/>
                <a:cs typeface="Calibri" pitchFamily="34" charset="0"/>
              </a:rPr>
              <a:t>(Haworth projection)</a:t>
            </a:r>
          </a:p>
        </p:txBody>
      </p:sp>
      <p:sp>
        <p:nvSpPr>
          <p:cNvPr id="15369" name="TextBox 2"/>
          <p:cNvSpPr txBox="1">
            <a:spLocks noChangeArrowheads="1"/>
          </p:cNvSpPr>
          <p:nvPr/>
        </p:nvSpPr>
        <p:spPr bwMode="auto">
          <a:xfrm>
            <a:off x="-6350" y="2777426"/>
            <a:ext cx="1835005" cy="5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rPr>
              <a:t>D-Glucose</a:t>
            </a:r>
          </a:p>
          <a:p>
            <a:pPr algn="ctr">
              <a:spcBef>
                <a:spcPct val="0"/>
              </a:spcBef>
              <a:buFontTx/>
              <a:buNone/>
            </a:pPr>
            <a:r>
              <a:rPr lang="en-US" altLang="en-US" sz="1600" b="1">
                <a:latin typeface="Calibri" pitchFamily="34" charset="0"/>
                <a:cs typeface="Calibri" pitchFamily="34" charset="0"/>
              </a:rPr>
              <a:t>(Fischer projection)</a:t>
            </a:r>
          </a:p>
        </p:txBody>
      </p:sp>
      <p:grpSp>
        <p:nvGrpSpPr>
          <p:cNvPr id="4" name="Group 3"/>
          <p:cNvGrpSpPr/>
          <p:nvPr/>
        </p:nvGrpSpPr>
        <p:grpSpPr>
          <a:xfrm>
            <a:off x="3428510" y="1188631"/>
            <a:ext cx="5567853" cy="2173694"/>
            <a:chOff x="3428510" y="1188631"/>
            <a:chExt cx="5567853" cy="2173694"/>
          </a:xfrm>
        </p:grpSpPr>
        <p:pic>
          <p:nvPicPr>
            <p:cNvPr id="15365" name="Picture 2" descr="voet4_fig_08_05"/>
            <p:cNvPicPr>
              <a:picLocks noChangeAspect="1" noChangeArrowheads="1"/>
            </p:cNvPicPr>
            <p:nvPr/>
          </p:nvPicPr>
          <p:blipFill>
            <a:blip r:embed="rId4">
              <a:extLst>
                <a:ext uri="{28A0092B-C50C-407E-A947-70E740481C1C}">
                  <a14:useLocalDpi xmlns:a14="http://schemas.microsoft.com/office/drawing/2010/main" val="0"/>
                </a:ext>
              </a:extLst>
            </a:blip>
            <a:srcRect b="15717"/>
            <a:stretch>
              <a:fillRect/>
            </a:stretch>
          </p:blipFill>
          <p:spPr bwMode="auto">
            <a:xfrm>
              <a:off x="3810010" y="1188631"/>
              <a:ext cx="5186353" cy="151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2"/>
            <p:cNvSpPr txBox="1">
              <a:spLocks noChangeArrowheads="1"/>
            </p:cNvSpPr>
            <p:nvPr/>
          </p:nvSpPr>
          <p:spPr bwMode="auto">
            <a:xfrm>
              <a:off x="5486541" y="2777426"/>
              <a:ext cx="2045207" cy="5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latin typeface="Calibri" pitchFamily="34" charset="0"/>
                  <a:cs typeface="Calibri" pitchFamily="34" charset="0"/>
                  <a:sym typeface="Symbol" pitchFamily="18" charset="2"/>
                </a:rPr>
                <a:t>-</a:t>
              </a:r>
              <a:r>
                <a:rPr lang="en-US" altLang="en-US" sz="1600" b="1" dirty="0">
                  <a:latin typeface="Calibri" pitchFamily="34" charset="0"/>
                  <a:cs typeface="Calibri" pitchFamily="34" charset="0"/>
                </a:rPr>
                <a:t>D-</a:t>
              </a:r>
              <a:r>
                <a:rPr lang="en-US" altLang="en-US" sz="1600" b="1" dirty="0" err="1">
                  <a:latin typeface="Calibri" pitchFamily="34" charset="0"/>
                  <a:cs typeface="Calibri" pitchFamily="34" charset="0"/>
                </a:rPr>
                <a:t>Glucopyranose</a:t>
              </a:r>
              <a:endParaRPr lang="en-US" altLang="en-US" sz="1600" b="1" dirty="0">
                <a:latin typeface="Calibri" pitchFamily="34" charset="0"/>
                <a:cs typeface="Calibri" pitchFamily="34" charset="0"/>
              </a:endParaRPr>
            </a:p>
            <a:p>
              <a:pPr algn="ctr">
                <a:spcBef>
                  <a:spcPct val="0"/>
                </a:spcBef>
                <a:buFontTx/>
                <a:buNone/>
              </a:pPr>
              <a:r>
                <a:rPr lang="en-US" altLang="en-US" sz="1600" b="1" dirty="0">
                  <a:latin typeface="Calibri" pitchFamily="34" charset="0"/>
                  <a:cs typeface="Calibri" pitchFamily="34" charset="0"/>
                </a:rPr>
                <a:t>(Chair conformations)</a:t>
              </a:r>
            </a:p>
          </p:txBody>
        </p:sp>
        <p:sp>
          <p:nvSpPr>
            <p:cNvPr id="15370" name="TextBox 2"/>
            <p:cNvSpPr txBox="1">
              <a:spLocks noChangeArrowheads="1"/>
            </p:cNvSpPr>
            <p:nvPr/>
          </p:nvSpPr>
          <p:spPr bwMode="auto">
            <a:xfrm>
              <a:off x="4600457" y="2531897"/>
              <a:ext cx="1648144" cy="33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sym typeface="Symbol" pitchFamily="18" charset="2"/>
                </a:rPr>
                <a:t>(</a:t>
              </a:r>
              <a:r>
                <a:rPr lang="en-US" altLang="en-US" sz="1600" b="1" u="sng">
                  <a:latin typeface="Calibri" pitchFamily="34" charset="0"/>
                  <a:cs typeface="Calibri" pitchFamily="34" charset="0"/>
                  <a:sym typeface="Symbol" pitchFamily="18" charset="2"/>
                </a:rPr>
                <a:t>dominant form</a:t>
              </a:r>
              <a:r>
                <a:rPr lang="en-US" altLang="en-US" sz="1600" b="1">
                  <a:latin typeface="Calibri" pitchFamily="34" charset="0"/>
                  <a:cs typeface="Calibri" pitchFamily="34" charset="0"/>
                  <a:sym typeface="Symbol" pitchFamily="18" charset="2"/>
                </a:rPr>
                <a:t>) </a:t>
              </a:r>
            </a:p>
          </p:txBody>
        </p:sp>
        <p:sp>
          <p:nvSpPr>
            <p:cNvPr id="15373" name="TextBox 2"/>
            <p:cNvSpPr txBox="1">
              <a:spLocks noChangeArrowheads="1"/>
            </p:cNvSpPr>
            <p:nvPr/>
          </p:nvSpPr>
          <p:spPr bwMode="auto">
            <a:xfrm>
              <a:off x="3428510" y="1642277"/>
              <a:ext cx="524544" cy="55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3000" b="1">
                  <a:latin typeface="Arial Black" pitchFamily="34" charset="0"/>
                  <a:cs typeface="Calibri" pitchFamily="34" charset="0"/>
                  <a:sym typeface="Symbol" pitchFamily="18" charset="2"/>
                </a:rPr>
                <a:t> </a:t>
              </a:r>
            </a:p>
          </p:txBody>
        </p:sp>
      </p:grpSp>
      <p:grpSp>
        <p:nvGrpSpPr>
          <p:cNvPr id="3" name="Group 2"/>
          <p:cNvGrpSpPr/>
          <p:nvPr/>
        </p:nvGrpSpPr>
        <p:grpSpPr>
          <a:xfrm>
            <a:off x="4953099" y="735776"/>
            <a:ext cx="1101157" cy="1017079"/>
            <a:chOff x="4953099" y="735776"/>
            <a:chExt cx="1101157" cy="1017079"/>
          </a:xfrm>
        </p:grpSpPr>
        <p:sp>
          <p:nvSpPr>
            <p:cNvPr id="15372" name="TextBox 2"/>
            <p:cNvSpPr txBox="1">
              <a:spLocks noChangeArrowheads="1"/>
            </p:cNvSpPr>
            <p:nvPr/>
          </p:nvSpPr>
          <p:spPr bwMode="auto">
            <a:xfrm>
              <a:off x="4953099" y="735776"/>
              <a:ext cx="1101157" cy="33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rgbClr val="C00000"/>
                  </a:solidFill>
                  <a:latin typeface="Calibri" pitchFamily="34" charset="0"/>
                  <a:cs typeface="Calibri" pitchFamily="34" charset="0"/>
                  <a:sym typeface="Symbol" pitchFamily="18" charset="2"/>
                </a:rPr>
                <a:t>Equatorial </a:t>
              </a:r>
            </a:p>
          </p:txBody>
        </p:sp>
        <p:cxnSp>
          <p:nvCxnSpPr>
            <p:cNvPr id="15375" name="Straight Arrow Connector 24"/>
            <p:cNvCxnSpPr>
              <a:cxnSpLocks noChangeShapeType="1"/>
            </p:cNvCxnSpPr>
            <p:nvPr/>
          </p:nvCxnSpPr>
          <p:spPr bwMode="auto">
            <a:xfrm flipH="1">
              <a:off x="5031643" y="1024254"/>
              <a:ext cx="346321" cy="325792"/>
            </a:xfrm>
            <a:prstGeom prst="straightConnector1">
              <a:avLst/>
            </a:prstGeom>
            <a:noFill/>
            <a:ln w="12700" algn="ctr">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Straight Arrow Connector 25"/>
            <p:cNvCxnSpPr>
              <a:cxnSpLocks noChangeShapeType="1"/>
            </p:cNvCxnSpPr>
            <p:nvPr/>
          </p:nvCxnSpPr>
          <p:spPr bwMode="auto">
            <a:xfrm>
              <a:off x="5598490" y="1024454"/>
              <a:ext cx="440098" cy="728401"/>
            </a:xfrm>
            <a:prstGeom prst="straightConnector1">
              <a:avLst/>
            </a:prstGeom>
            <a:noFill/>
            <a:ln w="12700" algn="ctr">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 name="Group 1"/>
          <p:cNvGrpSpPr/>
          <p:nvPr/>
        </p:nvGrpSpPr>
        <p:grpSpPr>
          <a:xfrm>
            <a:off x="7730612" y="572734"/>
            <a:ext cx="979523" cy="655394"/>
            <a:chOff x="7730612" y="572734"/>
            <a:chExt cx="979523" cy="655394"/>
          </a:xfrm>
        </p:grpSpPr>
        <p:sp>
          <p:nvSpPr>
            <p:cNvPr id="15371" name="TextBox 2"/>
            <p:cNvSpPr txBox="1">
              <a:spLocks noChangeArrowheads="1"/>
            </p:cNvSpPr>
            <p:nvPr/>
          </p:nvSpPr>
          <p:spPr bwMode="auto">
            <a:xfrm>
              <a:off x="7828736" y="572734"/>
              <a:ext cx="651191" cy="33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dirty="0">
                  <a:solidFill>
                    <a:srgbClr val="C00000"/>
                  </a:solidFill>
                  <a:latin typeface="Calibri" pitchFamily="34" charset="0"/>
                  <a:cs typeface="Calibri" pitchFamily="34" charset="0"/>
                  <a:sym typeface="Symbol" pitchFamily="18" charset="2"/>
                </a:rPr>
                <a:t>Axial </a:t>
              </a:r>
            </a:p>
          </p:txBody>
        </p:sp>
        <p:cxnSp>
          <p:nvCxnSpPr>
            <p:cNvPr id="15374" name="Straight Arrow Connector 2"/>
            <p:cNvCxnSpPr>
              <a:cxnSpLocks noChangeShapeType="1"/>
            </p:cNvCxnSpPr>
            <p:nvPr/>
          </p:nvCxnSpPr>
          <p:spPr bwMode="auto">
            <a:xfrm flipH="1">
              <a:off x="7730612" y="850894"/>
              <a:ext cx="228618" cy="346720"/>
            </a:xfrm>
            <a:prstGeom prst="straightConnector1">
              <a:avLst/>
            </a:prstGeom>
            <a:noFill/>
            <a:ln w="12700" algn="ctr">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Straight Arrow Connector 26"/>
            <p:cNvCxnSpPr>
              <a:cxnSpLocks noChangeShapeType="1"/>
            </p:cNvCxnSpPr>
            <p:nvPr/>
          </p:nvCxnSpPr>
          <p:spPr bwMode="auto">
            <a:xfrm>
              <a:off x="8284825" y="850894"/>
              <a:ext cx="425310" cy="377234"/>
            </a:xfrm>
            <a:prstGeom prst="straightConnector1">
              <a:avLst/>
            </a:prstGeom>
            <a:noFill/>
            <a:ln w="12700" algn="ctr">
              <a:solidFill>
                <a:srgbClr val="C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3" name="TextBox 3"/>
          <p:cNvSpPr txBox="1">
            <a:spLocks noChangeArrowheads="1"/>
          </p:cNvSpPr>
          <p:nvPr/>
        </p:nvSpPr>
        <p:spPr bwMode="auto">
          <a:xfrm>
            <a:off x="685800" y="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a:t>
            </a:r>
            <a:r>
              <a:rPr lang="en-US" altLang="en-US" sz="2400" b="1" dirty="0">
                <a:solidFill>
                  <a:srgbClr val="FF6D09"/>
                </a:solidFill>
                <a:latin typeface="Arial" pitchFamily="34" charset="0"/>
                <a:sym typeface="Symbol" pitchFamily="18" charset="2"/>
              </a:rPr>
              <a:t>Chair conformations</a:t>
            </a:r>
            <a:endParaRPr lang="en-US" altLang="en-US" sz="2400" dirty="0">
              <a:solidFill>
                <a:srgbClr val="FF6D09"/>
              </a:solidFill>
              <a:latin typeface="Arial" pitchFamily="34" charset="0"/>
            </a:endParaRPr>
          </a:p>
        </p:txBody>
      </p:sp>
      <p:sp>
        <p:nvSpPr>
          <p:cNvPr id="15364" name="TextBox 2"/>
          <p:cNvSpPr txBox="1">
            <a:spLocks noChangeArrowheads="1"/>
          </p:cNvSpPr>
          <p:nvPr/>
        </p:nvSpPr>
        <p:spPr bwMode="auto">
          <a:xfrm>
            <a:off x="76200" y="3365500"/>
            <a:ext cx="8839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700" dirty="0">
                <a:solidFill>
                  <a:srgbClr val="003366"/>
                </a:solidFill>
                <a:latin typeface="Calibri" pitchFamily="34" charset="0"/>
                <a:cs typeface="Calibri" pitchFamily="34" charset="0"/>
              </a:rPr>
              <a:t>In the </a:t>
            </a:r>
            <a:r>
              <a:rPr lang="en-US" altLang="en-US" sz="1700" dirty="0">
                <a:solidFill>
                  <a:srgbClr val="FF0000"/>
                </a:solidFill>
                <a:latin typeface="Calibri" pitchFamily="34" charset="0"/>
                <a:cs typeface="Calibri" pitchFamily="34" charset="0"/>
              </a:rPr>
              <a:t>Haworth projection</a:t>
            </a:r>
            <a:r>
              <a:rPr lang="en-US" altLang="en-US" sz="1700" dirty="0">
                <a:solidFill>
                  <a:srgbClr val="003366"/>
                </a:solidFill>
                <a:latin typeface="Calibri" pitchFamily="34" charset="0"/>
                <a:cs typeface="Calibri" pitchFamily="34" charset="0"/>
              </a:rPr>
              <a:t>, the </a:t>
            </a:r>
            <a:r>
              <a:rPr lang="en-US" altLang="en-US" sz="1700" dirty="0">
                <a:solidFill>
                  <a:srgbClr val="FF0000"/>
                </a:solidFill>
                <a:latin typeface="Calibri" pitchFamily="34" charset="0"/>
                <a:cs typeface="Calibri" pitchFamily="34" charset="0"/>
              </a:rPr>
              <a:t>heterocyclic ring is non-planar</a:t>
            </a:r>
            <a:r>
              <a:rPr lang="en-US" altLang="en-US" sz="1700" dirty="0">
                <a:solidFill>
                  <a:srgbClr val="003366"/>
                </a:solidFill>
                <a:latin typeface="Calibri" pitchFamily="34" charset="0"/>
                <a:cs typeface="Calibri" pitchFamily="34" charset="0"/>
              </a:rPr>
              <a:t> due to tetrahedral (sp</a:t>
            </a:r>
            <a:r>
              <a:rPr lang="en-US" altLang="en-US" sz="1700" baseline="30000" dirty="0">
                <a:solidFill>
                  <a:srgbClr val="003366"/>
                </a:solidFill>
                <a:latin typeface="Calibri" pitchFamily="34" charset="0"/>
                <a:cs typeface="Calibri" pitchFamily="34" charset="0"/>
              </a:rPr>
              <a:t>3</a:t>
            </a:r>
            <a:r>
              <a:rPr lang="en-US" altLang="en-US" sz="1700" dirty="0">
                <a:solidFill>
                  <a:srgbClr val="003366"/>
                </a:solidFill>
                <a:latin typeface="Calibri" pitchFamily="34" charset="0"/>
                <a:cs typeface="Calibri" pitchFamily="34" charset="0"/>
              </a:rPr>
              <a:t>) hybridization of atomic orbitals</a:t>
            </a:r>
          </a:p>
          <a:p>
            <a:pPr>
              <a:spcBef>
                <a:spcPct val="0"/>
              </a:spcBef>
              <a:buFontTx/>
              <a:buChar char="-"/>
            </a:pPr>
            <a:endParaRPr lang="en-US" altLang="en-US" sz="1700" dirty="0">
              <a:solidFill>
                <a:srgbClr val="003366"/>
              </a:solidFill>
              <a:latin typeface="Calibri" pitchFamily="34" charset="0"/>
              <a:cs typeface="Calibri" pitchFamily="34" charset="0"/>
            </a:endParaRPr>
          </a:p>
          <a:p>
            <a:pPr>
              <a:spcBef>
                <a:spcPct val="0"/>
              </a:spcBef>
              <a:buFontTx/>
              <a:buChar char="-"/>
            </a:pPr>
            <a:r>
              <a:rPr lang="en-US" altLang="en-US" sz="1700" dirty="0">
                <a:solidFill>
                  <a:srgbClr val="003366"/>
                </a:solidFill>
                <a:latin typeface="Calibri" pitchFamily="34" charset="0"/>
                <a:cs typeface="Calibri" pitchFamily="34" charset="0"/>
              </a:rPr>
              <a:t>Since each C atom adopts tetrahedral geometry with respect to its four attached substituents, the </a:t>
            </a:r>
            <a:r>
              <a:rPr lang="en-US" altLang="en-US" sz="1700" dirty="0">
                <a:solidFill>
                  <a:srgbClr val="FF0000"/>
                </a:solidFill>
                <a:latin typeface="Calibri" pitchFamily="34" charset="0"/>
                <a:cs typeface="Calibri" pitchFamily="34" charset="0"/>
              </a:rPr>
              <a:t>heterocyclic ring </a:t>
            </a:r>
            <a:r>
              <a:rPr lang="en-US" altLang="en-US" sz="1700" dirty="0">
                <a:solidFill>
                  <a:srgbClr val="003366"/>
                </a:solidFill>
                <a:latin typeface="Calibri" pitchFamily="34" charset="0"/>
                <a:cs typeface="Calibri" pitchFamily="34" charset="0"/>
              </a:rPr>
              <a:t>becomes somewhat “</a:t>
            </a:r>
            <a:r>
              <a:rPr lang="en-US" altLang="en-US" sz="1700" dirty="0">
                <a:solidFill>
                  <a:srgbClr val="FF0000"/>
                </a:solidFill>
                <a:latin typeface="Calibri" pitchFamily="34" charset="0"/>
                <a:cs typeface="Calibri" pitchFamily="34" charset="0"/>
              </a:rPr>
              <a:t>puckered</a:t>
            </a:r>
            <a:r>
              <a:rPr lang="en-US" altLang="en-US" sz="1700" dirty="0">
                <a:solidFill>
                  <a:srgbClr val="003366"/>
                </a:solidFill>
                <a:latin typeface="Calibri" pitchFamily="34" charset="0"/>
                <a:cs typeface="Calibri" pitchFamily="34" charset="0"/>
              </a:rPr>
              <a:t>” so as to adopt a “</a:t>
            </a:r>
            <a:r>
              <a:rPr lang="en-US" altLang="en-US" sz="1700" dirty="0">
                <a:solidFill>
                  <a:srgbClr val="FF0000"/>
                </a:solidFill>
                <a:latin typeface="Calibri" pitchFamily="34" charset="0"/>
                <a:cs typeface="Calibri" pitchFamily="34" charset="0"/>
              </a:rPr>
              <a:t>chair conformation</a:t>
            </a:r>
            <a:r>
              <a:rPr lang="en-US" altLang="en-US" sz="1700" dirty="0">
                <a:solidFill>
                  <a:srgbClr val="003366"/>
                </a:solidFill>
                <a:latin typeface="Calibri" pitchFamily="34" charset="0"/>
                <a:cs typeface="Calibri" pitchFamily="34" charset="0"/>
              </a:rPr>
              <a:t>” in which steric clashes between attached substituents are minimized</a:t>
            </a:r>
          </a:p>
          <a:p>
            <a:pPr>
              <a:spcBef>
                <a:spcPct val="0"/>
              </a:spcBef>
              <a:buFontTx/>
              <a:buChar char="-"/>
            </a:pPr>
            <a:endParaRPr lang="en-US" altLang="en-US" sz="1700" dirty="0">
              <a:solidFill>
                <a:srgbClr val="003366"/>
              </a:solidFill>
              <a:latin typeface="Calibri" pitchFamily="34" charset="0"/>
              <a:cs typeface="Calibri" pitchFamily="34" charset="0"/>
            </a:endParaRPr>
          </a:p>
          <a:p>
            <a:pPr>
              <a:spcBef>
                <a:spcPct val="0"/>
              </a:spcBef>
              <a:buFontTx/>
              <a:buChar char="-"/>
            </a:pPr>
            <a:r>
              <a:rPr lang="en-US" altLang="en-US" sz="1700" dirty="0">
                <a:solidFill>
                  <a:srgbClr val="00B050"/>
                </a:solidFill>
                <a:latin typeface="Calibri" pitchFamily="34" charset="0"/>
                <a:cs typeface="Calibri" pitchFamily="34" charset="0"/>
              </a:rPr>
              <a:t>In </a:t>
            </a:r>
            <a:r>
              <a:rPr lang="en-US" altLang="en-US" sz="1700" dirty="0" smtClean="0">
                <a:solidFill>
                  <a:srgbClr val="00B050"/>
                </a:solidFill>
                <a:latin typeface="Calibri" pitchFamily="34" charset="0"/>
                <a:cs typeface="Calibri" pitchFamily="34" charset="0"/>
              </a:rPr>
              <a:t>the </a:t>
            </a:r>
            <a:r>
              <a:rPr lang="en-US" altLang="en-US" sz="1700" dirty="0">
                <a:solidFill>
                  <a:srgbClr val="00B050"/>
                </a:solidFill>
                <a:latin typeface="Calibri" pitchFamily="34" charset="0"/>
                <a:cs typeface="Calibri" pitchFamily="34" charset="0"/>
              </a:rPr>
              <a:t>chair conformation</a:t>
            </a:r>
            <a:r>
              <a:rPr lang="en-US" altLang="en-US" sz="1700" dirty="0">
                <a:solidFill>
                  <a:srgbClr val="003366"/>
                </a:solidFill>
                <a:latin typeface="Calibri" pitchFamily="34" charset="0"/>
                <a:cs typeface="Calibri" pitchFamily="34" charset="0"/>
              </a:rPr>
              <a:t>, the bulkiest substituents compete with smaller groups for the less crowded </a:t>
            </a:r>
            <a:r>
              <a:rPr lang="en-US" altLang="en-US" sz="1700" dirty="0">
                <a:solidFill>
                  <a:srgbClr val="FF0000"/>
                </a:solidFill>
                <a:latin typeface="Calibri" pitchFamily="34" charset="0"/>
                <a:cs typeface="Calibri" pitchFamily="34" charset="0"/>
              </a:rPr>
              <a:t>equatorial positions </a:t>
            </a:r>
            <a:r>
              <a:rPr lang="en-US" altLang="en-US" sz="1700" dirty="0">
                <a:solidFill>
                  <a:srgbClr val="003366"/>
                </a:solidFill>
                <a:latin typeface="Calibri" pitchFamily="34" charset="0"/>
                <a:cs typeface="Calibri" pitchFamily="34" charset="0"/>
              </a:rPr>
              <a:t>(rather than the more crowded </a:t>
            </a:r>
            <a:r>
              <a:rPr lang="en-US" altLang="en-US" sz="1700" dirty="0">
                <a:solidFill>
                  <a:srgbClr val="FF0000"/>
                </a:solidFill>
                <a:latin typeface="Calibri" pitchFamily="34" charset="0"/>
                <a:cs typeface="Calibri" pitchFamily="34" charset="0"/>
              </a:rPr>
              <a:t>axial positions</a:t>
            </a:r>
            <a:r>
              <a:rPr lang="en-US" altLang="en-US" sz="1700" dirty="0">
                <a:solidFill>
                  <a:srgbClr val="003366"/>
                </a:solidFill>
                <a:latin typeface="Calibri" pitchFamily="34" charset="0"/>
                <a:cs typeface="Calibri" pitchFamily="34" charset="0"/>
              </a:rPr>
              <a:t>) resulting in two </a:t>
            </a:r>
            <a:r>
              <a:rPr lang="en-US" altLang="en-US" sz="1700" dirty="0" err="1">
                <a:solidFill>
                  <a:srgbClr val="003366"/>
                </a:solidFill>
                <a:latin typeface="Calibri" pitchFamily="34" charset="0"/>
                <a:cs typeface="Calibri" pitchFamily="34" charset="0"/>
              </a:rPr>
              <a:t>interconvertible</a:t>
            </a:r>
            <a:r>
              <a:rPr lang="en-US" altLang="en-US" sz="1700" dirty="0">
                <a:solidFill>
                  <a:srgbClr val="003366"/>
                </a:solidFill>
                <a:latin typeface="Calibri" pitchFamily="34" charset="0"/>
                <a:cs typeface="Calibri" pitchFamily="34" charset="0"/>
              </a:rPr>
              <a:t> “</a:t>
            </a:r>
            <a:r>
              <a:rPr lang="en-US" altLang="en-US" sz="1700" dirty="0">
                <a:solidFill>
                  <a:srgbClr val="FF0000"/>
                </a:solidFill>
                <a:latin typeface="Calibri" pitchFamily="34" charset="0"/>
                <a:cs typeface="Calibri" pitchFamily="34" charset="0"/>
              </a:rPr>
              <a:t>chairs</a:t>
            </a:r>
            <a:r>
              <a:rPr lang="en-US" altLang="en-US" sz="1700" dirty="0">
                <a:solidFill>
                  <a:srgbClr val="003366"/>
                </a:solidFill>
                <a:latin typeface="Calibri" pitchFamily="34" charset="0"/>
                <a:cs typeface="Calibri" pitchFamily="34" charset="0"/>
              </a:rPr>
              <a:t>”</a:t>
            </a:r>
          </a:p>
          <a:p>
            <a:pPr>
              <a:spcBef>
                <a:spcPct val="0"/>
              </a:spcBef>
              <a:buFontTx/>
              <a:buChar char="-"/>
            </a:pPr>
            <a:endParaRPr lang="en-US" altLang="en-US" sz="1700" dirty="0">
              <a:solidFill>
                <a:srgbClr val="003366"/>
              </a:solidFill>
              <a:latin typeface="Calibri" pitchFamily="34" charset="0"/>
              <a:cs typeface="Calibri" pitchFamily="34" charset="0"/>
            </a:endParaRPr>
          </a:p>
          <a:p>
            <a:pPr>
              <a:spcBef>
                <a:spcPct val="0"/>
              </a:spcBef>
              <a:buFontTx/>
              <a:buChar char="-"/>
            </a:pPr>
            <a:r>
              <a:rPr lang="en-US" altLang="en-US" sz="1700" dirty="0">
                <a:solidFill>
                  <a:srgbClr val="003366"/>
                </a:solidFill>
                <a:latin typeface="Calibri" pitchFamily="34" charset="0"/>
                <a:cs typeface="Calibri" pitchFamily="34" charset="0"/>
              </a:rPr>
              <a:t>The chair conformation in which the bulkiest groups occupy the </a:t>
            </a:r>
            <a:r>
              <a:rPr lang="en-US" altLang="en-US" sz="1700" dirty="0">
                <a:solidFill>
                  <a:srgbClr val="FF0000"/>
                </a:solidFill>
                <a:latin typeface="Calibri" pitchFamily="34" charset="0"/>
                <a:cs typeface="Calibri" pitchFamily="34" charset="0"/>
              </a:rPr>
              <a:t>equatorial positions </a:t>
            </a:r>
            <a:r>
              <a:rPr lang="en-US" altLang="en-US" sz="1700" dirty="0">
                <a:solidFill>
                  <a:srgbClr val="003366"/>
                </a:solidFill>
                <a:latin typeface="Calibri" pitchFamily="34" charset="0"/>
                <a:cs typeface="Calibri" pitchFamily="34" charset="0"/>
              </a:rPr>
              <a:t>is </a:t>
            </a:r>
            <a:r>
              <a:rPr lang="en-US" altLang="en-US" sz="1700" dirty="0">
                <a:solidFill>
                  <a:srgbClr val="FF0000"/>
                </a:solidFill>
                <a:latin typeface="Calibri" pitchFamily="34" charset="0"/>
                <a:cs typeface="Calibri" pitchFamily="34" charset="0"/>
              </a:rPr>
              <a:t>thermodynamically the most favorable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anim calcmode="lin" valueType="num">
                                      <p:cBhvr>
                                        <p:cTn id="8"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4">
                                            <p:txEl>
                                              <p:pRg st="2" end="2"/>
                                            </p:txEl>
                                          </p:spTgt>
                                        </p:tgtEl>
                                        <p:attrNameLst>
                                          <p:attrName>style.visibility</p:attrName>
                                        </p:attrNameLst>
                                      </p:cBhvr>
                                      <p:to>
                                        <p:strVal val="visible"/>
                                      </p:to>
                                    </p:set>
                                    <p:animEffect transition="in" filter="fade">
                                      <p:cBhvr>
                                        <p:cTn id="14" dur="1000"/>
                                        <p:tgtEl>
                                          <p:spTgt spid="15364">
                                            <p:txEl>
                                              <p:pRg st="2" end="2"/>
                                            </p:txEl>
                                          </p:spTgt>
                                        </p:tgtEl>
                                      </p:cBhvr>
                                    </p:animEffect>
                                    <p:anim calcmode="lin" valueType="num">
                                      <p:cBhvr>
                                        <p:cTn id="15"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364">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364">
                                            <p:txEl>
                                              <p:pRg st="4" end="4"/>
                                            </p:txEl>
                                          </p:spTgt>
                                        </p:tgtEl>
                                        <p:attrNameLst>
                                          <p:attrName>style.visibility</p:attrName>
                                        </p:attrNameLst>
                                      </p:cBhvr>
                                      <p:to>
                                        <p:strVal val="visible"/>
                                      </p:to>
                                    </p:set>
                                    <p:animEffect transition="in" filter="fade">
                                      <p:cBhvr>
                                        <p:cTn id="26" dur="1000"/>
                                        <p:tgtEl>
                                          <p:spTgt spid="15364">
                                            <p:txEl>
                                              <p:pRg st="4" end="4"/>
                                            </p:txEl>
                                          </p:spTgt>
                                        </p:tgtEl>
                                      </p:cBhvr>
                                    </p:animEffect>
                                    <p:anim calcmode="lin" valueType="num">
                                      <p:cBhvr>
                                        <p:cTn id="27" dur="10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5364">
                                            <p:txEl>
                                              <p:pRg st="4" end="4"/>
                                            </p:txEl>
                                          </p:spTgt>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364">
                                            <p:txEl>
                                              <p:pRg st="6" end="6"/>
                                            </p:txEl>
                                          </p:spTgt>
                                        </p:tgtEl>
                                        <p:attrNameLst>
                                          <p:attrName>style.visibility</p:attrName>
                                        </p:attrNameLst>
                                      </p:cBhvr>
                                      <p:to>
                                        <p:strVal val="visible"/>
                                      </p:to>
                                    </p:set>
                                    <p:animEffect transition="in" filter="fade">
                                      <p:cBhvr>
                                        <p:cTn id="45" dur="1000"/>
                                        <p:tgtEl>
                                          <p:spTgt spid="15364">
                                            <p:txEl>
                                              <p:pRg st="6" end="6"/>
                                            </p:txEl>
                                          </p:spTgt>
                                        </p:tgtEl>
                                      </p:cBhvr>
                                    </p:animEffect>
                                    <p:anim calcmode="lin" valueType="num">
                                      <p:cBhvr>
                                        <p:cTn id="46" dur="10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536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1371600" y="304800"/>
            <a:ext cx="5945188" cy="3071813"/>
            <a:chOff x="1371600" y="433990"/>
            <a:chExt cx="5945767" cy="3071210"/>
          </a:xfrm>
        </p:grpSpPr>
        <p:grpSp>
          <p:nvGrpSpPr>
            <p:cNvPr id="16389" name="Group 2"/>
            <p:cNvGrpSpPr>
              <a:grpSpLocks/>
            </p:cNvGrpSpPr>
            <p:nvPr/>
          </p:nvGrpSpPr>
          <p:grpSpPr bwMode="auto">
            <a:xfrm>
              <a:off x="1371600" y="433990"/>
              <a:ext cx="5945767" cy="3071210"/>
              <a:chOff x="234685" y="457200"/>
              <a:chExt cx="5945767" cy="3071210"/>
            </a:xfrm>
          </p:grpSpPr>
          <p:pic>
            <p:nvPicPr>
              <p:cNvPr id="16394" name="Picture 2" descr="voet4_fig_08_04"/>
              <p:cNvPicPr>
                <a:picLocks noChangeAspect="1" noChangeArrowheads="1"/>
              </p:cNvPicPr>
              <p:nvPr/>
            </p:nvPicPr>
            <p:blipFill>
              <a:blip r:embed="rId3">
                <a:extLst>
                  <a:ext uri="{28A0092B-C50C-407E-A947-70E740481C1C}">
                    <a14:useLocalDpi xmlns:a14="http://schemas.microsoft.com/office/drawing/2010/main" val="0"/>
                  </a:ext>
                </a:extLst>
              </a:blip>
              <a:srcRect l="21294" r="20372" b="35071"/>
              <a:stretch>
                <a:fillRect/>
              </a:stretch>
            </p:blipFill>
            <p:spPr bwMode="auto">
              <a:xfrm>
                <a:off x="370107" y="457200"/>
                <a:ext cx="5740867" cy="239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2"/>
              <p:cNvSpPr txBox="1">
                <a:spLocks noChangeArrowheads="1"/>
              </p:cNvSpPr>
              <p:nvPr/>
            </p:nvSpPr>
            <p:spPr bwMode="auto">
              <a:xfrm>
                <a:off x="234685" y="2943635"/>
                <a:ext cx="1980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sym typeface="Symbol" pitchFamily="18" charset="2"/>
                  </a:rPr>
                  <a:t>-</a:t>
                </a:r>
                <a:r>
                  <a:rPr lang="en-US" altLang="en-US" sz="1600" b="1">
                    <a:latin typeface="Calibri" pitchFamily="34" charset="0"/>
                    <a:cs typeface="Calibri" pitchFamily="34" charset="0"/>
                  </a:rPr>
                  <a:t>D-Glucopyranose</a:t>
                </a:r>
              </a:p>
              <a:p>
                <a:pPr algn="ctr">
                  <a:spcBef>
                    <a:spcPct val="0"/>
                  </a:spcBef>
                  <a:buFontTx/>
                  <a:buNone/>
                </a:pPr>
                <a:r>
                  <a:rPr lang="en-US" altLang="en-US" sz="1600" b="1">
                    <a:latin typeface="Calibri" pitchFamily="34" charset="0"/>
                    <a:cs typeface="Calibri" pitchFamily="34" charset="0"/>
                  </a:rPr>
                  <a:t>(Haworth projection)</a:t>
                </a:r>
              </a:p>
            </p:txBody>
          </p:sp>
          <p:sp>
            <p:nvSpPr>
              <p:cNvPr id="16396" name="TextBox 2"/>
              <p:cNvSpPr txBox="1">
                <a:spLocks noChangeArrowheads="1"/>
              </p:cNvSpPr>
              <p:nvPr/>
            </p:nvSpPr>
            <p:spPr bwMode="auto">
              <a:xfrm>
                <a:off x="4199845" y="2943635"/>
                <a:ext cx="1980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sym typeface="Symbol" pitchFamily="18" charset="2"/>
                  </a:rPr>
                  <a:t>-</a:t>
                </a:r>
                <a:r>
                  <a:rPr lang="en-US" altLang="en-US" sz="1600" b="1">
                    <a:latin typeface="Calibri" pitchFamily="34" charset="0"/>
                    <a:cs typeface="Calibri" pitchFamily="34" charset="0"/>
                  </a:rPr>
                  <a:t>D-Glucopyranose</a:t>
                </a:r>
              </a:p>
              <a:p>
                <a:pPr algn="ctr">
                  <a:spcBef>
                    <a:spcPct val="0"/>
                  </a:spcBef>
                  <a:buFontTx/>
                  <a:buNone/>
                </a:pPr>
                <a:r>
                  <a:rPr lang="en-US" altLang="en-US" sz="1600" b="1">
                    <a:latin typeface="Calibri" pitchFamily="34" charset="0"/>
                    <a:cs typeface="Calibri" pitchFamily="34" charset="0"/>
                  </a:rPr>
                  <a:t>(Haworth projection)</a:t>
                </a:r>
              </a:p>
            </p:txBody>
          </p:sp>
          <p:sp>
            <p:nvSpPr>
              <p:cNvPr id="16397" name="TextBox 2"/>
              <p:cNvSpPr txBox="1">
                <a:spLocks noChangeArrowheads="1"/>
              </p:cNvSpPr>
              <p:nvPr/>
            </p:nvSpPr>
            <p:spPr bwMode="auto">
              <a:xfrm>
                <a:off x="2361979" y="2943635"/>
                <a:ext cx="183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Calibri" pitchFamily="34" charset="0"/>
                    <a:cs typeface="Calibri" pitchFamily="34" charset="0"/>
                  </a:rPr>
                  <a:t>D-Glucose</a:t>
                </a:r>
              </a:p>
              <a:p>
                <a:pPr algn="ctr">
                  <a:spcBef>
                    <a:spcPct val="0"/>
                  </a:spcBef>
                  <a:buFontTx/>
                  <a:buNone/>
                </a:pPr>
                <a:r>
                  <a:rPr lang="en-US" altLang="en-US" sz="1600" b="1">
                    <a:latin typeface="Calibri" pitchFamily="34" charset="0"/>
                    <a:cs typeface="Calibri" pitchFamily="34" charset="0"/>
                  </a:rPr>
                  <a:t>(Fischer projection)</a:t>
                </a:r>
              </a:p>
            </p:txBody>
          </p:sp>
        </p:grpSp>
        <p:sp>
          <p:nvSpPr>
            <p:cNvPr id="16390" name="Oval 22"/>
            <p:cNvSpPr>
              <a:spLocks noChangeArrowheads="1"/>
            </p:cNvSpPr>
            <p:nvPr/>
          </p:nvSpPr>
          <p:spPr bwMode="auto">
            <a:xfrm>
              <a:off x="6825632" y="1542274"/>
              <a:ext cx="36576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6391" name="Oval 23"/>
            <p:cNvSpPr>
              <a:spLocks noChangeArrowheads="1"/>
            </p:cNvSpPr>
            <p:nvPr/>
          </p:nvSpPr>
          <p:spPr bwMode="auto">
            <a:xfrm>
              <a:off x="2815084" y="2117416"/>
              <a:ext cx="36576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6392" name="Oval 24"/>
            <p:cNvSpPr>
              <a:spLocks noChangeArrowheads="1"/>
            </p:cNvSpPr>
            <p:nvPr/>
          </p:nvSpPr>
          <p:spPr bwMode="auto">
            <a:xfrm>
              <a:off x="1997384" y="1118724"/>
              <a:ext cx="73152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6393" name="Oval 25"/>
            <p:cNvSpPr>
              <a:spLocks noChangeArrowheads="1"/>
            </p:cNvSpPr>
            <p:nvPr/>
          </p:nvSpPr>
          <p:spPr bwMode="auto">
            <a:xfrm>
              <a:off x="6015080" y="1118724"/>
              <a:ext cx="73152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16387" name="TextBox 2"/>
          <p:cNvSpPr txBox="1">
            <a:spLocks noChangeArrowheads="1"/>
          </p:cNvSpPr>
          <p:nvPr/>
        </p:nvSpPr>
        <p:spPr bwMode="auto">
          <a:xfrm>
            <a:off x="609600" y="3318570"/>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600" dirty="0">
                <a:solidFill>
                  <a:srgbClr val="003366"/>
                </a:solidFill>
                <a:latin typeface="Calibri" pitchFamily="34" charset="0"/>
                <a:cs typeface="Calibri" pitchFamily="34" charset="0"/>
              </a:rPr>
              <a:t>Upon cyclization, the </a:t>
            </a:r>
            <a:r>
              <a:rPr lang="en-US" altLang="en-US" sz="1600" dirty="0">
                <a:solidFill>
                  <a:srgbClr val="FF0000"/>
                </a:solidFill>
                <a:latin typeface="Calibri" pitchFamily="34" charset="0"/>
                <a:cs typeface="Calibri" pitchFamily="34" charset="0"/>
              </a:rPr>
              <a:t>carbonyl C atom </a:t>
            </a:r>
            <a:r>
              <a:rPr lang="en-US" altLang="en-US" sz="1600" dirty="0">
                <a:solidFill>
                  <a:srgbClr val="003366"/>
                </a:solidFill>
                <a:latin typeface="Calibri" pitchFamily="34" charset="0"/>
                <a:cs typeface="Calibri" pitchFamily="34" charset="0"/>
              </a:rPr>
              <a:t>(called the </a:t>
            </a:r>
            <a:r>
              <a:rPr lang="en-US" altLang="en-US" sz="1600" dirty="0" err="1">
                <a:solidFill>
                  <a:srgbClr val="FF0000"/>
                </a:solidFill>
                <a:latin typeface="Calibri" pitchFamily="34" charset="0"/>
                <a:cs typeface="Calibri" pitchFamily="34" charset="0"/>
              </a:rPr>
              <a:t>anomeric</a:t>
            </a:r>
            <a:r>
              <a:rPr lang="en-US" altLang="en-US" sz="1600" dirty="0">
                <a:solidFill>
                  <a:srgbClr val="FF0000"/>
                </a:solidFill>
                <a:latin typeface="Calibri" pitchFamily="34" charset="0"/>
                <a:cs typeface="Calibri" pitchFamily="34" charset="0"/>
              </a:rPr>
              <a:t> carbon</a:t>
            </a:r>
            <a:r>
              <a:rPr lang="en-US" altLang="en-US" sz="1600" dirty="0">
                <a:solidFill>
                  <a:srgbClr val="003366"/>
                </a:solidFill>
                <a:latin typeface="Calibri" pitchFamily="34" charset="0"/>
                <a:cs typeface="Calibri" pitchFamily="34" charset="0"/>
              </a:rPr>
              <a:t>) becomes chiral with two possible </a:t>
            </a:r>
            <a:r>
              <a:rPr lang="en-US" altLang="en-US" sz="1600" dirty="0" err="1">
                <a:solidFill>
                  <a:srgbClr val="003366"/>
                </a:solidFill>
                <a:latin typeface="Calibri" pitchFamily="34" charset="0"/>
                <a:cs typeface="Calibri" pitchFamily="34" charset="0"/>
              </a:rPr>
              <a:t>stereochemical</a:t>
            </a:r>
            <a:r>
              <a:rPr lang="en-US" altLang="en-US" sz="1600" dirty="0">
                <a:solidFill>
                  <a:srgbClr val="003366"/>
                </a:solidFill>
                <a:latin typeface="Calibri" pitchFamily="34" charset="0"/>
                <a:cs typeface="Calibri" pitchFamily="34" charset="0"/>
              </a:rPr>
              <a:t> configurations</a:t>
            </a:r>
          </a:p>
          <a:p>
            <a:pPr>
              <a:spcBef>
                <a:spcPct val="0"/>
              </a:spcBef>
              <a:buFontTx/>
              <a:buChar char="-"/>
            </a:pPr>
            <a:endParaRPr lang="en-US" altLang="en-US" sz="1600" dirty="0">
              <a:solidFill>
                <a:srgbClr val="003366"/>
              </a:solidFill>
              <a:latin typeface="Calibri" pitchFamily="34" charset="0"/>
              <a:cs typeface="Calibri" pitchFamily="34" charset="0"/>
            </a:endParaRPr>
          </a:p>
          <a:p>
            <a:pPr>
              <a:spcBef>
                <a:spcPct val="0"/>
              </a:spcBef>
              <a:buFontTx/>
              <a:buChar char="-"/>
            </a:pPr>
            <a:r>
              <a:rPr lang="en-US" altLang="en-US" sz="1600" dirty="0">
                <a:solidFill>
                  <a:srgbClr val="003366"/>
                </a:solidFill>
                <a:latin typeface="Calibri" pitchFamily="34" charset="0"/>
                <a:cs typeface="Calibri" pitchFamily="34" charset="0"/>
              </a:rPr>
              <a:t>Such </a:t>
            </a:r>
            <a:r>
              <a:rPr lang="en-US" altLang="en-US" sz="1600" dirty="0">
                <a:solidFill>
                  <a:srgbClr val="FF0000"/>
                </a:solidFill>
                <a:latin typeface="Calibri" pitchFamily="34" charset="0"/>
                <a:cs typeface="Calibri" pitchFamily="34" charset="0"/>
              </a:rPr>
              <a:t>pairs of stereoisomers </a:t>
            </a:r>
            <a:r>
              <a:rPr lang="en-US" altLang="en-US" sz="1600" dirty="0">
                <a:solidFill>
                  <a:srgbClr val="003366"/>
                </a:solidFill>
                <a:latin typeface="Calibri" pitchFamily="34" charset="0"/>
                <a:cs typeface="Calibri" pitchFamily="34" charset="0"/>
              </a:rPr>
              <a:t>at the </a:t>
            </a:r>
            <a:r>
              <a:rPr lang="en-US" altLang="en-US" sz="1600" dirty="0" err="1">
                <a:solidFill>
                  <a:srgbClr val="003366"/>
                </a:solidFill>
                <a:latin typeface="Calibri" pitchFamily="34" charset="0"/>
                <a:cs typeface="Calibri" pitchFamily="34" charset="0"/>
              </a:rPr>
              <a:t>anomeric</a:t>
            </a:r>
            <a:r>
              <a:rPr lang="en-US" altLang="en-US" sz="1600" dirty="0">
                <a:solidFill>
                  <a:srgbClr val="003366"/>
                </a:solidFill>
                <a:latin typeface="Calibri" pitchFamily="34" charset="0"/>
                <a:cs typeface="Calibri" pitchFamily="34" charset="0"/>
              </a:rPr>
              <a:t> C atom are referred to as </a:t>
            </a:r>
            <a:r>
              <a:rPr lang="en-US" altLang="en-US" sz="1600" dirty="0">
                <a:solidFill>
                  <a:srgbClr val="FF0000"/>
                </a:solidFill>
                <a:latin typeface="Calibri" pitchFamily="34" charset="0"/>
                <a:cs typeface="Calibri" pitchFamily="34" charset="0"/>
                <a:sym typeface="Symbol" pitchFamily="18" charset="2"/>
              </a:rPr>
              <a:t> </a:t>
            </a:r>
            <a:r>
              <a:rPr lang="en-US" altLang="en-US" sz="1600" dirty="0">
                <a:solidFill>
                  <a:srgbClr val="003366"/>
                </a:solidFill>
                <a:latin typeface="Calibri" pitchFamily="34" charset="0"/>
                <a:cs typeface="Calibri" pitchFamily="34" charset="0"/>
                <a:sym typeface="Symbol" pitchFamily="18" charset="2"/>
              </a:rPr>
              <a:t>and</a:t>
            </a:r>
            <a:r>
              <a:rPr lang="en-US" altLang="en-US" sz="1600" dirty="0">
                <a:solidFill>
                  <a:srgbClr val="FF0000"/>
                </a:solidFill>
                <a:latin typeface="Calibri" pitchFamily="34" charset="0"/>
                <a:cs typeface="Calibri" pitchFamily="34" charset="0"/>
                <a:sym typeface="Symbol" pitchFamily="18" charset="2"/>
              </a:rPr>
              <a:t>  </a:t>
            </a:r>
            <a:r>
              <a:rPr lang="en-US" altLang="en-US" sz="1600" dirty="0" err="1">
                <a:solidFill>
                  <a:srgbClr val="FF0000"/>
                </a:solidFill>
                <a:latin typeface="Calibri" pitchFamily="34" charset="0"/>
                <a:cs typeface="Calibri" pitchFamily="34" charset="0"/>
              </a:rPr>
              <a:t>anomers</a:t>
            </a:r>
            <a:endParaRPr lang="en-US" altLang="en-US" sz="1600" dirty="0">
              <a:solidFill>
                <a:srgbClr val="003366"/>
              </a:solidFill>
              <a:latin typeface="Calibri" pitchFamily="34" charset="0"/>
              <a:cs typeface="Calibri" pitchFamily="34" charset="0"/>
            </a:endParaRPr>
          </a:p>
          <a:p>
            <a:pPr>
              <a:spcBef>
                <a:spcPct val="0"/>
              </a:spcBef>
              <a:buFontTx/>
              <a:buChar char="-"/>
            </a:pPr>
            <a:endParaRPr lang="en-US" altLang="en-US" sz="1600" dirty="0">
              <a:solidFill>
                <a:srgbClr val="003366"/>
              </a:solidFill>
              <a:latin typeface="Calibri" pitchFamily="34" charset="0"/>
              <a:cs typeface="Calibri" pitchFamily="34" charset="0"/>
            </a:endParaRPr>
          </a:p>
          <a:p>
            <a:pPr>
              <a:spcBef>
                <a:spcPct val="0"/>
              </a:spcBef>
              <a:buFontTx/>
              <a:buChar char="-"/>
            </a:pPr>
            <a:r>
              <a:rPr lang="en-US" altLang="en-US" sz="1600" dirty="0">
                <a:solidFill>
                  <a:srgbClr val="003366"/>
                </a:solidFill>
                <a:latin typeface="Calibri" pitchFamily="34" charset="0"/>
                <a:cs typeface="Calibri" pitchFamily="34" charset="0"/>
              </a:rPr>
              <a:t>In the </a:t>
            </a:r>
            <a:r>
              <a:rPr lang="en-US" altLang="en-US" sz="1600" dirty="0">
                <a:solidFill>
                  <a:srgbClr val="FF0000"/>
                </a:solidFill>
                <a:latin typeface="Calibri" pitchFamily="34" charset="0"/>
                <a:cs typeface="Calibri" pitchFamily="34" charset="0"/>
                <a:sym typeface="Symbol" pitchFamily="18" charset="2"/>
              </a:rPr>
              <a:t> </a:t>
            </a:r>
            <a:r>
              <a:rPr lang="en-US" altLang="en-US" sz="1600" dirty="0" err="1">
                <a:solidFill>
                  <a:srgbClr val="FF0000"/>
                </a:solidFill>
                <a:latin typeface="Calibri" pitchFamily="34" charset="0"/>
                <a:cs typeface="Calibri" pitchFamily="34" charset="0"/>
                <a:sym typeface="Symbol" pitchFamily="18" charset="2"/>
              </a:rPr>
              <a:t>anomer</a:t>
            </a:r>
            <a:r>
              <a:rPr lang="en-US" altLang="en-US" sz="1600" dirty="0">
                <a:solidFill>
                  <a:srgbClr val="003366"/>
                </a:solidFill>
                <a:latin typeface="Calibri" pitchFamily="34" charset="0"/>
                <a:cs typeface="Calibri" pitchFamily="34" charset="0"/>
                <a:sym typeface="Symbol" pitchFamily="18" charset="2"/>
              </a:rPr>
              <a:t>, the </a:t>
            </a:r>
            <a:r>
              <a:rPr lang="en-US" altLang="en-US" sz="1600" dirty="0" err="1">
                <a:solidFill>
                  <a:srgbClr val="003366"/>
                </a:solidFill>
                <a:latin typeface="Calibri" pitchFamily="34" charset="0"/>
                <a:cs typeface="Calibri" pitchFamily="34" charset="0"/>
                <a:sym typeface="Symbol" pitchFamily="18" charset="2"/>
              </a:rPr>
              <a:t>anomeric</a:t>
            </a:r>
            <a:r>
              <a:rPr lang="en-US" altLang="en-US" sz="1600" dirty="0">
                <a:solidFill>
                  <a:srgbClr val="003366"/>
                </a:solidFill>
                <a:latin typeface="Calibri" pitchFamily="34" charset="0"/>
                <a:cs typeface="Calibri" pitchFamily="34" charset="0"/>
                <a:sym typeface="Symbol" pitchFamily="18" charset="2"/>
              </a:rPr>
              <a:t> OH group orients below the plane of the ring on the side opposite to the CH</a:t>
            </a:r>
            <a:r>
              <a:rPr lang="en-US" altLang="en-US" sz="1600" baseline="-25000" dirty="0">
                <a:solidFill>
                  <a:srgbClr val="003366"/>
                </a:solidFill>
                <a:latin typeface="Calibri" pitchFamily="34" charset="0"/>
                <a:cs typeface="Calibri" pitchFamily="34" charset="0"/>
                <a:sym typeface="Symbol" pitchFamily="18" charset="2"/>
              </a:rPr>
              <a:t>2</a:t>
            </a:r>
            <a:r>
              <a:rPr lang="en-US" altLang="en-US" sz="1600" dirty="0">
                <a:solidFill>
                  <a:srgbClr val="003366"/>
                </a:solidFill>
                <a:latin typeface="Calibri" pitchFamily="34" charset="0"/>
                <a:cs typeface="Calibri" pitchFamily="34" charset="0"/>
                <a:sym typeface="Symbol" pitchFamily="18" charset="2"/>
              </a:rPr>
              <a:t>OH substituent attached to the hydroxyl C atom involved in cyclization </a:t>
            </a:r>
          </a:p>
          <a:p>
            <a:pPr>
              <a:spcBef>
                <a:spcPct val="0"/>
              </a:spcBef>
              <a:buFontTx/>
              <a:buChar char="-"/>
            </a:pPr>
            <a:endParaRPr lang="en-US" altLang="en-US" sz="16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1600" dirty="0">
                <a:solidFill>
                  <a:srgbClr val="003366"/>
                </a:solidFill>
                <a:latin typeface="Calibri" pitchFamily="34" charset="0"/>
                <a:cs typeface="Calibri" pitchFamily="34" charset="0"/>
              </a:rPr>
              <a:t>In the </a:t>
            </a:r>
            <a:r>
              <a:rPr lang="en-US" altLang="en-US" sz="1600" dirty="0">
                <a:solidFill>
                  <a:srgbClr val="FF0000"/>
                </a:solidFill>
                <a:latin typeface="Calibri" pitchFamily="34" charset="0"/>
                <a:cs typeface="Calibri" pitchFamily="34" charset="0"/>
                <a:sym typeface="Symbol" pitchFamily="18" charset="2"/>
              </a:rPr>
              <a:t> </a:t>
            </a:r>
            <a:r>
              <a:rPr lang="en-US" altLang="en-US" sz="1600" dirty="0" err="1">
                <a:solidFill>
                  <a:srgbClr val="FF0000"/>
                </a:solidFill>
                <a:latin typeface="Calibri" pitchFamily="34" charset="0"/>
                <a:cs typeface="Calibri" pitchFamily="34" charset="0"/>
                <a:sym typeface="Symbol" pitchFamily="18" charset="2"/>
              </a:rPr>
              <a:t>anomer</a:t>
            </a:r>
            <a:r>
              <a:rPr lang="en-US" altLang="en-US" sz="1600" dirty="0">
                <a:solidFill>
                  <a:srgbClr val="003366"/>
                </a:solidFill>
                <a:latin typeface="Calibri" pitchFamily="34" charset="0"/>
                <a:cs typeface="Calibri" pitchFamily="34" charset="0"/>
                <a:sym typeface="Symbol" pitchFamily="18" charset="2"/>
              </a:rPr>
              <a:t>, the </a:t>
            </a:r>
            <a:r>
              <a:rPr lang="en-US" altLang="en-US" sz="1600" dirty="0" err="1">
                <a:solidFill>
                  <a:srgbClr val="003366"/>
                </a:solidFill>
                <a:latin typeface="Calibri" pitchFamily="34" charset="0"/>
                <a:cs typeface="Calibri" pitchFamily="34" charset="0"/>
                <a:sym typeface="Symbol" pitchFamily="18" charset="2"/>
              </a:rPr>
              <a:t>anomeric</a:t>
            </a:r>
            <a:r>
              <a:rPr lang="en-US" altLang="en-US" sz="1600" dirty="0">
                <a:solidFill>
                  <a:srgbClr val="003366"/>
                </a:solidFill>
                <a:latin typeface="Calibri" pitchFamily="34" charset="0"/>
                <a:cs typeface="Calibri" pitchFamily="34" charset="0"/>
                <a:sym typeface="Symbol" pitchFamily="18" charset="2"/>
              </a:rPr>
              <a:t> OH group orients above the plane of the ring on the same side as the CH</a:t>
            </a:r>
            <a:r>
              <a:rPr lang="en-US" altLang="en-US" sz="1600" baseline="-25000" dirty="0">
                <a:solidFill>
                  <a:srgbClr val="003366"/>
                </a:solidFill>
                <a:latin typeface="Calibri" pitchFamily="34" charset="0"/>
                <a:cs typeface="Calibri" pitchFamily="34" charset="0"/>
                <a:sym typeface="Symbol" pitchFamily="18" charset="2"/>
              </a:rPr>
              <a:t>2</a:t>
            </a:r>
            <a:r>
              <a:rPr lang="en-US" altLang="en-US" sz="1600" dirty="0">
                <a:solidFill>
                  <a:srgbClr val="003366"/>
                </a:solidFill>
                <a:latin typeface="Calibri" pitchFamily="34" charset="0"/>
                <a:cs typeface="Calibri" pitchFamily="34" charset="0"/>
                <a:sym typeface="Symbol" pitchFamily="18" charset="2"/>
              </a:rPr>
              <a:t>OH substituent attached to the hydroxyl C atom involved in cyclization</a:t>
            </a:r>
          </a:p>
          <a:p>
            <a:pPr>
              <a:spcBef>
                <a:spcPct val="0"/>
              </a:spcBef>
              <a:buFontTx/>
              <a:buChar char="-"/>
            </a:pPr>
            <a:endParaRPr lang="en-US" altLang="en-US" sz="16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1600" dirty="0" smtClean="0">
                <a:solidFill>
                  <a:srgbClr val="FF0000"/>
                </a:solidFill>
                <a:latin typeface="Calibri" pitchFamily="34" charset="0"/>
                <a:cs typeface="Calibri" pitchFamily="34" charset="0"/>
                <a:sym typeface="Symbol" pitchFamily="18" charset="2"/>
              </a:rPr>
              <a:t> (40%) </a:t>
            </a:r>
            <a:r>
              <a:rPr lang="en-US" altLang="en-US" sz="1600" dirty="0">
                <a:solidFill>
                  <a:srgbClr val="003366"/>
                </a:solidFill>
                <a:latin typeface="Calibri" pitchFamily="34" charset="0"/>
                <a:cs typeface="Calibri" pitchFamily="34" charset="0"/>
                <a:sym typeface="Symbol" pitchFamily="18" charset="2"/>
              </a:rPr>
              <a:t>and</a:t>
            </a:r>
            <a:r>
              <a:rPr lang="en-US" altLang="en-US" sz="1600" dirty="0">
                <a:solidFill>
                  <a:srgbClr val="FF0000"/>
                </a:solidFill>
                <a:latin typeface="Calibri" pitchFamily="34" charset="0"/>
                <a:cs typeface="Calibri" pitchFamily="34" charset="0"/>
                <a:sym typeface="Symbol" pitchFamily="18" charset="2"/>
              </a:rPr>
              <a:t> </a:t>
            </a:r>
            <a:r>
              <a:rPr lang="en-US" altLang="en-US" sz="1600" dirty="0" smtClean="0">
                <a:solidFill>
                  <a:srgbClr val="FF0000"/>
                </a:solidFill>
                <a:latin typeface="Calibri" pitchFamily="34" charset="0"/>
                <a:cs typeface="Calibri" pitchFamily="34" charset="0"/>
                <a:sym typeface="Symbol" pitchFamily="18" charset="2"/>
              </a:rPr>
              <a:t> (60%) </a:t>
            </a:r>
            <a:r>
              <a:rPr lang="en-US" altLang="en-US" sz="1600" dirty="0" err="1">
                <a:solidFill>
                  <a:srgbClr val="FF0000"/>
                </a:solidFill>
                <a:latin typeface="Calibri" pitchFamily="34" charset="0"/>
                <a:cs typeface="Calibri" pitchFamily="34" charset="0"/>
                <a:sym typeface="Symbol" pitchFamily="18" charset="2"/>
              </a:rPr>
              <a:t>anomers</a:t>
            </a:r>
            <a:r>
              <a:rPr lang="en-US" altLang="en-US" sz="1600" dirty="0">
                <a:solidFill>
                  <a:srgbClr val="FF0000"/>
                </a:solidFill>
                <a:latin typeface="Calibri" pitchFamily="34" charset="0"/>
                <a:cs typeface="Calibri" pitchFamily="34" charset="0"/>
                <a:sym typeface="Symbol" pitchFamily="18" charset="2"/>
              </a:rPr>
              <a:t> </a:t>
            </a:r>
            <a:r>
              <a:rPr lang="en-US" altLang="en-US" sz="1600" dirty="0">
                <a:solidFill>
                  <a:srgbClr val="003366"/>
                </a:solidFill>
                <a:latin typeface="Calibri" pitchFamily="34" charset="0"/>
                <a:cs typeface="Calibri" pitchFamily="34" charset="0"/>
                <a:sym typeface="Symbol" pitchFamily="18" charset="2"/>
              </a:rPr>
              <a:t>freely interconvert </a:t>
            </a:r>
            <a:r>
              <a:rPr lang="en-US" altLang="en-US" sz="1600" dirty="0" smtClean="0">
                <a:solidFill>
                  <a:srgbClr val="003366"/>
                </a:solidFill>
                <a:latin typeface="Calibri" pitchFamily="34" charset="0"/>
                <a:cs typeface="Calibri" pitchFamily="34" charset="0"/>
                <a:sym typeface="Symbol" pitchFamily="18" charset="2"/>
              </a:rPr>
              <a:t>in solution with the equilibrium slightly in favor of the latter stereoisomer—</a:t>
            </a:r>
            <a:r>
              <a:rPr lang="en-US" altLang="en-US" sz="1600" dirty="0" err="1" smtClean="0">
                <a:solidFill>
                  <a:srgbClr val="003366"/>
                </a:solidFill>
                <a:latin typeface="Calibri" pitchFamily="34" charset="0"/>
                <a:cs typeface="Calibri" pitchFamily="34" charset="0"/>
                <a:sym typeface="Symbol" pitchFamily="18" charset="2"/>
              </a:rPr>
              <a:t>eg</a:t>
            </a:r>
            <a:r>
              <a:rPr lang="en-US" altLang="en-US" sz="1600" dirty="0" smtClean="0">
                <a:solidFill>
                  <a:srgbClr val="003366"/>
                </a:solidFill>
                <a:latin typeface="Calibri" pitchFamily="34" charset="0"/>
                <a:cs typeface="Calibri" pitchFamily="34" charset="0"/>
                <a:sym typeface="Symbol" pitchFamily="18" charset="2"/>
              </a:rPr>
              <a:t> </a:t>
            </a:r>
            <a:r>
              <a:rPr lang="en-US" altLang="en-US" sz="1600" dirty="0">
                <a:solidFill>
                  <a:srgbClr val="003366"/>
                </a:solidFill>
                <a:latin typeface="Calibri" pitchFamily="34" charset="0"/>
                <a:cs typeface="Calibri" pitchFamily="34" charset="0"/>
                <a:sym typeface="Symbol" pitchFamily="18" charset="2"/>
              </a:rPr>
              <a:t>glucose is predominantly a mixture of such </a:t>
            </a:r>
            <a:r>
              <a:rPr lang="en-US" altLang="en-US" sz="1600" dirty="0" err="1">
                <a:solidFill>
                  <a:srgbClr val="003366"/>
                </a:solidFill>
                <a:latin typeface="Calibri" pitchFamily="34" charset="0"/>
                <a:cs typeface="Calibri" pitchFamily="34" charset="0"/>
                <a:sym typeface="Symbol" pitchFamily="18" charset="2"/>
              </a:rPr>
              <a:t>anomers</a:t>
            </a:r>
            <a:r>
              <a:rPr lang="en-US" altLang="en-US" sz="1600" dirty="0">
                <a:solidFill>
                  <a:srgbClr val="003366"/>
                </a:solidFill>
                <a:latin typeface="Calibri" pitchFamily="34" charset="0"/>
                <a:cs typeface="Calibri" pitchFamily="34" charset="0"/>
                <a:sym typeface="Symbol" pitchFamily="18" charset="2"/>
              </a:rPr>
              <a:t> with negligible contributions from the linear </a:t>
            </a:r>
            <a:r>
              <a:rPr lang="en-US" altLang="en-US" sz="1600" dirty="0" smtClean="0">
                <a:solidFill>
                  <a:srgbClr val="003366"/>
                </a:solidFill>
                <a:latin typeface="Calibri" pitchFamily="34" charset="0"/>
                <a:cs typeface="Calibri" pitchFamily="34" charset="0"/>
                <a:sym typeface="Symbol" pitchFamily="18" charset="2"/>
              </a:rPr>
              <a:t>form</a:t>
            </a:r>
          </a:p>
        </p:txBody>
      </p:sp>
      <p:sp>
        <p:nvSpPr>
          <p:cNvPr id="16388" name="TextBox 3"/>
          <p:cNvSpPr txBox="1">
            <a:spLocks noChangeArrowheads="1"/>
          </p:cNvSpPr>
          <p:nvPr/>
        </p:nvSpPr>
        <p:spPr bwMode="auto">
          <a:xfrm>
            <a:off x="838200" y="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Cyclization</a:t>
            </a:r>
            <a:r>
              <a:rPr lang="en-US" altLang="en-US" sz="2400" b="1" dirty="0">
                <a:solidFill>
                  <a:srgbClr val="FF6D09"/>
                </a:solidFill>
                <a:latin typeface="Arial" pitchFamily="34" charset="0"/>
              </a:rPr>
              <a:t>: </a:t>
            </a:r>
            <a:r>
              <a:rPr lang="en-US" altLang="en-US" sz="2400" b="1" dirty="0">
                <a:solidFill>
                  <a:srgbClr val="FF6D09"/>
                </a:solidFill>
                <a:latin typeface="Arial" pitchFamily="34" charset="0"/>
                <a:sym typeface="Symbol" pitchFamily="18" charset="2"/>
              </a:rPr>
              <a:t> and  </a:t>
            </a:r>
            <a:r>
              <a:rPr lang="en-US" altLang="en-US" sz="2400" b="1" dirty="0" err="1">
                <a:solidFill>
                  <a:srgbClr val="FF6D09"/>
                </a:solidFill>
                <a:latin typeface="Arial" pitchFamily="34" charset="0"/>
                <a:sym typeface="Symbol" pitchFamily="18" charset="2"/>
              </a:rPr>
              <a:t>a</a:t>
            </a:r>
            <a:r>
              <a:rPr lang="en-US" altLang="en-US" sz="2400" b="1" dirty="0" err="1">
                <a:solidFill>
                  <a:srgbClr val="FF6D09"/>
                </a:solidFill>
                <a:latin typeface="Arial" pitchFamily="34" charset="0"/>
              </a:rPr>
              <a:t>nomers</a:t>
            </a: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1000"/>
                                        <p:tgtEl>
                                          <p:spTgt spid="16387">
                                            <p:txEl>
                                              <p:pRg st="4" end="4"/>
                                            </p:txEl>
                                          </p:spTgt>
                                        </p:tgtEl>
                                      </p:cBhvr>
                                    </p:animEffect>
                                    <p:anim calcmode="lin" valueType="num">
                                      <p:cBhvr>
                                        <p:cTn id="22"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Effect transition="in" filter="fade">
                                      <p:cBhvr>
                                        <p:cTn id="28" dur="1000"/>
                                        <p:tgtEl>
                                          <p:spTgt spid="16387">
                                            <p:txEl>
                                              <p:pRg st="6" end="6"/>
                                            </p:txEl>
                                          </p:spTgt>
                                        </p:tgtEl>
                                      </p:cBhvr>
                                    </p:animEffect>
                                    <p:anim calcmode="lin" valueType="num">
                                      <p:cBhvr>
                                        <p:cTn id="29"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fade">
                                      <p:cBhvr>
                                        <p:cTn id="35" dur="1000"/>
                                        <p:tgtEl>
                                          <p:spTgt spid="16387">
                                            <p:txEl>
                                              <p:pRg st="8" end="8"/>
                                            </p:txEl>
                                          </p:spTgt>
                                        </p:tgtEl>
                                      </p:cBhvr>
                                    </p:animEffect>
                                    <p:anim calcmode="lin" valueType="num">
                                      <p:cBhvr>
                                        <p:cTn id="36"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nvSpPr>
        <p:spPr bwMode="auto">
          <a:xfrm>
            <a:off x="2286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a:t>
            </a:r>
            <a:r>
              <a:rPr lang="en-US" altLang="en-US" sz="2400" b="1" dirty="0">
                <a:solidFill>
                  <a:srgbClr val="FF6D09"/>
                </a:solidFill>
                <a:latin typeface="Arial" pitchFamily="34" charset="0"/>
              </a:rPr>
              <a:t>: </a:t>
            </a:r>
            <a:r>
              <a:rPr lang="en-US" altLang="en-US" sz="2400" b="1" dirty="0" err="1">
                <a:solidFill>
                  <a:srgbClr val="FF6D09"/>
                </a:solidFill>
                <a:latin typeface="Arial" pitchFamily="34" charset="0"/>
              </a:rPr>
              <a:t>Epimers</a:t>
            </a:r>
            <a:r>
              <a:rPr lang="en-US" altLang="en-US" sz="2400" b="1" dirty="0">
                <a:solidFill>
                  <a:srgbClr val="FF6D09"/>
                </a:solidFill>
                <a:latin typeface="Arial" pitchFamily="34" charset="0"/>
              </a:rPr>
              <a:t> vs </a:t>
            </a:r>
            <a:r>
              <a:rPr lang="en-US" altLang="en-US" sz="2400" b="1" dirty="0" err="1">
                <a:solidFill>
                  <a:srgbClr val="FF6D09"/>
                </a:solidFill>
                <a:latin typeface="Arial" pitchFamily="34" charset="0"/>
              </a:rPr>
              <a:t>Anomers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lgn="ctr">
              <a:spcBef>
                <a:spcPct val="0"/>
              </a:spcBef>
            </a:pPr>
            <a:endParaRPr lang="en-US" altLang="en-US" sz="2400" dirty="0">
              <a:solidFill>
                <a:srgbClr val="FF6D09"/>
              </a:solidFill>
              <a:latin typeface="Arial" pitchFamily="34" charset="0"/>
            </a:endParaRPr>
          </a:p>
        </p:txBody>
      </p:sp>
      <p:sp>
        <p:nvSpPr>
          <p:cNvPr id="8" name="TextBox 7"/>
          <p:cNvSpPr txBox="1"/>
          <p:nvPr/>
        </p:nvSpPr>
        <p:spPr>
          <a:xfrm>
            <a:off x="152400" y="3733800"/>
            <a:ext cx="5946775" cy="3046413"/>
          </a:xfrm>
          <a:prstGeom prst="rect">
            <a:avLst/>
          </a:prstGeom>
          <a:noFill/>
        </p:spPr>
        <p:txBody>
          <a:bodyPr>
            <a:spAutoFit/>
          </a:bodyPr>
          <a:lstStyle/>
          <a:p>
            <a:pPr marL="169863" lvl="2" indent="-169863" eaLnBrk="0" hangingPunct="0">
              <a:buFontTx/>
              <a:buChar char="-"/>
              <a:defRPr/>
            </a:pPr>
            <a:r>
              <a:rPr lang="en-US" sz="1600" dirty="0" err="1">
                <a:solidFill>
                  <a:srgbClr val="FF0000"/>
                </a:solidFill>
                <a:latin typeface="Calibri" pitchFamily="34" charset="0"/>
                <a:cs typeface="Times New Roman" pitchFamily="18" charset="0"/>
              </a:rPr>
              <a:t>Anomers</a:t>
            </a:r>
            <a:r>
              <a:rPr lang="en-US" sz="1600" dirty="0">
                <a:solidFill>
                  <a:srgbClr val="FF0000"/>
                </a:solidFill>
                <a:latin typeface="Calibri" pitchFamily="34" charset="0"/>
                <a:cs typeface="Times New Roman" pitchFamily="18" charset="0"/>
              </a:rPr>
              <a:t> are a special class of </a:t>
            </a:r>
            <a:r>
              <a:rPr lang="en-US" sz="1600" dirty="0" err="1">
                <a:solidFill>
                  <a:srgbClr val="FF0000"/>
                </a:solidFill>
                <a:latin typeface="Calibri" pitchFamily="34" charset="0"/>
                <a:cs typeface="Times New Roman" pitchFamily="18" charset="0"/>
              </a:rPr>
              <a:t>epimers</a:t>
            </a:r>
            <a:r>
              <a:rPr lang="en-US" sz="1600" dirty="0">
                <a:solidFill>
                  <a:srgbClr val="FF0000"/>
                </a:solidFill>
                <a:latin typeface="Calibri" pitchFamily="34" charset="0"/>
                <a:cs typeface="Times New Roman" pitchFamily="18" charset="0"/>
              </a:rPr>
              <a:t> </a:t>
            </a:r>
            <a:r>
              <a:rPr lang="en-US" sz="1600" dirty="0">
                <a:solidFill>
                  <a:srgbClr val="003366"/>
                </a:solidFill>
                <a:latin typeface="Calibri" pitchFamily="34" charset="0"/>
                <a:cs typeface="Times New Roman" pitchFamily="18" charset="0"/>
              </a:rPr>
              <a:t>in that they are concerned with the </a:t>
            </a:r>
            <a:r>
              <a:rPr lang="en-US" sz="1600" dirty="0" err="1">
                <a:solidFill>
                  <a:srgbClr val="003366"/>
                </a:solidFill>
                <a:latin typeface="Calibri" pitchFamily="34" charset="0"/>
                <a:cs typeface="Times New Roman" pitchFamily="18" charset="0"/>
              </a:rPr>
              <a:t>stereochemical</a:t>
            </a:r>
            <a:r>
              <a:rPr lang="en-US" sz="1600" dirty="0">
                <a:solidFill>
                  <a:srgbClr val="003366"/>
                </a:solidFill>
                <a:latin typeface="Calibri" pitchFamily="34" charset="0"/>
                <a:cs typeface="Times New Roman" pitchFamily="18" charset="0"/>
              </a:rPr>
              <a:t> configuration only at the </a:t>
            </a:r>
            <a:r>
              <a:rPr lang="en-US" sz="1600" dirty="0" err="1">
                <a:solidFill>
                  <a:srgbClr val="003366"/>
                </a:solidFill>
                <a:latin typeface="Calibri" pitchFamily="34" charset="0"/>
                <a:cs typeface="Times New Roman" pitchFamily="18" charset="0"/>
              </a:rPr>
              <a:t>anomeric</a:t>
            </a:r>
            <a:r>
              <a:rPr lang="en-US" sz="1600" dirty="0">
                <a:solidFill>
                  <a:srgbClr val="003366"/>
                </a:solidFill>
                <a:latin typeface="Calibri" pitchFamily="34" charset="0"/>
                <a:cs typeface="Times New Roman" pitchFamily="18" charset="0"/>
              </a:rPr>
              <a:t> C atom (</a:t>
            </a:r>
            <a:r>
              <a:rPr lang="en-US" sz="1600" dirty="0" err="1">
                <a:solidFill>
                  <a:srgbClr val="003366"/>
                </a:solidFill>
                <a:latin typeface="Calibri" pitchFamily="34" charset="0"/>
                <a:cs typeface="Times New Roman" pitchFamily="18" charset="0"/>
              </a:rPr>
              <a:t>hemiacetal</a:t>
            </a:r>
            <a:r>
              <a:rPr lang="en-US" sz="1600" dirty="0">
                <a:solidFill>
                  <a:srgbClr val="003366"/>
                </a:solidFill>
                <a:latin typeface="Calibri" pitchFamily="34" charset="0"/>
                <a:cs typeface="Times New Roman" pitchFamily="18" charset="0"/>
              </a:rPr>
              <a:t> or </a:t>
            </a:r>
            <a:r>
              <a:rPr lang="en-US" sz="1600" dirty="0" err="1">
                <a:solidFill>
                  <a:srgbClr val="003366"/>
                </a:solidFill>
                <a:latin typeface="Calibri" pitchFamily="34" charset="0"/>
                <a:cs typeface="Times New Roman" pitchFamily="18" charset="0"/>
              </a:rPr>
              <a:t>hemiketal</a:t>
            </a:r>
            <a:r>
              <a:rPr lang="en-US" sz="1600" dirty="0">
                <a:solidFill>
                  <a:srgbClr val="003366"/>
                </a:solidFill>
                <a:latin typeface="Calibri" pitchFamily="34" charset="0"/>
                <a:cs typeface="Times New Roman" pitchFamily="18" charset="0"/>
              </a:rPr>
              <a:t> group of cyclic </a:t>
            </a:r>
            <a:r>
              <a:rPr lang="en-US" sz="1600" dirty="0" err="1">
                <a:solidFill>
                  <a:srgbClr val="003366"/>
                </a:solidFill>
                <a:latin typeface="Calibri" pitchFamily="34" charset="0"/>
                <a:cs typeface="Times New Roman" pitchFamily="18" charset="0"/>
              </a:rPr>
              <a:t>monosaccharides</a:t>
            </a:r>
            <a:r>
              <a:rPr lang="en-US" sz="1600" dirty="0">
                <a:solidFill>
                  <a:srgbClr val="003366"/>
                </a:solidFill>
                <a:latin typeface="Calibri" pitchFamily="34" charset="0"/>
                <a:cs typeface="Times New Roman" pitchFamily="18" charset="0"/>
              </a:rPr>
              <a:t>)</a:t>
            </a:r>
          </a:p>
          <a:p>
            <a:pPr marL="169863" lvl="2" indent="-169863" eaLnBrk="0" hangingPunct="0">
              <a:buFontTx/>
              <a:buChar char="-"/>
              <a:defRPr/>
            </a:pPr>
            <a:endParaRPr lang="en-US" sz="1600" dirty="0">
              <a:solidFill>
                <a:srgbClr val="003366"/>
              </a:solidFill>
              <a:latin typeface="Calibri" pitchFamily="34" charset="0"/>
              <a:cs typeface="Times New Roman" pitchFamily="18" charset="0"/>
            </a:endParaRPr>
          </a:p>
          <a:p>
            <a:pPr marL="169863" lvl="2" indent="-169863" eaLnBrk="0" hangingPunct="0">
              <a:buFontTx/>
              <a:buChar char="-"/>
              <a:defRPr/>
            </a:pPr>
            <a:r>
              <a:rPr lang="en-US" sz="1600" dirty="0">
                <a:solidFill>
                  <a:srgbClr val="003366"/>
                </a:solidFill>
                <a:latin typeface="Calibri" pitchFamily="34" charset="0"/>
                <a:cs typeface="Times New Roman" pitchFamily="18" charset="0"/>
              </a:rPr>
              <a:t>Two </a:t>
            </a:r>
            <a:r>
              <a:rPr lang="en-US" sz="1600" dirty="0" err="1">
                <a:solidFill>
                  <a:srgbClr val="FF0000"/>
                </a:solidFill>
                <a:latin typeface="Calibri" pitchFamily="34" charset="0"/>
                <a:cs typeface="Times New Roman" pitchFamily="18" charset="0"/>
              </a:rPr>
              <a:t>anomers</a:t>
            </a:r>
            <a:r>
              <a:rPr lang="en-US" sz="1600" dirty="0">
                <a:solidFill>
                  <a:srgbClr val="003366"/>
                </a:solidFill>
                <a:latin typeface="Calibri" pitchFamily="34" charset="0"/>
                <a:cs typeface="Times New Roman" pitchFamily="18" charset="0"/>
              </a:rPr>
              <a:t> of the same linear monosaccharide have </a:t>
            </a:r>
            <a:r>
              <a:rPr lang="en-US" sz="1600" dirty="0">
                <a:solidFill>
                  <a:srgbClr val="FF0000"/>
                </a:solidFill>
                <a:latin typeface="Calibri" pitchFamily="34" charset="0"/>
                <a:cs typeface="Times New Roman" pitchFamily="18" charset="0"/>
              </a:rPr>
              <a:t>distinct physicochemical properties</a:t>
            </a:r>
            <a:r>
              <a:rPr lang="en-US" sz="1600" dirty="0">
                <a:solidFill>
                  <a:srgbClr val="003366"/>
                </a:solidFill>
                <a:latin typeface="Calibri" pitchFamily="34" charset="0"/>
                <a:cs typeface="Times New Roman" pitchFamily="18" charset="0"/>
              </a:rPr>
              <a:t>, including their ability to differentially rotate the plane of polarized light</a:t>
            </a:r>
          </a:p>
          <a:p>
            <a:pPr marL="0" lvl="3" eaLnBrk="0" hangingPunct="0">
              <a:defRPr/>
            </a:pPr>
            <a:endParaRPr lang="en-US" sz="1600" dirty="0">
              <a:solidFill>
                <a:srgbClr val="003366"/>
              </a:solidFill>
              <a:latin typeface="Calibri" pitchFamily="34" charset="0"/>
              <a:cs typeface="Times New Roman" pitchFamily="18" charset="0"/>
            </a:endParaRPr>
          </a:p>
          <a:p>
            <a:pPr marL="169863" lvl="3" indent="-169863" eaLnBrk="0" hangingPunct="0">
              <a:buFontTx/>
              <a:buChar char="-"/>
              <a:defRPr/>
            </a:pPr>
            <a:r>
              <a:rPr lang="en-US" sz="1600" dirty="0">
                <a:solidFill>
                  <a:srgbClr val="003366"/>
                </a:solidFill>
                <a:latin typeface="Calibri" pitchFamily="34" charset="0"/>
                <a:cs typeface="Times New Roman" pitchFamily="18" charset="0"/>
              </a:rPr>
              <a:t>Since </a:t>
            </a:r>
            <a:r>
              <a:rPr lang="en-US" sz="1600" dirty="0" err="1">
                <a:solidFill>
                  <a:srgbClr val="FF0000"/>
                </a:solidFill>
                <a:latin typeface="Calibri" pitchFamily="34" charset="0"/>
                <a:cs typeface="Times New Roman" pitchFamily="18" charset="0"/>
              </a:rPr>
              <a:t>anomers</a:t>
            </a:r>
            <a:r>
              <a:rPr lang="en-US" sz="1600" dirty="0">
                <a:solidFill>
                  <a:srgbClr val="FF0000"/>
                </a:solidFill>
                <a:latin typeface="Calibri" pitchFamily="34" charset="0"/>
                <a:cs typeface="Times New Roman" pitchFamily="18" charset="0"/>
              </a:rPr>
              <a:t> </a:t>
            </a:r>
            <a:r>
              <a:rPr lang="en-US" sz="1600" dirty="0">
                <a:solidFill>
                  <a:srgbClr val="003366"/>
                </a:solidFill>
                <a:latin typeface="Calibri" pitchFamily="34" charset="0"/>
                <a:cs typeface="Times New Roman" pitchFamily="18" charset="0"/>
              </a:rPr>
              <a:t>are not mirror images of each other, they are </a:t>
            </a:r>
            <a:r>
              <a:rPr lang="en-US" sz="1600" dirty="0">
                <a:solidFill>
                  <a:srgbClr val="FF0000"/>
                </a:solidFill>
                <a:latin typeface="Calibri" pitchFamily="34" charset="0"/>
                <a:cs typeface="Times New Roman" pitchFamily="18" charset="0"/>
              </a:rPr>
              <a:t>not enantiomers</a:t>
            </a:r>
            <a:r>
              <a:rPr lang="en-US" sz="1600" dirty="0">
                <a:solidFill>
                  <a:srgbClr val="003366"/>
                </a:solidFill>
                <a:latin typeface="Calibri" pitchFamily="34" charset="0"/>
                <a:cs typeface="Times New Roman" pitchFamily="18" charset="0"/>
              </a:rPr>
              <a:t>—they are </a:t>
            </a:r>
            <a:r>
              <a:rPr lang="en-US" sz="1600" dirty="0" err="1">
                <a:solidFill>
                  <a:srgbClr val="FF0000"/>
                </a:solidFill>
                <a:latin typeface="Calibri" pitchFamily="34" charset="0"/>
                <a:cs typeface="Times New Roman" pitchFamily="18" charset="0"/>
              </a:rPr>
              <a:t>diastereomers</a:t>
            </a:r>
            <a:r>
              <a:rPr lang="en-US" sz="1600" dirty="0">
                <a:solidFill>
                  <a:srgbClr val="003366"/>
                </a:solidFill>
                <a:latin typeface="Calibri" pitchFamily="34" charset="0"/>
                <a:cs typeface="Times New Roman" pitchFamily="18" charset="0"/>
              </a:rPr>
              <a:t> and so are </a:t>
            </a:r>
            <a:r>
              <a:rPr lang="en-US" sz="1600" dirty="0" err="1">
                <a:solidFill>
                  <a:srgbClr val="FF0000"/>
                </a:solidFill>
                <a:latin typeface="Calibri" pitchFamily="34" charset="0"/>
                <a:cs typeface="Times New Roman" pitchFamily="18" charset="0"/>
              </a:rPr>
              <a:t>epimers</a:t>
            </a:r>
            <a:r>
              <a:rPr lang="en-US" sz="1600" dirty="0">
                <a:solidFill>
                  <a:srgbClr val="003366"/>
                </a:solidFill>
                <a:latin typeface="Calibri" pitchFamily="34" charset="0"/>
                <a:cs typeface="Times New Roman" pitchFamily="18" charset="0"/>
              </a:rPr>
              <a:t>!</a:t>
            </a:r>
          </a:p>
          <a:p>
            <a:pPr marL="0" lvl="3" eaLnBrk="0" hangingPunct="0">
              <a:defRPr/>
            </a:pPr>
            <a:endParaRPr lang="en-US" sz="1600" dirty="0">
              <a:solidFill>
                <a:srgbClr val="003366"/>
              </a:solidFill>
              <a:latin typeface="Calibri" pitchFamily="34" charset="0"/>
              <a:cs typeface="Times New Roman" pitchFamily="18" charset="0"/>
            </a:endParaRPr>
          </a:p>
          <a:p>
            <a:pPr marL="169863" lvl="3" indent="-169863" eaLnBrk="0" hangingPunct="0">
              <a:buFontTx/>
              <a:buChar char="-"/>
              <a:defRPr/>
            </a:pPr>
            <a:r>
              <a:rPr lang="en-US" altLang="en-US" sz="1600" dirty="0">
                <a:solidFill>
                  <a:srgbClr val="FF0000"/>
                </a:solidFill>
                <a:latin typeface="Calibri" pitchFamily="34" charset="0"/>
                <a:cs typeface="Calibri" pitchFamily="34" charset="0"/>
                <a:sym typeface="Symbol"/>
              </a:rPr>
              <a:t>-D-</a:t>
            </a:r>
            <a:r>
              <a:rPr lang="en-US" altLang="en-US" sz="1600" dirty="0" err="1">
                <a:solidFill>
                  <a:srgbClr val="FF0000"/>
                </a:solidFill>
                <a:latin typeface="Calibri" pitchFamily="34" charset="0"/>
                <a:cs typeface="Calibri" pitchFamily="34" charset="0"/>
                <a:sym typeface="Symbol"/>
              </a:rPr>
              <a:t>glucopyranose</a:t>
            </a:r>
            <a:r>
              <a:rPr lang="en-US" altLang="en-US" sz="1600" dirty="0">
                <a:solidFill>
                  <a:srgbClr val="FF0000"/>
                </a:solidFill>
                <a:latin typeface="Calibri" pitchFamily="34" charset="0"/>
                <a:cs typeface="Calibri" pitchFamily="34" charset="0"/>
                <a:sym typeface="Symbol"/>
              </a:rPr>
              <a:t> </a:t>
            </a:r>
            <a:r>
              <a:rPr lang="en-US" altLang="en-US" sz="1600" dirty="0">
                <a:solidFill>
                  <a:srgbClr val="003366"/>
                </a:solidFill>
                <a:latin typeface="Calibri" pitchFamily="34" charset="0"/>
                <a:cs typeface="Calibri" pitchFamily="34" charset="0"/>
                <a:sym typeface="Symbol"/>
              </a:rPr>
              <a:t>and</a:t>
            </a:r>
            <a:r>
              <a:rPr lang="en-US" altLang="en-US" sz="1600" dirty="0">
                <a:solidFill>
                  <a:srgbClr val="FF0000"/>
                </a:solidFill>
                <a:latin typeface="Calibri" pitchFamily="34" charset="0"/>
                <a:cs typeface="Calibri" pitchFamily="34" charset="0"/>
                <a:sym typeface="Symbol"/>
              </a:rPr>
              <a:t> -L-</a:t>
            </a:r>
            <a:r>
              <a:rPr lang="en-US" altLang="en-US" sz="1600" dirty="0" err="1">
                <a:solidFill>
                  <a:srgbClr val="FF0000"/>
                </a:solidFill>
                <a:latin typeface="Calibri" pitchFamily="34" charset="0"/>
                <a:cs typeface="Calibri" pitchFamily="34" charset="0"/>
                <a:sym typeface="Symbol"/>
              </a:rPr>
              <a:t>glucopyranose</a:t>
            </a:r>
            <a:r>
              <a:rPr lang="en-US" altLang="en-US" sz="1600" dirty="0">
                <a:solidFill>
                  <a:srgbClr val="FF0000"/>
                </a:solidFill>
                <a:latin typeface="Calibri" pitchFamily="34" charset="0"/>
                <a:cs typeface="Calibri" pitchFamily="34" charset="0"/>
                <a:sym typeface="Symbol"/>
              </a:rPr>
              <a:t> </a:t>
            </a:r>
            <a:r>
              <a:rPr lang="en-US" altLang="en-US" sz="1600" dirty="0">
                <a:solidFill>
                  <a:srgbClr val="003366"/>
                </a:solidFill>
                <a:latin typeface="Calibri" pitchFamily="34" charset="0"/>
                <a:cs typeface="Calibri" pitchFamily="34" charset="0"/>
                <a:sym typeface="Symbol"/>
              </a:rPr>
              <a:t>would be </a:t>
            </a:r>
            <a:r>
              <a:rPr lang="en-US" altLang="en-US" sz="1600" dirty="0">
                <a:solidFill>
                  <a:srgbClr val="FF0000"/>
                </a:solidFill>
                <a:latin typeface="Calibri" pitchFamily="34" charset="0"/>
                <a:cs typeface="Calibri" pitchFamily="34" charset="0"/>
                <a:sym typeface="Symbol"/>
              </a:rPr>
              <a:t>enantiomers</a:t>
            </a:r>
            <a:r>
              <a:rPr lang="en-US" altLang="en-US" sz="1600" dirty="0">
                <a:solidFill>
                  <a:srgbClr val="003366"/>
                </a:solidFill>
                <a:latin typeface="Calibri" pitchFamily="34" charset="0"/>
                <a:cs typeface="Calibri" pitchFamily="34" charset="0"/>
                <a:sym typeface="Symbol"/>
              </a:rPr>
              <a:t>!</a:t>
            </a:r>
            <a:endParaRPr lang="en-US" altLang="en-US" sz="1600" dirty="0">
              <a:solidFill>
                <a:srgbClr val="003366"/>
              </a:solidFill>
              <a:latin typeface="Calibri" pitchFamily="34" charset="0"/>
              <a:cs typeface="Calibri" pitchFamily="34" charset="0"/>
            </a:endParaRPr>
          </a:p>
        </p:txBody>
      </p:sp>
      <p:grpSp>
        <p:nvGrpSpPr>
          <p:cNvPr id="17412" name="Group 29"/>
          <p:cNvGrpSpPr>
            <a:grpSpLocks/>
          </p:cNvGrpSpPr>
          <p:nvPr/>
        </p:nvGrpSpPr>
        <p:grpSpPr bwMode="auto">
          <a:xfrm>
            <a:off x="304800" y="609600"/>
            <a:ext cx="8534400" cy="3067050"/>
            <a:chOff x="304800" y="685800"/>
            <a:chExt cx="8534400" cy="3067110"/>
          </a:xfrm>
        </p:grpSpPr>
        <p:grpSp>
          <p:nvGrpSpPr>
            <p:cNvPr id="17421" name="Group 43"/>
            <p:cNvGrpSpPr>
              <a:grpSpLocks/>
            </p:cNvGrpSpPr>
            <p:nvPr/>
          </p:nvGrpSpPr>
          <p:grpSpPr bwMode="auto">
            <a:xfrm>
              <a:off x="329076" y="746029"/>
              <a:ext cx="3647671" cy="2522159"/>
              <a:chOff x="5334000" y="906841"/>
              <a:chExt cx="3647671" cy="2522159"/>
            </a:xfrm>
          </p:grpSpPr>
          <p:grpSp>
            <p:nvGrpSpPr>
              <p:cNvPr id="17436" name="Group 15"/>
              <p:cNvGrpSpPr>
                <a:grpSpLocks/>
              </p:cNvGrpSpPr>
              <p:nvPr/>
            </p:nvGrpSpPr>
            <p:grpSpPr bwMode="auto">
              <a:xfrm>
                <a:off x="5334000" y="906841"/>
                <a:ext cx="1371600" cy="2449467"/>
                <a:chOff x="5334000" y="906841"/>
                <a:chExt cx="1371600" cy="2449467"/>
              </a:xfrm>
            </p:grpSpPr>
            <p:pic>
              <p:nvPicPr>
                <p:cNvPr id="17447"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7176"/>
                <a:stretch>
                  <a:fillRect/>
                </a:stretch>
              </p:blipFill>
              <p:spPr bwMode="auto">
                <a:xfrm>
                  <a:off x="5334000" y="906841"/>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Oval 40"/>
                <p:cNvSpPr>
                  <a:spLocks noChangeArrowheads="1"/>
                </p:cNvSpPr>
                <p:nvPr/>
              </p:nvSpPr>
              <p:spPr bwMode="auto">
                <a:xfrm>
                  <a:off x="6128368" y="2081676"/>
                  <a:ext cx="45720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7437" name="Group 12"/>
              <p:cNvGrpSpPr>
                <a:grpSpLocks/>
              </p:cNvGrpSpPr>
              <p:nvPr/>
            </p:nvGrpSpPr>
            <p:grpSpPr bwMode="auto">
              <a:xfrm>
                <a:off x="7086600" y="906841"/>
                <a:ext cx="1895071" cy="2522159"/>
                <a:chOff x="7086600" y="906841"/>
                <a:chExt cx="1895071" cy="2522159"/>
              </a:xfrm>
            </p:grpSpPr>
            <p:grpSp>
              <p:nvGrpSpPr>
                <p:cNvPr id="17438" name="Group 9"/>
                <p:cNvGrpSpPr>
                  <a:grpSpLocks/>
                </p:cNvGrpSpPr>
                <p:nvPr/>
              </p:nvGrpSpPr>
              <p:grpSpPr bwMode="auto">
                <a:xfrm>
                  <a:off x="7253657" y="906841"/>
                  <a:ext cx="1433143" cy="2122049"/>
                  <a:chOff x="7253657" y="906841"/>
                  <a:chExt cx="1433143" cy="2122049"/>
                </a:xfrm>
              </p:grpSpPr>
              <p:grpSp>
                <p:nvGrpSpPr>
                  <p:cNvPr id="17441" name="Group 6"/>
                  <p:cNvGrpSpPr>
                    <a:grpSpLocks/>
                  </p:cNvGrpSpPr>
                  <p:nvPr/>
                </p:nvGrpSpPr>
                <p:grpSpPr bwMode="auto">
                  <a:xfrm>
                    <a:off x="7313177" y="906841"/>
                    <a:ext cx="1373623" cy="2122049"/>
                    <a:chOff x="7313177" y="906841"/>
                    <a:chExt cx="1373623" cy="2122049"/>
                  </a:xfrm>
                </p:grpSpPr>
                <p:pic>
                  <p:nvPicPr>
                    <p:cNvPr id="17444"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19583"/>
                    <a:stretch>
                      <a:fillRect/>
                    </a:stretch>
                  </p:blipFill>
                  <p:spPr bwMode="auto">
                    <a:xfrm>
                      <a:off x="7315200" y="906841"/>
                      <a:ext cx="1371600" cy="212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Rounded Rectangle 4"/>
                    <p:cNvSpPr>
                      <a:spLocks noChangeArrowheads="1"/>
                    </p:cNvSpPr>
                    <p:nvPr/>
                  </p:nvSpPr>
                  <p:spPr bwMode="auto">
                    <a:xfrm>
                      <a:off x="8162841" y="2071558"/>
                      <a:ext cx="383023"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46" name="Rounded Rectangle 37"/>
                    <p:cNvSpPr>
                      <a:spLocks noChangeArrowheads="1"/>
                    </p:cNvSpPr>
                    <p:nvPr/>
                  </p:nvSpPr>
                  <p:spPr bwMode="auto">
                    <a:xfrm>
                      <a:off x="7313177" y="2057400"/>
                      <a:ext cx="383023"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17442" name="TextBox 38"/>
                  <p:cNvSpPr txBox="1">
                    <a:spLocks noChangeArrowheads="1"/>
                  </p:cNvSpPr>
                  <p:nvPr/>
                </p:nvSpPr>
                <p:spPr bwMode="auto">
                  <a:xfrm>
                    <a:off x="7253657" y="2050654"/>
                    <a:ext cx="50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a:latin typeface="Arial Rounded MT Bold" pitchFamily="34" charset="0"/>
                        <a:ea typeface="Arial Unicode MS" pitchFamily="34" charset="-128"/>
                        <a:cs typeface="Arial Unicode MS" pitchFamily="34" charset="-128"/>
                      </a:rPr>
                      <a:t>HO</a:t>
                    </a:r>
                  </a:p>
                </p:txBody>
              </p:sp>
              <p:sp>
                <p:nvSpPr>
                  <p:cNvPr id="17443" name="TextBox 39"/>
                  <p:cNvSpPr txBox="1">
                    <a:spLocks noChangeArrowheads="1"/>
                  </p:cNvSpPr>
                  <p:nvPr/>
                </p:nvSpPr>
                <p:spPr bwMode="auto">
                  <a:xfrm>
                    <a:off x="8076171" y="2037844"/>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a:latin typeface="Arial Rounded MT Bold" pitchFamily="34" charset="0"/>
                        <a:ea typeface="Arial Unicode MS" pitchFamily="34" charset="-128"/>
                        <a:cs typeface="Arial Unicode MS" pitchFamily="34" charset="-128"/>
                      </a:rPr>
                      <a:t>H</a:t>
                    </a:r>
                  </a:p>
                </p:txBody>
              </p:sp>
            </p:grpSp>
            <p:sp>
              <p:nvSpPr>
                <p:cNvPr id="17439" name="Oval 41"/>
                <p:cNvSpPr>
                  <a:spLocks noChangeArrowheads="1"/>
                </p:cNvSpPr>
                <p:nvPr/>
              </p:nvSpPr>
              <p:spPr bwMode="auto">
                <a:xfrm>
                  <a:off x="7279460" y="2095972"/>
                  <a:ext cx="45720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40" name="TextBox 35"/>
                <p:cNvSpPr txBox="1">
                  <a:spLocks noChangeArrowheads="1"/>
                </p:cNvSpPr>
                <p:nvPr/>
              </p:nvSpPr>
              <p:spPr bwMode="auto">
                <a:xfrm>
                  <a:off x="7086600" y="3028890"/>
                  <a:ext cx="1895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latin typeface="Arial Black" pitchFamily="34" charset="0"/>
                      <a:ea typeface="Arial Unicode MS" pitchFamily="34" charset="-128"/>
                      <a:cs typeface="Arial Unicode MS" pitchFamily="34" charset="-128"/>
                    </a:rPr>
                    <a:t>D-Galactose</a:t>
                  </a:r>
                </a:p>
              </p:txBody>
            </p:sp>
          </p:grpSp>
        </p:grpSp>
        <p:sp>
          <p:nvSpPr>
            <p:cNvPr id="17422" name="Rounded Rectangle 45"/>
            <p:cNvSpPr>
              <a:spLocks noChangeArrowheads="1"/>
            </p:cNvSpPr>
            <p:nvPr/>
          </p:nvSpPr>
          <p:spPr bwMode="auto">
            <a:xfrm>
              <a:off x="304800" y="685800"/>
              <a:ext cx="3657600" cy="27432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23" name="TextBox 2"/>
            <p:cNvSpPr txBox="1">
              <a:spLocks noChangeArrowheads="1"/>
            </p:cNvSpPr>
            <p:nvPr/>
          </p:nvSpPr>
          <p:spPr bwMode="auto">
            <a:xfrm>
              <a:off x="1503244" y="3352800"/>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33CC33"/>
                  </a:solidFill>
                  <a:latin typeface="Arial" pitchFamily="34" charset="0"/>
                  <a:cs typeface="Arial" pitchFamily="34" charset="0"/>
                </a:rPr>
                <a:t>EPIMERS</a:t>
              </a:r>
            </a:p>
          </p:txBody>
        </p:sp>
        <p:sp>
          <p:nvSpPr>
            <p:cNvPr id="17424" name="Rounded Rectangle 44"/>
            <p:cNvSpPr>
              <a:spLocks noChangeArrowheads="1"/>
            </p:cNvSpPr>
            <p:nvPr/>
          </p:nvSpPr>
          <p:spPr bwMode="auto">
            <a:xfrm>
              <a:off x="4742504" y="685800"/>
              <a:ext cx="4096695" cy="27432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25" name="TextBox 2"/>
            <p:cNvSpPr txBox="1">
              <a:spLocks noChangeArrowheads="1"/>
            </p:cNvSpPr>
            <p:nvPr/>
          </p:nvSpPr>
          <p:spPr bwMode="auto">
            <a:xfrm>
              <a:off x="5970074" y="3352800"/>
              <a:ext cx="1497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pitchFamily="34" charset="0"/>
                  <a:cs typeface="Arial" pitchFamily="34" charset="0"/>
                </a:rPr>
                <a:t>ANOMERS</a:t>
              </a:r>
            </a:p>
          </p:txBody>
        </p:sp>
        <p:grpSp>
          <p:nvGrpSpPr>
            <p:cNvPr id="17426" name="Group 42"/>
            <p:cNvGrpSpPr>
              <a:grpSpLocks/>
            </p:cNvGrpSpPr>
            <p:nvPr/>
          </p:nvGrpSpPr>
          <p:grpSpPr bwMode="auto">
            <a:xfrm>
              <a:off x="4876800" y="979341"/>
              <a:ext cx="2175639" cy="1778345"/>
              <a:chOff x="1263476" y="1043873"/>
              <a:chExt cx="2175639" cy="1778345"/>
            </a:xfrm>
          </p:grpSpPr>
          <p:pic>
            <p:nvPicPr>
              <p:cNvPr id="17433" name="Picture 2" descr="voet4_fig_08_04"/>
              <p:cNvPicPr>
                <a:picLocks noChangeAspect="1" noChangeArrowheads="1"/>
              </p:cNvPicPr>
              <p:nvPr/>
            </p:nvPicPr>
            <p:blipFill>
              <a:blip r:embed="rId4">
                <a:extLst>
                  <a:ext uri="{28A0092B-C50C-407E-A947-70E740481C1C}">
                    <a14:useLocalDpi xmlns:a14="http://schemas.microsoft.com/office/drawing/2010/main" val="0"/>
                  </a:ext>
                </a:extLst>
              </a:blip>
              <a:srcRect l="21294" t="16736" r="56599" b="35071"/>
              <a:stretch>
                <a:fillRect/>
              </a:stretch>
            </p:blipFill>
            <p:spPr bwMode="auto">
              <a:xfrm>
                <a:off x="1263476" y="1043873"/>
                <a:ext cx="2175639" cy="177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Oval 47"/>
              <p:cNvSpPr>
                <a:spLocks noChangeArrowheads="1"/>
              </p:cNvSpPr>
              <p:nvPr/>
            </p:nvSpPr>
            <p:spPr bwMode="auto">
              <a:xfrm>
                <a:off x="2571538" y="2109727"/>
                <a:ext cx="36576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35" name="Oval 50"/>
              <p:cNvSpPr>
                <a:spLocks noChangeArrowheads="1"/>
              </p:cNvSpPr>
              <p:nvPr/>
            </p:nvSpPr>
            <p:spPr bwMode="auto">
              <a:xfrm>
                <a:off x="1753838" y="1111035"/>
                <a:ext cx="73152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7427" name="Group 51"/>
            <p:cNvGrpSpPr>
              <a:grpSpLocks/>
            </p:cNvGrpSpPr>
            <p:nvPr/>
          </p:nvGrpSpPr>
          <p:grpSpPr bwMode="auto">
            <a:xfrm>
              <a:off x="7050084" y="970465"/>
              <a:ext cx="1678435" cy="1792495"/>
              <a:chOff x="5478308" y="3880022"/>
              <a:chExt cx="1678435" cy="1792495"/>
            </a:xfrm>
          </p:grpSpPr>
          <p:pic>
            <p:nvPicPr>
              <p:cNvPr id="17430" name="Picture 2" descr="voet4_fig_08_04"/>
              <p:cNvPicPr>
                <a:picLocks noChangeAspect="1" noChangeArrowheads="1"/>
              </p:cNvPicPr>
              <p:nvPr/>
            </p:nvPicPr>
            <p:blipFill>
              <a:blip r:embed="rId4">
                <a:extLst>
                  <a:ext uri="{28A0092B-C50C-407E-A947-70E740481C1C}">
                    <a14:useLocalDpi xmlns:a14="http://schemas.microsoft.com/office/drawing/2010/main" val="0"/>
                  </a:ext>
                </a:extLst>
              </a:blip>
              <a:srcRect l="62573" t="16353" r="20372" b="35071"/>
              <a:stretch>
                <a:fillRect/>
              </a:stretch>
            </p:blipFill>
            <p:spPr bwMode="auto">
              <a:xfrm>
                <a:off x="5478308" y="3880022"/>
                <a:ext cx="1678435" cy="179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Oval 53"/>
              <p:cNvSpPr>
                <a:spLocks noChangeArrowheads="1"/>
              </p:cNvSpPr>
              <p:nvPr/>
            </p:nvSpPr>
            <p:spPr bwMode="auto">
              <a:xfrm>
                <a:off x="6734486" y="4384884"/>
                <a:ext cx="36576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32" name="Oval 54"/>
              <p:cNvSpPr>
                <a:spLocks noChangeArrowheads="1"/>
              </p:cNvSpPr>
              <p:nvPr/>
            </p:nvSpPr>
            <p:spPr bwMode="auto">
              <a:xfrm>
                <a:off x="5923934" y="3961334"/>
                <a:ext cx="73152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17428" name="TextBox 2"/>
            <p:cNvSpPr txBox="1">
              <a:spLocks noChangeArrowheads="1"/>
            </p:cNvSpPr>
            <p:nvPr/>
          </p:nvSpPr>
          <p:spPr bwMode="auto">
            <a:xfrm>
              <a:off x="4742504" y="2831068"/>
              <a:ext cx="19720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800" b="1">
                  <a:latin typeface="Arial Narrow" pitchFamily="34" charset="0"/>
                  <a:cs typeface="Calibri" pitchFamily="34" charset="0"/>
                  <a:sym typeface="Symbol" pitchFamily="18" charset="2"/>
                </a:rPr>
                <a:t>-</a:t>
              </a:r>
              <a:r>
                <a:rPr lang="en-US" altLang="en-US" sz="1800" b="1">
                  <a:latin typeface="Arial Narrow" pitchFamily="34" charset="0"/>
                  <a:cs typeface="Calibri" pitchFamily="34" charset="0"/>
                </a:rPr>
                <a:t>D-Glucopyranose</a:t>
              </a:r>
            </a:p>
          </p:txBody>
        </p:sp>
        <p:sp>
          <p:nvSpPr>
            <p:cNvPr id="17429" name="TextBox 2"/>
            <p:cNvSpPr txBox="1">
              <a:spLocks noChangeArrowheads="1"/>
            </p:cNvSpPr>
            <p:nvPr/>
          </p:nvSpPr>
          <p:spPr bwMode="auto">
            <a:xfrm>
              <a:off x="6886422" y="2831068"/>
              <a:ext cx="195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800" b="1">
                  <a:latin typeface="Arial Narrow" pitchFamily="34" charset="0"/>
                  <a:cs typeface="Calibri" pitchFamily="34" charset="0"/>
                  <a:sym typeface="Symbol" pitchFamily="18" charset="2"/>
                </a:rPr>
                <a:t>-</a:t>
              </a:r>
              <a:r>
                <a:rPr lang="en-US" altLang="en-US" sz="1800" b="1">
                  <a:latin typeface="Arial Narrow" pitchFamily="34" charset="0"/>
                  <a:cs typeface="Calibri" pitchFamily="34" charset="0"/>
                </a:rPr>
                <a:t>D-Glucopyranose</a:t>
              </a:r>
            </a:p>
          </p:txBody>
        </p:sp>
      </p:grpSp>
      <p:grpSp>
        <p:nvGrpSpPr>
          <p:cNvPr id="17413" name="Group 3"/>
          <p:cNvGrpSpPr>
            <a:grpSpLocks/>
          </p:cNvGrpSpPr>
          <p:nvPr/>
        </p:nvGrpSpPr>
        <p:grpSpPr bwMode="auto">
          <a:xfrm>
            <a:off x="6088063" y="3733800"/>
            <a:ext cx="2827337" cy="3027363"/>
            <a:chOff x="6011985" y="3733800"/>
            <a:chExt cx="2827215" cy="3027938"/>
          </a:xfrm>
        </p:grpSpPr>
        <p:pic>
          <p:nvPicPr>
            <p:cNvPr id="17414"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2992" y="3733800"/>
              <a:ext cx="2796208" cy="30279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5" name="TextBox 1"/>
            <p:cNvSpPr txBox="1">
              <a:spLocks noChangeArrowheads="1"/>
            </p:cNvSpPr>
            <p:nvPr/>
          </p:nvSpPr>
          <p:spPr bwMode="auto">
            <a:xfrm>
              <a:off x="6024538" y="4766605"/>
              <a:ext cx="18710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500">
                  <a:solidFill>
                    <a:srgbClr val="FF0000"/>
                  </a:solidFill>
                  <a:latin typeface="Arial" pitchFamily="34" charset="0"/>
                  <a:cs typeface="Arial" pitchFamily="34" charset="0"/>
                  <a:sym typeface="Symbol" pitchFamily="18" charset="2"/>
                </a:rPr>
                <a:t></a:t>
              </a:r>
              <a:r>
                <a:rPr lang="en-US" altLang="en-US" sz="1500">
                  <a:solidFill>
                    <a:srgbClr val="FF0000"/>
                  </a:solidFill>
                  <a:latin typeface="Arial" pitchFamily="34" charset="0"/>
                  <a:cs typeface="Arial" pitchFamily="34" charset="0"/>
                </a:rPr>
                <a:t>-D-Glucopyranose</a:t>
              </a:r>
            </a:p>
          </p:txBody>
        </p:sp>
        <p:sp>
          <p:nvSpPr>
            <p:cNvPr id="17416" name="TextBox 34"/>
            <p:cNvSpPr txBox="1">
              <a:spLocks noChangeArrowheads="1"/>
            </p:cNvSpPr>
            <p:nvPr/>
          </p:nvSpPr>
          <p:spPr bwMode="auto">
            <a:xfrm>
              <a:off x="6011985" y="5363310"/>
              <a:ext cx="1838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500">
                  <a:solidFill>
                    <a:srgbClr val="FF0000"/>
                  </a:solidFill>
                  <a:latin typeface="Arial" pitchFamily="34" charset="0"/>
                  <a:cs typeface="Arial" pitchFamily="34" charset="0"/>
                  <a:sym typeface="Symbol" pitchFamily="18" charset="2"/>
                </a:rPr>
                <a:t></a:t>
              </a:r>
              <a:r>
                <a:rPr lang="en-US" altLang="en-US" sz="1500">
                  <a:solidFill>
                    <a:srgbClr val="FF0000"/>
                  </a:solidFill>
                  <a:latin typeface="Arial" pitchFamily="34" charset="0"/>
                  <a:cs typeface="Arial" pitchFamily="34" charset="0"/>
                </a:rPr>
                <a:t>-L-Glucopyranose</a:t>
              </a:r>
            </a:p>
          </p:txBody>
        </p:sp>
        <p:sp>
          <p:nvSpPr>
            <p:cNvPr id="17417" name="Oval 53"/>
            <p:cNvSpPr>
              <a:spLocks noChangeArrowheads="1"/>
            </p:cNvSpPr>
            <p:nvPr/>
          </p:nvSpPr>
          <p:spPr bwMode="auto">
            <a:xfrm>
              <a:off x="7963875" y="4731440"/>
              <a:ext cx="365760" cy="274315"/>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18" name="Oval 53"/>
            <p:cNvSpPr>
              <a:spLocks noChangeArrowheads="1"/>
            </p:cNvSpPr>
            <p:nvPr/>
          </p:nvSpPr>
          <p:spPr bwMode="auto">
            <a:xfrm>
              <a:off x="7956060" y="5464130"/>
              <a:ext cx="365760" cy="274315"/>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19" name="Oval 50"/>
            <p:cNvSpPr>
              <a:spLocks noChangeArrowheads="1"/>
            </p:cNvSpPr>
            <p:nvPr/>
          </p:nvSpPr>
          <p:spPr bwMode="auto">
            <a:xfrm>
              <a:off x="6873630" y="3787730"/>
              <a:ext cx="731520" cy="274315"/>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7420" name="Oval 50"/>
            <p:cNvSpPr>
              <a:spLocks noChangeArrowheads="1"/>
            </p:cNvSpPr>
            <p:nvPr/>
          </p:nvSpPr>
          <p:spPr bwMode="auto">
            <a:xfrm>
              <a:off x="6135075" y="5950640"/>
              <a:ext cx="731520" cy="274315"/>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413"/>
                                        </p:tgtEl>
                                        <p:attrNameLst>
                                          <p:attrName>style.visibility</p:attrName>
                                        </p:attrNameLst>
                                      </p:cBhvr>
                                      <p:to>
                                        <p:strVal val="visible"/>
                                      </p:to>
                                    </p:set>
                                    <p:animEffect transition="in" filter="fade">
                                      <p:cBhvr>
                                        <p:cTn id="33" dur="1000"/>
                                        <p:tgtEl>
                                          <p:spTgt spid="17413"/>
                                        </p:tgtEl>
                                      </p:cBhvr>
                                    </p:animEffect>
                                    <p:anim calcmode="lin" valueType="num">
                                      <p:cBhvr>
                                        <p:cTn id="34" dur="1000" fill="hold"/>
                                        <p:tgtEl>
                                          <p:spTgt spid="17413"/>
                                        </p:tgtEl>
                                        <p:attrNameLst>
                                          <p:attrName>ppt_x</p:attrName>
                                        </p:attrNameLst>
                                      </p:cBhvr>
                                      <p:tavLst>
                                        <p:tav tm="0">
                                          <p:val>
                                            <p:strVal val="#ppt_x"/>
                                          </p:val>
                                        </p:tav>
                                        <p:tav tm="100000">
                                          <p:val>
                                            <p:strVal val="#ppt_x"/>
                                          </p:val>
                                        </p:tav>
                                      </p:tavLst>
                                    </p:anim>
                                    <p:anim calcmode="lin" valueType="num">
                                      <p:cBhvr>
                                        <p:cTn id="35"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842963" y="76200"/>
            <a:ext cx="715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a:t>
            </a:r>
            <a:r>
              <a:rPr lang="en-US" altLang="en-US" sz="2400" b="1" dirty="0">
                <a:solidFill>
                  <a:srgbClr val="FF6D09"/>
                </a:solidFill>
                <a:latin typeface="Arial" pitchFamily="34" charset="0"/>
              </a:rPr>
              <a:t>: </a:t>
            </a:r>
            <a:r>
              <a:rPr lang="en-US" altLang="en-US" sz="2400" b="1" dirty="0">
                <a:solidFill>
                  <a:srgbClr val="FF6D09"/>
                </a:solidFill>
                <a:latin typeface="Arial" pitchFamily="34" charset="0"/>
                <a:sym typeface="Symbol" pitchFamily="18" charset="2"/>
              </a:rPr>
              <a:t>Outline</a:t>
            </a:r>
            <a:endParaRPr lang="en-US" altLang="en-US" sz="2400" dirty="0">
              <a:solidFill>
                <a:srgbClr val="FF6D09"/>
              </a:solidFill>
              <a:latin typeface="Arial" pitchFamily="34" charset="0"/>
            </a:endParaRPr>
          </a:p>
        </p:txBody>
      </p:sp>
      <p:grpSp>
        <p:nvGrpSpPr>
          <p:cNvPr id="18435" name="Group 18452"/>
          <p:cNvGrpSpPr>
            <a:grpSpLocks/>
          </p:cNvGrpSpPr>
          <p:nvPr/>
        </p:nvGrpSpPr>
        <p:grpSpPr bwMode="auto">
          <a:xfrm>
            <a:off x="4648200" y="609600"/>
            <a:ext cx="2867025" cy="584200"/>
            <a:chOff x="4632318" y="525308"/>
            <a:chExt cx="2867650" cy="584775"/>
          </a:xfrm>
        </p:grpSpPr>
        <p:sp>
          <p:nvSpPr>
            <p:cNvPr id="18461" name="Rounded Rectangle 18435"/>
            <p:cNvSpPr>
              <a:spLocks noChangeArrowheads="1"/>
            </p:cNvSpPr>
            <p:nvPr/>
          </p:nvSpPr>
          <p:spPr bwMode="auto">
            <a:xfrm>
              <a:off x="4712564" y="561443"/>
              <a:ext cx="2707274" cy="54864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8462" name="TextBox 2"/>
            <p:cNvSpPr txBox="1">
              <a:spLocks noChangeArrowheads="1"/>
            </p:cNvSpPr>
            <p:nvPr/>
          </p:nvSpPr>
          <p:spPr bwMode="auto">
            <a:xfrm>
              <a:off x="4632318" y="525308"/>
              <a:ext cx="2867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STEREOISOMERS</a:t>
              </a:r>
            </a:p>
            <a:p>
              <a:pPr algn="ctr">
                <a:spcBef>
                  <a:spcPct val="0"/>
                </a:spcBef>
                <a:buFontTx/>
                <a:buNone/>
              </a:pPr>
              <a:r>
                <a:rPr lang="en-US" altLang="en-US" sz="1600">
                  <a:latin typeface="Calibri" pitchFamily="34" charset="0"/>
                  <a:cs typeface="Calibri" pitchFamily="34" charset="0"/>
                </a:rPr>
                <a:t>(spatial configuration of atoms)</a:t>
              </a:r>
            </a:p>
          </p:txBody>
        </p:sp>
      </p:grpSp>
      <p:grpSp>
        <p:nvGrpSpPr>
          <p:cNvPr id="18436" name="Group 18454"/>
          <p:cNvGrpSpPr>
            <a:grpSpLocks/>
          </p:cNvGrpSpPr>
          <p:nvPr/>
        </p:nvGrpSpPr>
        <p:grpSpPr bwMode="auto">
          <a:xfrm>
            <a:off x="3087688" y="1752600"/>
            <a:ext cx="2551112" cy="830263"/>
            <a:chOff x="3088460" y="1683603"/>
            <a:chExt cx="2550340" cy="830997"/>
          </a:xfrm>
        </p:grpSpPr>
        <p:sp>
          <p:nvSpPr>
            <p:cNvPr id="18459" name="TextBox 2"/>
            <p:cNvSpPr txBox="1">
              <a:spLocks noChangeArrowheads="1"/>
            </p:cNvSpPr>
            <p:nvPr/>
          </p:nvSpPr>
          <p:spPr bwMode="auto">
            <a:xfrm>
              <a:off x="3088460" y="1683603"/>
              <a:ext cx="25503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OPTICAL ISOMERS</a:t>
              </a:r>
            </a:p>
            <a:p>
              <a:pPr algn="ctr">
                <a:spcBef>
                  <a:spcPct val="0"/>
                </a:spcBef>
                <a:buFontTx/>
                <a:buNone/>
              </a:pPr>
              <a:r>
                <a:rPr lang="en-US" altLang="en-US" sz="1600">
                  <a:latin typeface="Calibri" pitchFamily="34" charset="0"/>
                  <a:cs typeface="Calibri" pitchFamily="34" charset="0"/>
                </a:rPr>
                <a:t>(one or  more chiral centers and optical rotation)</a:t>
              </a:r>
            </a:p>
          </p:txBody>
        </p:sp>
        <p:sp>
          <p:nvSpPr>
            <p:cNvPr id="18460" name="Rounded Rectangle 38"/>
            <p:cNvSpPr>
              <a:spLocks noChangeArrowheads="1"/>
            </p:cNvSpPr>
            <p:nvPr/>
          </p:nvSpPr>
          <p:spPr bwMode="auto">
            <a:xfrm>
              <a:off x="3159940" y="1751711"/>
              <a:ext cx="2438400"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8437" name="Group 18449"/>
          <p:cNvGrpSpPr>
            <a:grpSpLocks/>
          </p:cNvGrpSpPr>
          <p:nvPr/>
        </p:nvGrpSpPr>
        <p:grpSpPr bwMode="auto">
          <a:xfrm>
            <a:off x="6805613" y="1752600"/>
            <a:ext cx="2185987" cy="830263"/>
            <a:chOff x="5434476" y="1784419"/>
            <a:chExt cx="2185524" cy="830997"/>
          </a:xfrm>
        </p:grpSpPr>
        <p:sp>
          <p:nvSpPr>
            <p:cNvPr id="18457" name="TextBox 2"/>
            <p:cNvSpPr txBox="1">
              <a:spLocks noChangeArrowheads="1"/>
            </p:cNvSpPr>
            <p:nvPr/>
          </p:nvSpPr>
          <p:spPr bwMode="auto">
            <a:xfrm>
              <a:off x="5434476" y="1784419"/>
              <a:ext cx="2185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CIS-TRANS ISOMERS</a:t>
              </a:r>
            </a:p>
            <a:p>
              <a:pPr algn="ctr">
                <a:spcBef>
                  <a:spcPct val="0"/>
                </a:spcBef>
                <a:buFontTx/>
                <a:buNone/>
              </a:pPr>
              <a:r>
                <a:rPr lang="en-US" altLang="en-US" sz="1600">
                  <a:latin typeface="Calibri" pitchFamily="34" charset="0"/>
                  <a:cs typeface="Calibri" pitchFamily="34" charset="0"/>
                </a:rPr>
                <a:t>(configuration about the double-bond)</a:t>
              </a:r>
            </a:p>
          </p:txBody>
        </p:sp>
        <p:sp>
          <p:nvSpPr>
            <p:cNvPr id="18458" name="Rounded Rectangle 39"/>
            <p:cNvSpPr>
              <a:spLocks noChangeArrowheads="1"/>
            </p:cNvSpPr>
            <p:nvPr/>
          </p:nvSpPr>
          <p:spPr bwMode="auto">
            <a:xfrm>
              <a:off x="5614524" y="1844984"/>
              <a:ext cx="1828800"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8438" name="Group 18447"/>
          <p:cNvGrpSpPr>
            <a:grpSpLocks/>
          </p:cNvGrpSpPr>
          <p:nvPr/>
        </p:nvGrpSpPr>
        <p:grpSpPr bwMode="auto">
          <a:xfrm>
            <a:off x="363538" y="3055938"/>
            <a:ext cx="3387725" cy="830262"/>
            <a:chOff x="3811686" y="3597020"/>
            <a:chExt cx="3389214" cy="831733"/>
          </a:xfrm>
        </p:grpSpPr>
        <p:sp>
          <p:nvSpPr>
            <p:cNvPr id="18455" name="TextBox 2"/>
            <p:cNvSpPr txBox="1">
              <a:spLocks noChangeArrowheads="1"/>
            </p:cNvSpPr>
            <p:nvPr/>
          </p:nvSpPr>
          <p:spPr bwMode="auto">
            <a:xfrm>
              <a:off x="3811686" y="3597020"/>
              <a:ext cx="3389214" cy="83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DIASTEREOMERS</a:t>
              </a:r>
            </a:p>
            <a:p>
              <a:pPr algn="ctr">
                <a:spcBef>
                  <a:spcPct val="0"/>
                </a:spcBef>
                <a:buFontTx/>
                <a:buNone/>
              </a:pPr>
              <a:r>
                <a:rPr lang="en-US" altLang="en-US" sz="1600">
                  <a:latin typeface="Calibri" pitchFamily="34" charset="0"/>
                  <a:cs typeface="Calibri" pitchFamily="34" charset="0"/>
                </a:rPr>
                <a:t>(different configuration at one or more chiral centers but not all)</a:t>
              </a:r>
            </a:p>
          </p:txBody>
        </p:sp>
        <p:sp>
          <p:nvSpPr>
            <p:cNvPr id="18456" name="Rounded Rectangle 41"/>
            <p:cNvSpPr>
              <a:spLocks noChangeArrowheads="1"/>
            </p:cNvSpPr>
            <p:nvPr/>
          </p:nvSpPr>
          <p:spPr bwMode="auto">
            <a:xfrm>
              <a:off x="3811686" y="3657600"/>
              <a:ext cx="3389214"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8439" name="Group 18448"/>
          <p:cNvGrpSpPr>
            <a:grpSpLocks/>
          </p:cNvGrpSpPr>
          <p:nvPr/>
        </p:nvGrpSpPr>
        <p:grpSpPr bwMode="auto">
          <a:xfrm>
            <a:off x="4495800" y="3055938"/>
            <a:ext cx="3816350" cy="830262"/>
            <a:chOff x="4776324" y="3436203"/>
            <a:chExt cx="3816744" cy="830997"/>
          </a:xfrm>
        </p:grpSpPr>
        <p:sp>
          <p:nvSpPr>
            <p:cNvPr id="18453" name="TextBox 2"/>
            <p:cNvSpPr txBox="1">
              <a:spLocks noChangeArrowheads="1"/>
            </p:cNvSpPr>
            <p:nvPr/>
          </p:nvSpPr>
          <p:spPr bwMode="auto">
            <a:xfrm>
              <a:off x="4776324" y="3436203"/>
              <a:ext cx="3816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ENANTIOMERS</a:t>
              </a:r>
            </a:p>
            <a:p>
              <a:pPr algn="ctr">
                <a:spcBef>
                  <a:spcPct val="0"/>
                </a:spcBef>
                <a:buFontTx/>
                <a:buNone/>
              </a:pPr>
              <a:r>
                <a:rPr lang="en-US" altLang="en-US" sz="1600">
                  <a:latin typeface="Calibri" pitchFamily="34" charset="0"/>
                  <a:cs typeface="Calibri" pitchFamily="34" charset="0"/>
                </a:rPr>
                <a:t>(different configuration at all chiral centers and non-superimposable mirror images)</a:t>
              </a:r>
            </a:p>
          </p:txBody>
        </p:sp>
        <p:sp>
          <p:nvSpPr>
            <p:cNvPr id="18454" name="Rounded Rectangle 43"/>
            <p:cNvSpPr>
              <a:spLocks noChangeArrowheads="1"/>
            </p:cNvSpPr>
            <p:nvPr/>
          </p:nvSpPr>
          <p:spPr bwMode="auto">
            <a:xfrm>
              <a:off x="4859268" y="3505200"/>
              <a:ext cx="3675132"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8440" name="Group 18446"/>
          <p:cNvGrpSpPr>
            <a:grpSpLocks/>
          </p:cNvGrpSpPr>
          <p:nvPr/>
        </p:nvGrpSpPr>
        <p:grpSpPr bwMode="auto">
          <a:xfrm>
            <a:off x="882650" y="4419600"/>
            <a:ext cx="2362200" cy="830263"/>
            <a:chOff x="152401" y="3360003"/>
            <a:chExt cx="2362199" cy="830997"/>
          </a:xfrm>
        </p:grpSpPr>
        <p:sp>
          <p:nvSpPr>
            <p:cNvPr id="18451" name="TextBox 2"/>
            <p:cNvSpPr txBox="1">
              <a:spLocks noChangeArrowheads="1"/>
            </p:cNvSpPr>
            <p:nvPr/>
          </p:nvSpPr>
          <p:spPr bwMode="auto">
            <a:xfrm>
              <a:off x="152401" y="3360003"/>
              <a:ext cx="2362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EPIMERS</a:t>
              </a:r>
            </a:p>
            <a:p>
              <a:pPr algn="ctr">
                <a:spcBef>
                  <a:spcPct val="0"/>
                </a:spcBef>
                <a:buFontTx/>
                <a:buNone/>
              </a:pPr>
              <a:r>
                <a:rPr lang="en-US" altLang="en-US" sz="1600">
                  <a:latin typeface="Calibri" pitchFamily="34" charset="0"/>
                  <a:cs typeface="Calibri" pitchFamily="34" charset="0"/>
                </a:rPr>
                <a:t>(different configuration at only one chiral center)</a:t>
              </a:r>
            </a:p>
          </p:txBody>
        </p:sp>
        <p:sp>
          <p:nvSpPr>
            <p:cNvPr id="18452" name="Rounded Rectangle 55"/>
            <p:cNvSpPr>
              <a:spLocks noChangeArrowheads="1"/>
            </p:cNvSpPr>
            <p:nvPr/>
          </p:nvSpPr>
          <p:spPr bwMode="auto">
            <a:xfrm>
              <a:off x="206534" y="3407667"/>
              <a:ext cx="2231866"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18441" name="Group 18453"/>
          <p:cNvGrpSpPr>
            <a:grpSpLocks/>
          </p:cNvGrpSpPr>
          <p:nvPr/>
        </p:nvGrpSpPr>
        <p:grpSpPr bwMode="auto">
          <a:xfrm>
            <a:off x="304800" y="5746750"/>
            <a:ext cx="3505200" cy="831850"/>
            <a:chOff x="304800" y="5798403"/>
            <a:chExt cx="3505200" cy="830997"/>
          </a:xfrm>
        </p:grpSpPr>
        <p:sp>
          <p:nvSpPr>
            <p:cNvPr id="18449" name="TextBox 2"/>
            <p:cNvSpPr txBox="1">
              <a:spLocks noChangeArrowheads="1"/>
            </p:cNvSpPr>
            <p:nvPr/>
          </p:nvSpPr>
          <p:spPr bwMode="auto">
            <a:xfrm>
              <a:off x="304800" y="5798403"/>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chemeClr val="accent2"/>
                  </a:solidFill>
                  <a:latin typeface="Calibri" pitchFamily="34" charset="0"/>
                  <a:cs typeface="Calibri" pitchFamily="34" charset="0"/>
                </a:rPr>
                <a:t>ANOMERS</a:t>
              </a:r>
            </a:p>
            <a:p>
              <a:pPr algn="ctr">
                <a:spcBef>
                  <a:spcPct val="0"/>
                </a:spcBef>
                <a:buFontTx/>
                <a:buNone/>
              </a:pPr>
              <a:r>
                <a:rPr lang="en-US" altLang="en-US" sz="1600">
                  <a:latin typeface="Calibri" pitchFamily="34" charset="0"/>
                  <a:cs typeface="Calibri" pitchFamily="34" charset="0"/>
                </a:rPr>
                <a:t>(different configuration at the anomeric C atom in cyclic monosaccharides)</a:t>
              </a:r>
            </a:p>
          </p:txBody>
        </p:sp>
        <p:sp>
          <p:nvSpPr>
            <p:cNvPr id="18450" name="Rounded Rectangle 59"/>
            <p:cNvSpPr>
              <a:spLocks noChangeArrowheads="1"/>
            </p:cNvSpPr>
            <p:nvPr/>
          </p:nvSpPr>
          <p:spPr bwMode="auto">
            <a:xfrm>
              <a:off x="348632" y="5857871"/>
              <a:ext cx="3429000" cy="73152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18442" name="TextBox 2"/>
          <p:cNvSpPr txBox="1">
            <a:spLocks noChangeArrowheads="1"/>
          </p:cNvSpPr>
          <p:nvPr/>
        </p:nvSpPr>
        <p:spPr bwMode="auto">
          <a:xfrm>
            <a:off x="5334000" y="5381625"/>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a:spcBef>
                <a:spcPct val="0"/>
              </a:spcBef>
              <a:buFontTx/>
              <a:buNone/>
            </a:pPr>
            <a:r>
              <a:rPr lang="en-US" altLang="en-US" sz="1800" dirty="0">
                <a:solidFill>
                  <a:srgbClr val="C00000"/>
                </a:solidFill>
                <a:latin typeface="Arial" pitchFamily="34" charset="0"/>
                <a:cs typeface="Arial" pitchFamily="34" charset="0"/>
              </a:rPr>
              <a:t>What is the difference between chemistry and biology?</a:t>
            </a:r>
          </a:p>
          <a:p>
            <a:pPr algn="r">
              <a:spcBef>
                <a:spcPct val="0"/>
              </a:spcBef>
              <a:buFontTx/>
              <a:buNone/>
            </a:pPr>
            <a:r>
              <a:rPr lang="en-US" altLang="en-US" sz="1800" dirty="0">
                <a:solidFill>
                  <a:srgbClr val="33CC33"/>
                </a:solidFill>
                <a:latin typeface="Arial" pitchFamily="34" charset="0"/>
                <a:cs typeface="Arial" pitchFamily="34" charset="0"/>
              </a:rPr>
              <a:t>The latter is all about stereochemistry!</a:t>
            </a:r>
          </a:p>
        </p:txBody>
      </p:sp>
      <p:cxnSp>
        <p:nvCxnSpPr>
          <p:cNvPr id="18443" name="Elbow Connector 37"/>
          <p:cNvCxnSpPr>
            <a:cxnSpLocks noChangeShapeType="1"/>
            <a:stCxn id="18462" idx="1"/>
            <a:endCxn id="18460" idx="0"/>
          </p:cNvCxnSpPr>
          <p:nvPr/>
        </p:nvCxnSpPr>
        <p:spPr bwMode="auto">
          <a:xfrm rot="10800000" flipV="1">
            <a:off x="4379913" y="901700"/>
            <a:ext cx="268287" cy="919163"/>
          </a:xfrm>
          <a:prstGeom prst="bentConnector2">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4" name="Elbow Connector 50"/>
          <p:cNvCxnSpPr>
            <a:cxnSpLocks noChangeShapeType="1"/>
            <a:stCxn id="18462" idx="3"/>
            <a:endCxn id="18458" idx="0"/>
          </p:cNvCxnSpPr>
          <p:nvPr/>
        </p:nvCxnSpPr>
        <p:spPr bwMode="auto">
          <a:xfrm>
            <a:off x="7515225" y="901700"/>
            <a:ext cx="385763" cy="911225"/>
          </a:xfrm>
          <a:prstGeom prst="bentConnector2">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5" name="Elbow Connector 60"/>
          <p:cNvCxnSpPr>
            <a:cxnSpLocks noChangeShapeType="1"/>
            <a:stCxn id="18459" idx="3"/>
            <a:endCxn id="18454" idx="0"/>
          </p:cNvCxnSpPr>
          <p:nvPr/>
        </p:nvCxnSpPr>
        <p:spPr bwMode="auto">
          <a:xfrm>
            <a:off x="5638800" y="2168525"/>
            <a:ext cx="777875" cy="955675"/>
          </a:xfrm>
          <a:prstGeom prst="bentConnector2">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6" name="Elbow Connector 62"/>
          <p:cNvCxnSpPr>
            <a:cxnSpLocks noChangeShapeType="1"/>
            <a:stCxn id="18459" idx="1"/>
            <a:endCxn id="18456" idx="0"/>
          </p:cNvCxnSpPr>
          <p:nvPr/>
        </p:nvCxnSpPr>
        <p:spPr bwMode="auto">
          <a:xfrm rot="10800000" flipV="1">
            <a:off x="2057400" y="2168525"/>
            <a:ext cx="1030288" cy="947738"/>
          </a:xfrm>
          <a:prstGeom prst="bentConnector2">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7" name="Straight Connector 68"/>
          <p:cNvCxnSpPr>
            <a:cxnSpLocks noChangeShapeType="1"/>
            <a:stCxn id="18456" idx="2"/>
          </p:cNvCxnSpPr>
          <p:nvPr/>
        </p:nvCxnSpPr>
        <p:spPr bwMode="auto">
          <a:xfrm>
            <a:off x="2057400" y="3846513"/>
            <a:ext cx="0" cy="617537"/>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8" name="Straight Connector 109"/>
          <p:cNvCxnSpPr>
            <a:cxnSpLocks noChangeShapeType="1"/>
          </p:cNvCxnSpPr>
          <p:nvPr/>
        </p:nvCxnSpPr>
        <p:spPr bwMode="auto">
          <a:xfrm>
            <a:off x="2057400" y="5197475"/>
            <a:ext cx="0" cy="6159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1000"/>
                                        <p:tgtEl>
                                          <p:spTgt spid="18437"/>
                                        </p:tgtEl>
                                      </p:cBhvr>
                                    </p:animEffect>
                                    <p:anim calcmode="lin" valueType="num">
                                      <p:cBhvr>
                                        <p:cTn id="13" dur="1000" fill="hold"/>
                                        <p:tgtEl>
                                          <p:spTgt spid="18437"/>
                                        </p:tgtEl>
                                        <p:attrNameLst>
                                          <p:attrName>ppt_x</p:attrName>
                                        </p:attrNameLst>
                                      </p:cBhvr>
                                      <p:tavLst>
                                        <p:tav tm="0">
                                          <p:val>
                                            <p:strVal val="#ppt_x"/>
                                          </p:val>
                                        </p:tav>
                                        <p:tav tm="100000">
                                          <p:val>
                                            <p:strVal val="#ppt_x"/>
                                          </p:val>
                                        </p:tav>
                                      </p:tavLst>
                                    </p:anim>
                                    <p:anim calcmode="lin" valueType="num">
                                      <p:cBhvr>
                                        <p:cTn id="14" dur="1000" fill="hold"/>
                                        <p:tgtEl>
                                          <p:spTgt spid="184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45"/>
                                        </p:tgtEl>
                                        <p:attrNameLst>
                                          <p:attrName>style.visibility</p:attrName>
                                        </p:attrNameLst>
                                      </p:cBhvr>
                                      <p:to>
                                        <p:strVal val="visible"/>
                                      </p:to>
                                    </p:set>
                                    <p:animEffect transition="in" filter="fade">
                                      <p:cBhvr>
                                        <p:cTn id="17" dur="1000"/>
                                        <p:tgtEl>
                                          <p:spTgt spid="18445"/>
                                        </p:tgtEl>
                                      </p:cBhvr>
                                    </p:animEffect>
                                    <p:anim calcmode="lin" valueType="num">
                                      <p:cBhvr>
                                        <p:cTn id="18" dur="1000" fill="hold"/>
                                        <p:tgtEl>
                                          <p:spTgt spid="18445"/>
                                        </p:tgtEl>
                                        <p:attrNameLst>
                                          <p:attrName>ppt_x</p:attrName>
                                        </p:attrNameLst>
                                      </p:cBhvr>
                                      <p:tavLst>
                                        <p:tav tm="0">
                                          <p:val>
                                            <p:strVal val="#ppt_x"/>
                                          </p:val>
                                        </p:tav>
                                        <p:tav tm="100000">
                                          <p:val>
                                            <p:strVal val="#ppt_x"/>
                                          </p:val>
                                        </p:tav>
                                      </p:tavLst>
                                    </p:anim>
                                    <p:anim calcmode="lin" valueType="num">
                                      <p:cBhvr>
                                        <p:cTn id="19" dur="1000" fill="hold"/>
                                        <p:tgtEl>
                                          <p:spTgt spid="184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46"/>
                                        </p:tgtEl>
                                        <p:attrNameLst>
                                          <p:attrName>style.visibility</p:attrName>
                                        </p:attrNameLst>
                                      </p:cBhvr>
                                      <p:to>
                                        <p:strVal val="visible"/>
                                      </p:to>
                                    </p:set>
                                    <p:animEffect transition="in" filter="fade">
                                      <p:cBhvr>
                                        <p:cTn id="22" dur="1000"/>
                                        <p:tgtEl>
                                          <p:spTgt spid="18446"/>
                                        </p:tgtEl>
                                      </p:cBhvr>
                                    </p:animEffect>
                                    <p:anim calcmode="lin" valueType="num">
                                      <p:cBhvr>
                                        <p:cTn id="23" dur="1000" fill="hold"/>
                                        <p:tgtEl>
                                          <p:spTgt spid="18446"/>
                                        </p:tgtEl>
                                        <p:attrNameLst>
                                          <p:attrName>ppt_x</p:attrName>
                                        </p:attrNameLst>
                                      </p:cBhvr>
                                      <p:tavLst>
                                        <p:tav tm="0">
                                          <p:val>
                                            <p:strVal val="#ppt_x"/>
                                          </p:val>
                                        </p:tav>
                                        <p:tav tm="100000">
                                          <p:val>
                                            <p:strVal val="#ppt_x"/>
                                          </p:val>
                                        </p:tav>
                                      </p:tavLst>
                                    </p:anim>
                                    <p:anim calcmode="lin" valueType="num">
                                      <p:cBhvr>
                                        <p:cTn id="24" dur="1000" fill="hold"/>
                                        <p:tgtEl>
                                          <p:spTgt spid="184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fade">
                                      <p:cBhvr>
                                        <p:cTn id="29" dur="1000"/>
                                        <p:tgtEl>
                                          <p:spTgt spid="18438"/>
                                        </p:tgtEl>
                                      </p:cBhvr>
                                    </p:animEffect>
                                    <p:anim calcmode="lin" valueType="num">
                                      <p:cBhvr>
                                        <p:cTn id="30" dur="1000" fill="hold"/>
                                        <p:tgtEl>
                                          <p:spTgt spid="18438"/>
                                        </p:tgtEl>
                                        <p:attrNameLst>
                                          <p:attrName>ppt_x</p:attrName>
                                        </p:attrNameLst>
                                      </p:cBhvr>
                                      <p:tavLst>
                                        <p:tav tm="0">
                                          <p:val>
                                            <p:strVal val="#ppt_x"/>
                                          </p:val>
                                        </p:tav>
                                        <p:tav tm="100000">
                                          <p:val>
                                            <p:strVal val="#ppt_x"/>
                                          </p:val>
                                        </p:tav>
                                      </p:tavLst>
                                    </p:anim>
                                    <p:anim calcmode="lin" valueType="num">
                                      <p:cBhvr>
                                        <p:cTn id="31" dur="1000" fill="hold"/>
                                        <p:tgtEl>
                                          <p:spTgt spid="1843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439"/>
                                        </p:tgtEl>
                                        <p:attrNameLst>
                                          <p:attrName>style.visibility</p:attrName>
                                        </p:attrNameLst>
                                      </p:cBhvr>
                                      <p:to>
                                        <p:strVal val="visible"/>
                                      </p:to>
                                    </p:set>
                                    <p:animEffect transition="in" filter="fade">
                                      <p:cBhvr>
                                        <p:cTn id="34" dur="1000"/>
                                        <p:tgtEl>
                                          <p:spTgt spid="18439"/>
                                        </p:tgtEl>
                                      </p:cBhvr>
                                    </p:animEffect>
                                    <p:anim calcmode="lin" valueType="num">
                                      <p:cBhvr>
                                        <p:cTn id="35" dur="1000" fill="hold"/>
                                        <p:tgtEl>
                                          <p:spTgt spid="18439"/>
                                        </p:tgtEl>
                                        <p:attrNameLst>
                                          <p:attrName>ppt_x</p:attrName>
                                        </p:attrNameLst>
                                      </p:cBhvr>
                                      <p:tavLst>
                                        <p:tav tm="0">
                                          <p:val>
                                            <p:strVal val="#ppt_x"/>
                                          </p:val>
                                        </p:tav>
                                        <p:tav tm="100000">
                                          <p:val>
                                            <p:strVal val="#ppt_x"/>
                                          </p:val>
                                        </p:tav>
                                      </p:tavLst>
                                    </p:anim>
                                    <p:anim calcmode="lin" valueType="num">
                                      <p:cBhvr>
                                        <p:cTn id="36" dur="1000" fill="hold"/>
                                        <p:tgtEl>
                                          <p:spTgt spid="1843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447"/>
                                        </p:tgtEl>
                                        <p:attrNameLst>
                                          <p:attrName>style.visibility</p:attrName>
                                        </p:attrNameLst>
                                      </p:cBhvr>
                                      <p:to>
                                        <p:strVal val="visible"/>
                                      </p:to>
                                    </p:set>
                                    <p:animEffect transition="in" filter="fade">
                                      <p:cBhvr>
                                        <p:cTn id="39" dur="1000"/>
                                        <p:tgtEl>
                                          <p:spTgt spid="18447"/>
                                        </p:tgtEl>
                                      </p:cBhvr>
                                    </p:animEffect>
                                    <p:anim calcmode="lin" valueType="num">
                                      <p:cBhvr>
                                        <p:cTn id="40" dur="1000" fill="hold"/>
                                        <p:tgtEl>
                                          <p:spTgt spid="18447"/>
                                        </p:tgtEl>
                                        <p:attrNameLst>
                                          <p:attrName>ppt_x</p:attrName>
                                        </p:attrNameLst>
                                      </p:cBhvr>
                                      <p:tavLst>
                                        <p:tav tm="0">
                                          <p:val>
                                            <p:strVal val="#ppt_x"/>
                                          </p:val>
                                        </p:tav>
                                        <p:tav tm="100000">
                                          <p:val>
                                            <p:strVal val="#ppt_x"/>
                                          </p:val>
                                        </p:tav>
                                      </p:tavLst>
                                    </p:anim>
                                    <p:anim calcmode="lin" valueType="num">
                                      <p:cBhvr>
                                        <p:cTn id="41" dur="1000" fill="hold"/>
                                        <p:tgtEl>
                                          <p:spTgt spid="1844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8440"/>
                                        </p:tgtEl>
                                        <p:attrNameLst>
                                          <p:attrName>style.visibility</p:attrName>
                                        </p:attrNameLst>
                                      </p:cBhvr>
                                      <p:to>
                                        <p:strVal val="visible"/>
                                      </p:to>
                                    </p:set>
                                    <p:animEffect transition="in" filter="fade">
                                      <p:cBhvr>
                                        <p:cTn id="46" dur="1000"/>
                                        <p:tgtEl>
                                          <p:spTgt spid="18440"/>
                                        </p:tgtEl>
                                      </p:cBhvr>
                                    </p:animEffect>
                                    <p:anim calcmode="lin" valueType="num">
                                      <p:cBhvr>
                                        <p:cTn id="47" dur="1000" fill="hold"/>
                                        <p:tgtEl>
                                          <p:spTgt spid="18440"/>
                                        </p:tgtEl>
                                        <p:attrNameLst>
                                          <p:attrName>ppt_x</p:attrName>
                                        </p:attrNameLst>
                                      </p:cBhvr>
                                      <p:tavLst>
                                        <p:tav tm="0">
                                          <p:val>
                                            <p:strVal val="#ppt_x"/>
                                          </p:val>
                                        </p:tav>
                                        <p:tav tm="100000">
                                          <p:val>
                                            <p:strVal val="#ppt_x"/>
                                          </p:val>
                                        </p:tav>
                                      </p:tavLst>
                                    </p:anim>
                                    <p:anim calcmode="lin" valueType="num">
                                      <p:cBhvr>
                                        <p:cTn id="48" dur="1000" fill="hold"/>
                                        <p:tgtEl>
                                          <p:spTgt spid="1844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8448"/>
                                        </p:tgtEl>
                                        <p:attrNameLst>
                                          <p:attrName>style.visibility</p:attrName>
                                        </p:attrNameLst>
                                      </p:cBhvr>
                                      <p:to>
                                        <p:strVal val="visible"/>
                                      </p:to>
                                    </p:set>
                                    <p:animEffect transition="in" filter="fade">
                                      <p:cBhvr>
                                        <p:cTn id="51" dur="1000"/>
                                        <p:tgtEl>
                                          <p:spTgt spid="18448"/>
                                        </p:tgtEl>
                                      </p:cBhvr>
                                    </p:animEffect>
                                    <p:anim calcmode="lin" valueType="num">
                                      <p:cBhvr>
                                        <p:cTn id="52" dur="1000" fill="hold"/>
                                        <p:tgtEl>
                                          <p:spTgt spid="18448"/>
                                        </p:tgtEl>
                                        <p:attrNameLst>
                                          <p:attrName>ppt_x</p:attrName>
                                        </p:attrNameLst>
                                      </p:cBhvr>
                                      <p:tavLst>
                                        <p:tav tm="0">
                                          <p:val>
                                            <p:strVal val="#ppt_x"/>
                                          </p:val>
                                        </p:tav>
                                        <p:tav tm="100000">
                                          <p:val>
                                            <p:strVal val="#ppt_x"/>
                                          </p:val>
                                        </p:tav>
                                      </p:tavLst>
                                    </p:anim>
                                    <p:anim calcmode="lin" valueType="num">
                                      <p:cBhvr>
                                        <p:cTn id="53" dur="1000" fill="hold"/>
                                        <p:tgtEl>
                                          <p:spTgt spid="1844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441"/>
                                        </p:tgtEl>
                                        <p:attrNameLst>
                                          <p:attrName>style.visibility</p:attrName>
                                        </p:attrNameLst>
                                      </p:cBhvr>
                                      <p:to>
                                        <p:strVal val="visible"/>
                                      </p:to>
                                    </p:set>
                                    <p:animEffect transition="in" filter="fade">
                                      <p:cBhvr>
                                        <p:cTn id="58" dur="1000"/>
                                        <p:tgtEl>
                                          <p:spTgt spid="18441"/>
                                        </p:tgtEl>
                                      </p:cBhvr>
                                    </p:animEffect>
                                    <p:anim calcmode="lin" valueType="num">
                                      <p:cBhvr>
                                        <p:cTn id="59" dur="1000" fill="hold"/>
                                        <p:tgtEl>
                                          <p:spTgt spid="18441"/>
                                        </p:tgtEl>
                                        <p:attrNameLst>
                                          <p:attrName>ppt_x</p:attrName>
                                        </p:attrNameLst>
                                      </p:cBhvr>
                                      <p:tavLst>
                                        <p:tav tm="0">
                                          <p:val>
                                            <p:strVal val="#ppt_x"/>
                                          </p:val>
                                        </p:tav>
                                        <p:tav tm="100000">
                                          <p:val>
                                            <p:strVal val="#ppt_x"/>
                                          </p:val>
                                        </p:tav>
                                      </p:tavLst>
                                    </p:anim>
                                    <p:anim calcmode="lin" valueType="num">
                                      <p:cBhvr>
                                        <p:cTn id="60"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334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685800" y="2133600"/>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Show how aldoses and ketoses can form five- and six-membered rings</a:t>
            </a:r>
          </a:p>
          <a:p>
            <a:pPr>
              <a:spcBef>
                <a:spcPct val="0"/>
              </a:spcBef>
              <a:buFontTx/>
              <a:buChar char="-"/>
              <a:defRPr/>
            </a:pPr>
            <a:endParaRPr lang="en-US" altLang="en-US" sz="2000" dirty="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Why does glucose adopt a pyranose ring, while fructose </a:t>
            </a:r>
            <a:r>
              <a:rPr lang="en-US" altLang="en-US" sz="2000" dirty="0" err="1" smtClean="0">
                <a:latin typeface="Calibri" pitchFamily="34" charset="0"/>
                <a:ea typeface="Cambria" pitchFamily="18" charset="0"/>
                <a:cs typeface="Times New Roman" pitchFamily="18" charset="0"/>
              </a:rPr>
              <a:t>furanose</a:t>
            </a:r>
            <a:r>
              <a:rPr lang="en-US" altLang="en-US" sz="2000" dirty="0" smtClean="0">
                <a:latin typeface="Calibri" pitchFamily="34" charset="0"/>
                <a:ea typeface="Cambria" pitchFamily="18" charset="0"/>
                <a:cs typeface="Times New Roman" pitchFamily="18" charset="0"/>
              </a:rPr>
              <a:t>?</a:t>
            </a:r>
          </a:p>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Draw a Haworth projection of D-glucose and identify it as an </a:t>
            </a:r>
            <a:r>
              <a:rPr lang="el-GR" altLang="en-US" sz="2000" dirty="0" smtClean="0">
                <a:latin typeface="Calibri" pitchFamily="34" charset="0"/>
                <a:ea typeface="Cambria" pitchFamily="18" charset="0"/>
                <a:cs typeface="Times New Roman" pitchFamily="18" charset="0"/>
              </a:rPr>
              <a:t>α</a:t>
            </a:r>
            <a:r>
              <a:rPr lang="en-US" altLang="en-US" sz="2000" dirty="0" smtClean="0">
                <a:latin typeface="Calibri" pitchFamily="34" charset="0"/>
                <a:ea typeface="Cambria" pitchFamily="18" charset="0"/>
                <a:cs typeface="Times New Roman" pitchFamily="18" charset="0"/>
              </a:rPr>
              <a:t> or </a:t>
            </a:r>
            <a:r>
              <a:rPr lang="el-GR" altLang="en-US" sz="2000" dirty="0" smtClean="0">
                <a:latin typeface="Calibri" pitchFamily="34" charset="0"/>
                <a:ea typeface="Cambria" pitchFamily="18" charset="0"/>
                <a:cs typeface="Times New Roman" pitchFamily="18" charset="0"/>
              </a:rPr>
              <a:t>β</a:t>
            </a:r>
            <a:r>
              <a:rPr lang="en-US" altLang="en-US" sz="2000" dirty="0" smtClean="0">
                <a:latin typeface="Calibri" pitchFamily="34" charset="0"/>
                <a:ea typeface="Cambria" pitchFamily="18" charset="0"/>
                <a:cs typeface="Times New Roman" pitchFamily="18" charset="0"/>
              </a:rPr>
              <a:t> </a:t>
            </a:r>
            <a:r>
              <a:rPr lang="en-US" altLang="en-US" sz="2000" dirty="0" err="1" smtClean="0">
                <a:latin typeface="Calibri" pitchFamily="34" charset="0"/>
                <a:ea typeface="Cambria" pitchFamily="18" charset="0"/>
                <a:cs typeface="Times New Roman" pitchFamily="18" charset="0"/>
              </a:rPr>
              <a:t>anomer</a:t>
            </a: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endParaRPr lang="en-US" altLang="en-US" sz="2000" dirty="0" smtClean="0">
              <a:latin typeface="Calibri" pitchFamily="34" charset="0"/>
              <a:ea typeface="Cambria" pitchFamily="18" charset="0"/>
              <a:cs typeface="Times New Roman" pitchFamily="18" charset="0"/>
            </a:endParaRPr>
          </a:p>
          <a:p>
            <a:pPr>
              <a:spcBef>
                <a:spcPct val="0"/>
              </a:spcBef>
              <a:buFontTx/>
              <a:buChar char="-"/>
              <a:defRPr/>
            </a:pPr>
            <a:r>
              <a:rPr lang="en-US" altLang="en-US" sz="2000" dirty="0" smtClean="0">
                <a:latin typeface="Calibri" pitchFamily="34" charset="0"/>
                <a:ea typeface="Cambria" pitchFamily="18" charset="0"/>
                <a:cs typeface="Times New Roman" pitchFamily="18" charset="0"/>
              </a:rPr>
              <a:t>Explain why </a:t>
            </a:r>
            <a:r>
              <a:rPr lang="en-US" altLang="en-US" sz="2000" dirty="0" err="1" smtClean="0">
                <a:latin typeface="Calibri" pitchFamily="34" charset="0"/>
                <a:ea typeface="Cambria" pitchFamily="18" charset="0"/>
                <a:cs typeface="Times New Roman" pitchFamily="18" charset="0"/>
              </a:rPr>
              <a:t>anomers</a:t>
            </a:r>
            <a:r>
              <a:rPr lang="en-US" altLang="en-US" sz="2000" dirty="0" smtClean="0">
                <a:latin typeface="Calibri" pitchFamily="34" charset="0"/>
                <a:ea typeface="Cambria" pitchFamily="18" charset="0"/>
                <a:cs typeface="Times New Roman" pitchFamily="18" charset="0"/>
              </a:rPr>
              <a:t> of a monosaccharide can readily interconvert whereas </a:t>
            </a:r>
            <a:r>
              <a:rPr lang="en-US" altLang="en-US" sz="2000" dirty="0" err="1" smtClean="0">
                <a:latin typeface="Calibri" pitchFamily="34" charset="0"/>
                <a:ea typeface="Cambria" pitchFamily="18" charset="0"/>
                <a:cs typeface="Times New Roman" pitchFamily="18" charset="0"/>
              </a:rPr>
              <a:t>epimers</a:t>
            </a:r>
            <a:r>
              <a:rPr lang="en-US" altLang="en-US" sz="2000" dirty="0" smtClean="0">
                <a:latin typeface="Calibri" pitchFamily="34" charset="0"/>
                <a:ea typeface="Cambria" pitchFamily="18" charset="0"/>
                <a:cs typeface="Times New Roman" pitchFamily="18" charset="0"/>
              </a:rPr>
              <a:t> do not</a:t>
            </a:r>
          </a:p>
          <a:p>
            <a:pPr marL="0" indent="0">
              <a:spcBef>
                <a:spcPct val="0"/>
              </a:spcBef>
              <a:buFontTx/>
              <a:buNone/>
              <a:defRPr/>
            </a:pPr>
            <a:endParaRPr lang="en-US" altLang="en-US" sz="2000" dirty="0" smtClean="0">
              <a:latin typeface="Calibri" pitchFamily="34" charset="0"/>
              <a:ea typeface="Cambria" pitchFamily="18" charset="0"/>
              <a:cs typeface="Times New Roman" pitchFamily="18" charset="0"/>
            </a:endParaRPr>
          </a:p>
        </p:txBody>
      </p:sp>
      <p:sp>
        <p:nvSpPr>
          <p:cNvPr id="19460" name="Rectangle 4"/>
          <p:cNvSpPr>
            <a:spLocks noGrp="1" noChangeArrowheads="1"/>
          </p:cNvSpPr>
          <p:nvPr/>
        </p:nvSpPr>
        <p:spPr bwMode="auto">
          <a:xfrm>
            <a:off x="3124200" y="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1.1b</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nvSpPr>
        <p:spPr bwMode="auto">
          <a:xfrm>
            <a:off x="2057400" y="1447800"/>
            <a:ext cx="480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rgbClr val="FF6600"/>
                </a:solidFill>
                <a:latin typeface="Arial" panose="020B0604020202020204" pitchFamily="34" charset="0"/>
                <a:ea typeface="Cambria" pitchFamily="18" charset="0"/>
                <a:cs typeface="Arial" panose="020B0604020202020204" pitchFamily="34" charset="0"/>
              </a:rPr>
              <a:t>§</a:t>
            </a:r>
            <a:r>
              <a:rPr lang="en-US" altLang="en-US" sz="3000" b="1" dirty="0" smtClean="0">
                <a:solidFill>
                  <a:srgbClr val="FF6600"/>
                </a:solidFill>
                <a:latin typeface="Arial" pitchFamily="34" charset="0"/>
                <a:cs typeface="Arial" pitchFamily="34" charset="0"/>
              </a:rPr>
              <a:t>1.1c Sugar Derivatives</a:t>
            </a:r>
            <a:endParaRPr lang="en-US" altLang="en-US" sz="3000" b="1" dirty="0">
              <a:solidFill>
                <a:srgbClr val="FF6600"/>
              </a:solidFill>
              <a:latin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553200" cy="4114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858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457200" y="1524000"/>
            <a:ext cx="6858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smtClean="0">
                <a:solidFill>
                  <a:srgbClr val="FF0000"/>
                </a:solidFill>
                <a:latin typeface="Calibri" pitchFamily="34" charset="0"/>
                <a:ea typeface="SimSun" pitchFamily="2" charset="-122"/>
                <a:cs typeface="Calibri" pitchFamily="34" charset="0"/>
              </a:rPr>
              <a:t>Monosaccharides</a:t>
            </a:r>
            <a:r>
              <a:rPr lang="en-US" sz="1800" dirty="0" smtClean="0">
                <a:solidFill>
                  <a:srgbClr val="000000"/>
                </a:solidFill>
                <a:latin typeface="Calibri" pitchFamily="34" charset="0"/>
                <a:ea typeface="SimSun" pitchFamily="2" charset="-122"/>
                <a:cs typeface="Calibri" pitchFamily="34" charset="0"/>
              </a:rPr>
              <a:t> </a:t>
            </a:r>
            <a:r>
              <a:rPr lang="en-US" sz="1800" dirty="0">
                <a:solidFill>
                  <a:srgbClr val="000000"/>
                </a:solidFill>
                <a:latin typeface="Calibri" pitchFamily="34" charset="0"/>
                <a:ea typeface="SimSun" pitchFamily="2" charset="-122"/>
                <a:cs typeface="Calibri" pitchFamily="34" charset="0"/>
              </a:rPr>
              <a:t>are the </a:t>
            </a:r>
            <a:r>
              <a:rPr lang="en-US" sz="1800" dirty="0">
                <a:solidFill>
                  <a:srgbClr val="FF0000"/>
                </a:solidFill>
                <a:latin typeface="Calibri" pitchFamily="34" charset="0"/>
                <a:ea typeface="SimSun" pitchFamily="2" charset="-122"/>
                <a:cs typeface="Calibri" pitchFamily="34" charset="0"/>
              </a:rPr>
              <a:t>building blocks </a:t>
            </a:r>
            <a:r>
              <a:rPr lang="en-US" sz="1800" dirty="0">
                <a:solidFill>
                  <a:srgbClr val="000000"/>
                </a:solidFill>
                <a:latin typeface="Calibri" pitchFamily="34" charset="0"/>
                <a:ea typeface="SimSun" pitchFamily="2" charset="-122"/>
                <a:cs typeface="Calibri" pitchFamily="34" charset="0"/>
              </a:rPr>
              <a:t>from which more complex </a:t>
            </a:r>
            <a:r>
              <a:rPr lang="en-US" sz="1800" dirty="0">
                <a:solidFill>
                  <a:srgbClr val="FF0000"/>
                </a:solidFill>
                <a:latin typeface="Calibri" pitchFamily="34" charset="0"/>
                <a:ea typeface="SimSun" pitchFamily="2" charset="-122"/>
                <a:cs typeface="Calibri" pitchFamily="34" charset="0"/>
              </a:rPr>
              <a:t>polysaccharides </a:t>
            </a:r>
            <a:r>
              <a:rPr lang="en-US" sz="1800" dirty="0">
                <a:solidFill>
                  <a:srgbClr val="000000"/>
                </a:solidFill>
                <a:latin typeface="Calibri" pitchFamily="34" charset="0"/>
                <a:ea typeface="SimSun" pitchFamily="2" charset="-122"/>
                <a:cs typeface="Calibri" pitchFamily="34" charset="0"/>
              </a:rPr>
              <a:t>(</a:t>
            </a:r>
            <a:r>
              <a:rPr lang="en-US" sz="1800" dirty="0" smtClean="0">
                <a:solidFill>
                  <a:srgbClr val="000000"/>
                </a:solidFill>
                <a:latin typeface="Calibri" pitchFamily="34" charset="0"/>
                <a:ea typeface="SimSun" pitchFamily="2" charset="-122"/>
                <a:cs typeface="Calibri" pitchFamily="34" charset="0"/>
              </a:rPr>
              <a:t>carbohydrates)are synthesized—</a:t>
            </a:r>
            <a:r>
              <a:rPr lang="en-US" sz="1800" dirty="0" err="1" smtClean="0">
                <a:solidFill>
                  <a:srgbClr val="000000"/>
                </a:solidFill>
                <a:latin typeface="Calibri" pitchFamily="34" charset="0"/>
                <a:ea typeface="SimSun" pitchFamily="2" charset="-122"/>
                <a:cs typeface="Calibri" pitchFamily="34" charset="0"/>
              </a:rPr>
              <a:t>eg</a:t>
            </a:r>
            <a:r>
              <a:rPr lang="en-US" sz="1800" dirty="0" smtClean="0">
                <a:solidFill>
                  <a:srgbClr val="000000"/>
                </a:solidFill>
                <a:latin typeface="Calibri" pitchFamily="34" charset="0"/>
                <a:ea typeface="SimSun" pitchFamily="2" charset="-122"/>
                <a:cs typeface="Calibri" pitchFamily="34" charset="0"/>
              </a:rPr>
              <a:t> starch and glycogen—which serve as “fuels” or “energy reservoirs” in living cells</a:t>
            </a:r>
          </a:p>
          <a:p>
            <a:pPr marL="169863" indent="-169863" eaLnBrk="0" hangingPunct="0">
              <a:spcAft>
                <a:spcPts val="0"/>
              </a:spcAft>
              <a:buFontTx/>
              <a:buChar char="-"/>
              <a:defRPr/>
            </a:pPr>
            <a:endParaRPr lang="en-US" sz="1800" dirty="0">
              <a:solidFill>
                <a:srgbClr val="000000"/>
              </a:solidFill>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a:solidFill>
                  <a:srgbClr val="000000"/>
                </a:solidFill>
                <a:latin typeface="Calibri" pitchFamily="34" charset="0"/>
                <a:ea typeface="SimSun" pitchFamily="2" charset="-122"/>
                <a:cs typeface="Calibri" pitchFamily="34" charset="0"/>
              </a:rPr>
              <a:t>In addition to serving as fuels to provide living cells with energy, </a:t>
            </a:r>
            <a:r>
              <a:rPr lang="en-US" sz="1800" dirty="0">
                <a:solidFill>
                  <a:srgbClr val="FF0000"/>
                </a:solidFill>
                <a:latin typeface="Calibri" pitchFamily="34" charset="0"/>
                <a:ea typeface="SimSun" pitchFamily="2" charset="-122"/>
                <a:cs typeface="Calibri" pitchFamily="34" charset="0"/>
              </a:rPr>
              <a:t>monosaccharides </a:t>
            </a:r>
            <a:r>
              <a:rPr lang="en-US" sz="1800" dirty="0">
                <a:latin typeface="Calibri" pitchFamily="34" charset="0"/>
                <a:ea typeface="SimSun" pitchFamily="2" charset="-122"/>
                <a:cs typeface="Calibri" pitchFamily="34" charset="0"/>
              </a:rPr>
              <a:t>also p</a:t>
            </a:r>
            <a:r>
              <a:rPr lang="en-US" sz="1800" dirty="0">
                <a:solidFill>
                  <a:srgbClr val="000000"/>
                </a:solidFill>
                <a:latin typeface="Calibri" pitchFamily="34" charset="0"/>
                <a:ea typeface="SimSun" pitchFamily="2" charset="-122"/>
                <a:cs typeface="Calibri" pitchFamily="34" charset="0"/>
              </a:rPr>
              <a:t>lay numerous </a:t>
            </a:r>
            <a:r>
              <a:rPr lang="en-US" sz="1800" dirty="0">
                <a:solidFill>
                  <a:srgbClr val="FF0000"/>
                </a:solidFill>
                <a:latin typeface="Calibri" pitchFamily="34" charset="0"/>
                <a:ea typeface="SimSun" pitchFamily="2" charset="-122"/>
                <a:cs typeface="Calibri" pitchFamily="34" charset="0"/>
              </a:rPr>
              <a:t>regulatory roles</a:t>
            </a:r>
            <a:r>
              <a:rPr lang="en-US" sz="1800" dirty="0">
                <a:solidFill>
                  <a:srgbClr val="000000"/>
                </a:solidFill>
                <a:latin typeface="Calibri" pitchFamily="34" charset="0"/>
                <a:ea typeface="SimSun" pitchFamily="2" charset="-122"/>
                <a:cs typeface="Calibri" pitchFamily="34" charset="0"/>
              </a:rPr>
              <a:t> central to cellular homeostasis </a:t>
            </a:r>
          </a:p>
          <a:p>
            <a:pPr marL="169863" indent="-169863" eaLnBrk="0" hangingPunct="0">
              <a:spcAft>
                <a:spcPts val="0"/>
              </a:spcAft>
              <a:buFontTx/>
              <a:buChar char="-"/>
              <a:defRPr/>
            </a:pPr>
            <a:endParaRPr lang="en-US" sz="1800" dirty="0">
              <a:solidFill>
                <a:srgbClr val="000000"/>
              </a:solidFill>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a:solidFill>
                  <a:srgbClr val="000000"/>
                </a:solidFill>
                <a:latin typeface="Calibri" pitchFamily="34" charset="0"/>
                <a:ea typeface="SimSun" pitchFamily="2" charset="-122"/>
                <a:cs typeface="Calibri" pitchFamily="34" charset="0"/>
              </a:rPr>
              <a:t>In particular, </a:t>
            </a:r>
            <a:r>
              <a:rPr lang="en-US" sz="1800" dirty="0">
                <a:solidFill>
                  <a:srgbClr val="FF0000"/>
                </a:solidFill>
                <a:latin typeface="Calibri" pitchFamily="34" charset="0"/>
                <a:ea typeface="SimSun" pitchFamily="2" charset="-122"/>
                <a:cs typeface="Calibri" pitchFamily="34" charset="0"/>
              </a:rPr>
              <a:t>monosaccharides</a:t>
            </a:r>
            <a:r>
              <a:rPr lang="en-US" sz="1800" dirty="0">
                <a:solidFill>
                  <a:srgbClr val="000000"/>
                </a:solidFill>
                <a:latin typeface="Calibri" pitchFamily="34" charset="0"/>
                <a:ea typeface="SimSun" pitchFamily="2" charset="-122"/>
                <a:cs typeface="Calibri" pitchFamily="34" charset="0"/>
              </a:rPr>
              <a:t> pull off such remarkable feats by virtue of their ability to exist in the form of numerous </a:t>
            </a:r>
            <a:r>
              <a:rPr lang="en-US" sz="1800" dirty="0">
                <a:solidFill>
                  <a:srgbClr val="FF0000"/>
                </a:solidFill>
                <a:latin typeface="Calibri" pitchFamily="34" charset="0"/>
                <a:ea typeface="SimSun" pitchFamily="2" charset="-122"/>
                <a:cs typeface="Calibri" pitchFamily="34" charset="0"/>
              </a:rPr>
              <a:t>derivatives</a:t>
            </a:r>
          </a:p>
          <a:p>
            <a:pPr marL="169863" indent="-169863" eaLnBrk="0" hangingPunct="0">
              <a:spcAft>
                <a:spcPts val="0"/>
              </a:spcAft>
              <a:buFontTx/>
              <a:buChar char="-"/>
              <a:defRPr/>
            </a:pPr>
            <a:endParaRPr lang="en-US" sz="1800" dirty="0">
              <a:solidFill>
                <a:srgbClr val="000000"/>
              </a:solidFill>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altLang="en-US" sz="1800" dirty="0">
                <a:solidFill>
                  <a:schemeClr val="tx2"/>
                </a:solidFill>
                <a:latin typeface="Calibri" pitchFamily="34" charset="0"/>
                <a:ea typeface="Cambria" pitchFamily="18" charset="0"/>
                <a:cs typeface="Times New Roman" pitchFamily="18" charset="0"/>
              </a:rPr>
              <a:t>Examples of such derivatives </a:t>
            </a:r>
            <a:r>
              <a:rPr lang="en-US" altLang="en-US" sz="1800" dirty="0" smtClean="0">
                <a:solidFill>
                  <a:schemeClr val="tx2"/>
                </a:solidFill>
                <a:latin typeface="Calibri" pitchFamily="34" charset="0"/>
                <a:ea typeface="Cambria" pitchFamily="18" charset="0"/>
                <a:cs typeface="Times New Roman" pitchFamily="18" charset="0"/>
              </a:rPr>
              <a:t>include:</a:t>
            </a:r>
          </a:p>
          <a:p>
            <a:pPr eaLnBrk="0" hangingPunct="0">
              <a:spcAft>
                <a:spcPts val="0"/>
              </a:spcAft>
              <a:defRPr/>
            </a:pPr>
            <a:r>
              <a:rPr lang="en-US" altLang="en-US" sz="1800" dirty="0" smtClean="0">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t>
            </a:r>
            <a:r>
              <a:rPr lang="en-US" altLang="en-US" sz="1800" dirty="0" err="1" smtClean="0">
                <a:solidFill>
                  <a:srgbClr val="00B050"/>
                </a:solidFill>
                <a:latin typeface="Calibri" pitchFamily="34" charset="0"/>
                <a:ea typeface="Cambria" pitchFamily="18" charset="0"/>
                <a:cs typeface="Times New Roman" pitchFamily="18" charset="0"/>
              </a:rPr>
              <a:t>alditols</a:t>
            </a:r>
            <a:endParaRPr lang="en-US" altLang="en-US" sz="1800" dirty="0" smtClean="0">
              <a:solidFill>
                <a:srgbClr val="00B050"/>
              </a:solidFill>
              <a:latin typeface="Calibri" pitchFamily="34" charset="0"/>
              <a:ea typeface="Cambria" pitchFamily="18" charset="0"/>
              <a:cs typeface="Times New Roman" pitchFamily="18" charset="0"/>
            </a:endParaRPr>
          </a:p>
          <a:p>
            <a:pPr eaLnBrk="0" hangingPunct="0">
              <a:spcAft>
                <a:spcPts val="0"/>
              </a:spcAft>
              <a:defRPr/>
            </a:pPr>
            <a:r>
              <a:rPr lang="en-US" altLang="en-US" sz="1800" dirty="0">
                <a:solidFill>
                  <a:srgbClr val="00B050"/>
                </a:solidFill>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t>
            </a:r>
            <a:r>
              <a:rPr lang="en-US" altLang="en-US" sz="1800" dirty="0" err="1" smtClean="0">
                <a:solidFill>
                  <a:srgbClr val="00B050"/>
                </a:solidFill>
                <a:latin typeface="Calibri" pitchFamily="34" charset="0"/>
                <a:ea typeface="Cambria" pitchFamily="18" charset="0"/>
                <a:cs typeface="Times New Roman" pitchFamily="18" charset="0"/>
              </a:rPr>
              <a:t>aldonic</a:t>
            </a:r>
            <a:r>
              <a:rPr lang="en-US" altLang="en-US" sz="1800" dirty="0" smtClean="0">
                <a:solidFill>
                  <a:srgbClr val="00B050"/>
                </a:solidFill>
                <a:latin typeface="Calibri" pitchFamily="34" charset="0"/>
                <a:ea typeface="Cambria" pitchFamily="18" charset="0"/>
                <a:cs typeface="Times New Roman" pitchFamily="18" charset="0"/>
              </a:rPr>
              <a:t> acids</a:t>
            </a:r>
          </a:p>
          <a:p>
            <a:pPr eaLnBrk="0" hangingPunct="0">
              <a:spcAft>
                <a:spcPts val="0"/>
              </a:spcAft>
              <a:defRPr/>
            </a:pPr>
            <a:r>
              <a:rPr lang="en-US" altLang="en-US" sz="1800" dirty="0">
                <a:solidFill>
                  <a:srgbClr val="00B050"/>
                </a:solidFill>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t>
            </a:r>
            <a:r>
              <a:rPr lang="en-US" altLang="en-US" sz="1800" dirty="0" err="1" smtClean="0">
                <a:solidFill>
                  <a:srgbClr val="00B050"/>
                </a:solidFill>
                <a:latin typeface="Calibri" pitchFamily="34" charset="0"/>
                <a:ea typeface="Cambria" pitchFamily="18" charset="0"/>
                <a:cs typeface="Times New Roman" pitchFamily="18" charset="0"/>
              </a:rPr>
              <a:t>alduronic</a:t>
            </a:r>
            <a:r>
              <a:rPr lang="en-US" altLang="en-US" sz="1800" dirty="0" smtClean="0">
                <a:solidFill>
                  <a:srgbClr val="00B050"/>
                </a:solidFill>
                <a:latin typeface="Calibri" pitchFamily="34" charset="0"/>
                <a:ea typeface="Cambria" pitchFamily="18" charset="0"/>
                <a:cs typeface="Times New Roman" pitchFamily="18" charset="0"/>
              </a:rPr>
              <a:t> acids</a:t>
            </a:r>
          </a:p>
          <a:p>
            <a:pPr eaLnBrk="0" hangingPunct="0">
              <a:spcAft>
                <a:spcPts val="0"/>
              </a:spcAft>
              <a:defRPr/>
            </a:pPr>
            <a:r>
              <a:rPr lang="en-US" altLang="en-US" sz="1800" dirty="0">
                <a:solidFill>
                  <a:srgbClr val="00B050"/>
                </a:solidFill>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t>
            </a:r>
            <a:r>
              <a:rPr lang="en-US" altLang="en-US" sz="1800" dirty="0" err="1" smtClean="0">
                <a:solidFill>
                  <a:srgbClr val="00B050"/>
                </a:solidFill>
                <a:latin typeface="Calibri" pitchFamily="34" charset="0"/>
                <a:ea typeface="Cambria" pitchFamily="18" charset="0"/>
                <a:cs typeface="Times New Roman" pitchFamily="18" charset="0"/>
              </a:rPr>
              <a:t>deoxy</a:t>
            </a:r>
            <a:r>
              <a:rPr lang="en-US" altLang="en-US" sz="1800" dirty="0" smtClean="0">
                <a:solidFill>
                  <a:srgbClr val="00B050"/>
                </a:solidFill>
                <a:latin typeface="Calibri" pitchFamily="34" charset="0"/>
                <a:ea typeface="Cambria" pitchFamily="18" charset="0"/>
                <a:cs typeface="Times New Roman" pitchFamily="18" charset="0"/>
              </a:rPr>
              <a:t> sugars</a:t>
            </a:r>
          </a:p>
          <a:p>
            <a:pPr eaLnBrk="0" hangingPunct="0">
              <a:spcAft>
                <a:spcPts val="0"/>
              </a:spcAft>
              <a:defRPr/>
            </a:pPr>
            <a:r>
              <a:rPr lang="en-US" altLang="en-US" sz="1800" dirty="0">
                <a:solidFill>
                  <a:srgbClr val="00B050"/>
                </a:solidFill>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t>
            </a:r>
            <a:r>
              <a:rPr lang="en-US" altLang="en-US" sz="1800" dirty="0" err="1" smtClean="0">
                <a:solidFill>
                  <a:srgbClr val="00B050"/>
                </a:solidFill>
                <a:latin typeface="Calibri" pitchFamily="34" charset="0"/>
                <a:ea typeface="Cambria" pitchFamily="18" charset="0"/>
                <a:cs typeface="Times New Roman" pitchFamily="18" charset="0"/>
              </a:rPr>
              <a:t>phospho</a:t>
            </a:r>
            <a:r>
              <a:rPr lang="en-US" altLang="en-US" sz="1800" dirty="0" smtClean="0">
                <a:solidFill>
                  <a:srgbClr val="00B050"/>
                </a:solidFill>
                <a:latin typeface="Calibri" pitchFamily="34" charset="0"/>
                <a:ea typeface="Cambria" pitchFamily="18" charset="0"/>
                <a:cs typeface="Times New Roman" pitchFamily="18" charset="0"/>
              </a:rPr>
              <a:t> sugars</a:t>
            </a:r>
          </a:p>
          <a:p>
            <a:pPr eaLnBrk="0" hangingPunct="0">
              <a:spcAft>
                <a:spcPts val="0"/>
              </a:spcAft>
              <a:defRPr/>
            </a:pPr>
            <a:r>
              <a:rPr lang="en-US" altLang="en-US" sz="1800" dirty="0">
                <a:solidFill>
                  <a:srgbClr val="00B050"/>
                </a:solidFill>
                <a:latin typeface="Calibri" pitchFamily="34" charset="0"/>
                <a:ea typeface="Cambria" pitchFamily="18" charset="0"/>
                <a:cs typeface="Times New Roman" pitchFamily="18" charset="0"/>
              </a:rPr>
              <a:t>	</a:t>
            </a:r>
            <a:r>
              <a:rPr lang="en-US" altLang="en-US" sz="1800" dirty="0" smtClean="0">
                <a:solidFill>
                  <a:srgbClr val="00B050"/>
                </a:solidFill>
                <a:latin typeface="Calibri" pitchFamily="34" charset="0"/>
                <a:ea typeface="Cambria" pitchFamily="18" charset="0"/>
                <a:cs typeface="Times New Roman" pitchFamily="18" charset="0"/>
              </a:rPr>
              <a:t>- amino </a:t>
            </a:r>
            <a:r>
              <a:rPr lang="en-US" altLang="en-US" sz="1800" dirty="0">
                <a:solidFill>
                  <a:srgbClr val="00B050"/>
                </a:solidFill>
                <a:latin typeface="Calibri" pitchFamily="34" charset="0"/>
                <a:ea typeface="Cambria" pitchFamily="18" charset="0"/>
                <a:cs typeface="Times New Roman" pitchFamily="18" charset="0"/>
              </a:rPr>
              <a:t>sugars</a:t>
            </a:r>
          </a:p>
        </p:txBody>
      </p:sp>
      <p:sp>
        <p:nvSpPr>
          <p:cNvPr id="21508" name="Rectangle 5"/>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1.1c</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2" end="2"/>
                                            </p:txEl>
                                          </p:spTgt>
                                        </p:tgtEl>
                                        <p:attrNameLst>
                                          <p:attrName>style.visibility</p:attrName>
                                        </p:attrNameLst>
                                      </p:cBhvr>
                                      <p:to>
                                        <p:strVal val="visible"/>
                                      </p:to>
                                    </p:set>
                                    <p:animEffect transition="in" filter="fade">
                                      <p:cBhvr>
                                        <p:cTn id="14" dur="1000"/>
                                        <p:tgtEl>
                                          <p:spTgt spid="4099">
                                            <p:txEl>
                                              <p:pRg st="2" end="2"/>
                                            </p:txEl>
                                          </p:spTgt>
                                        </p:tgtEl>
                                      </p:cBhvr>
                                    </p:animEffect>
                                    <p:anim calcmode="lin" valueType="num">
                                      <p:cBhvr>
                                        <p:cTn id="15"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fade">
                                      <p:cBhvr>
                                        <p:cTn id="21" dur="1000"/>
                                        <p:tgtEl>
                                          <p:spTgt spid="4099">
                                            <p:txEl>
                                              <p:pRg st="4" end="4"/>
                                            </p:txEl>
                                          </p:spTgt>
                                        </p:tgtEl>
                                      </p:cBhvr>
                                    </p:animEffect>
                                    <p:anim calcmode="lin" valueType="num">
                                      <p:cBhvr>
                                        <p:cTn id="22"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fade">
                                      <p:cBhvr>
                                        <p:cTn id="28" dur="1000"/>
                                        <p:tgtEl>
                                          <p:spTgt spid="4099">
                                            <p:txEl>
                                              <p:pRg st="6" end="6"/>
                                            </p:txEl>
                                          </p:spTgt>
                                        </p:tgtEl>
                                      </p:cBhvr>
                                    </p:animEffect>
                                    <p:anim calcmode="lin" valueType="num">
                                      <p:cBhvr>
                                        <p:cTn id="29"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099">
                                            <p:txEl>
                                              <p:pRg st="7" end="7"/>
                                            </p:txEl>
                                          </p:spTgt>
                                        </p:tgtEl>
                                        <p:attrNameLst>
                                          <p:attrName>style.visibility</p:attrName>
                                        </p:attrNameLst>
                                      </p:cBhvr>
                                      <p:to>
                                        <p:strVal val="visible"/>
                                      </p:to>
                                    </p:set>
                                    <p:animEffect transition="in" filter="fade">
                                      <p:cBhvr>
                                        <p:cTn id="33" dur="1000"/>
                                        <p:tgtEl>
                                          <p:spTgt spid="4099">
                                            <p:txEl>
                                              <p:pRg st="7" end="7"/>
                                            </p:txEl>
                                          </p:spTgt>
                                        </p:tgtEl>
                                      </p:cBhvr>
                                    </p:animEffect>
                                    <p:anim calcmode="lin" valueType="num">
                                      <p:cBhvr>
                                        <p:cTn id="34"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4099">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99">
                                            <p:txEl>
                                              <p:pRg st="8" end="8"/>
                                            </p:txEl>
                                          </p:spTgt>
                                        </p:tgtEl>
                                        <p:attrNameLst>
                                          <p:attrName>style.visibility</p:attrName>
                                        </p:attrNameLst>
                                      </p:cBhvr>
                                      <p:to>
                                        <p:strVal val="visible"/>
                                      </p:to>
                                    </p:set>
                                    <p:animEffect transition="in" filter="fade">
                                      <p:cBhvr>
                                        <p:cTn id="38" dur="1000"/>
                                        <p:tgtEl>
                                          <p:spTgt spid="4099">
                                            <p:txEl>
                                              <p:pRg st="8" end="8"/>
                                            </p:txEl>
                                          </p:spTgt>
                                        </p:tgtEl>
                                      </p:cBhvr>
                                    </p:animEffect>
                                    <p:anim calcmode="lin" valueType="num">
                                      <p:cBhvr>
                                        <p:cTn id="39"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099">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animEffect transition="in" filter="fade">
                                      <p:cBhvr>
                                        <p:cTn id="43" dur="1000"/>
                                        <p:tgtEl>
                                          <p:spTgt spid="4099">
                                            <p:txEl>
                                              <p:pRg st="9" end="9"/>
                                            </p:txEl>
                                          </p:spTgt>
                                        </p:tgtEl>
                                      </p:cBhvr>
                                    </p:animEffect>
                                    <p:anim calcmode="lin" valueType="num">
                                      <p:cBhvr>
                                        <p:cTn id="44" dur="1000" fill="hold"/>
                                        <p:tgtEl>
                                          <p:spTgt spid="4099">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4099">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099">
                                            <p:txEl>
                                              <p:pRg st="10" end="10"/>
                                            </p:txEl>
                                          </p:spTgt>
                                        </p:tgtEl>
                                        <p:attrNameLst>
                                          <p:attrName>style.visibility</p:attrName>
                                        </p:attrNameLst>
                                      </p:cBhvr>
                                      <p:to>
                                        <p:strVal val="visible"/>
                                      </p:to>
                                    </p:set>
                                    <p:animEffect transition="in" filter="fade">
                                      <p:cBhvr>
                                        <p:cTn id="48" dur="1000"/>
                                        <p:tgtEl>
                                          <p:spTgt spid="4099">
                                            <p:txEl>
                                              <p:pRg st="10" end="10"/>
                                            </p:txEl>
                                          </p:spTgt>
                                        </p:tgtEl>
                                      </p:cBhvr>
                                    </p:animEffect>
                                    <p:anim calcmode="lin" valueType="num">
                                      <p:cBhvr>
                                        <p:cTn id="49" dur="10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4099">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099">
                                            <p:txEl>
                                              <p:pRg st="11" end="11"/>
                                            </p:txEl>
                                          </p:spTgt>
                                        </p:tgtEl>
                                        <p:attrNameLst>
                                          <p:attrName>style.visibility</p:attrName>
                                        </p:attrNameLst>
                                      </p:cBhvr>
                                      <p:to>
                                        <p:strVal val="visible"/>
                                      </p:to>
                                    </p:set>
                                    <p:animEffect transition="in" filter="fade">
                                      <p:cBhvr>
                                        <p:cTn id="53" dur="1000"/>
                                        <p:tgtEl>
                                          <p:spTgt spid="4099">
                                            <p:txEl>
                                              <p:pRg st="11" end="11"/>
                                            </p:txEl>
                                          </p:spTgt>
                                        </p:tgtEl>
                                      </p:cBhvr>
                                    </p:animEffect>
                                    <p:anim calcmode="lin" valueType="num">
                                      <p:cBhvr>
                                        <p:cTn id="54" dur="1000" fill="hold"/>
                                        <p:tgtEl>
                                          <p:spTgt spid="4099">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4099">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099">
                                            <p:txEl>
                                              <p:pRg st="12" end="12"/>
                                            </p:txEl>
                                          </p:spTgt>
                                        </p:tgtEl>
                                        <p:attrNameLst>
                                          <p:attrName>style.visibility</p:attrName>
                                        </p:attrNameLst>
                                      </p:cBhvr>
                                      <p:to>
                                        <p:strVal val="visible"/>
                                      </p:to>
                                    </p:set>
                                    <p:animEffect transition="in" filter="fade">
                                      <p:cBhvr>
                                        <p:cTn id="58" dur="1000"/>
                                        <p:tgtEl>
                                          <p:spTgt spid="4099">
                                            <p:txEl>
                                              <p:pRg st="12" end="12"/>
                                            </p:txEl>
                                          </p:spTgt>
                                        </p:tgtEl>
                                      </p:cBhvr>
                                    </p:animEffect>
                                    <p:anim calcmode="lin" valueType="num">
                                      <p:cBhvr>
                                        <p:cTn id="59" dur="1000" fill="hold"/>
                                        <p:tgtEl>
                                          <p:spTgt spid="4099">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409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057400" y="762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sym typeface="Symbol" pitchFamily="18" charset="2"/>
              </a:rPr>
              <a:t>Aldonic Acids: CHO </a:t>
            </a:r>
            <a:r>
              <a:rPr lang="en-US" altLang="en-US" sz="2400" b="1">
                <a:solidFill>
                  <a:srgbClr val="FF6D09"/>
                </a:solidFill>
                <a:latin typeface="Arial" pitchFamily="34" charset="0"/>
                <a:sym typeface="Wingdings" pitchFamily="2" charset="2"/>
              </a:rPr>
              <a:t> COOH</a:t>
            </a:r>
            <a:endParaRPr lang="en-US" altLang="en-US" sz="2400">
              <a:solidFill>
                <a:srgbClr val="FF6D09"/>
              </a:solidFill>
              <a:latin typeface="Arial" pitchFamily="34" charset="0"/>
            </a:endParaRPr>
          </a:p>
        </p:txBody>
      </p:sp>
      <p:sp>
        <p:nvSpPr>
          <p:cNvPr id="22531" name="TextBox 2"/>
          <p:cNvSpPr txBox="1">
            <a:spLocks noChangeArrowheads="1"/>
          </p:cNvSpPr>
          <p:nvPr/>
        </p:nvSpPr>
        <p:spPr bwMode="auto">
          <a:xfrm>
            <a:off x="304800" y="42672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FF0000"/>
                </a:solidFill>
                <a:latin typeface="Calibri" pitchFamily="34" charset="0"/>
                <a:cs typeface="Calibri" pitchFamily="34" charset="0"/>
              </a:rPr>
              <a:t>Oxidation</a:t>
            </a:r>
            <a:r>
              <a:rPr lang="en-US" altLang="en-US" sz="2000" dirty="0">
                <a:solidFill>
                  <a:srgbClr val="003366"/>
                </a:solidFill>
                <a:latin typeface="Calibri" pitchFamily="34" charset="0"/>
                <a:cs typeface="Calibri" pitchFamily="34" charset="0"/>
              </a:rPr>
              <a:t> of the terminal </a:t>
            </a:r>
            <a:r>
              <a:rPr lang="en-US" altLang="en-US" sz="2000" dirty="0">
                <a:solidFill>
                  <a:srgbClr val="FF0000"/>
                </a:solidFill>
                <a:latin typeface="Calibri" pitchFamily="34" charset="0"/>
                <a:cs typeface="Calibri" pitchFamily="34" charset="0"/>
              </a:rPr>
              <a:t>CHO</a:t>
            </a:r>
            <a:r>
              <a:rPr lang="en-US" altLang="en-US" sz="2000" dirty="0">
                <a:solidFill>
                  <a:srgbClr val="003366"/>
                </a:solidFill>
                <a:latin typeface="Calibri" pitchFamily="34" charset="0"/>
                <a:cs typeface="Calibri" pitchFamily="34" charset="0"/>
              </a:rPr>
              <a:t> group of an aldose generates the corresponding </a:t>
            </a:r>
            <a:r>
              <a:rPr lang="en-US" altLang="en-US" sz="2000" dirty="0" err="1">
                <a:solidFill>
                  <a:srgbClr val="003366"/>
                </a:solidFill>
                <a:latin typeface="Calibri" pitchFamily="34" charset="0"/>
                <a:cs typeface="Calibri" pitchFamily="34" charset="0"/>
              </a:rPr>
              <a:t>polyhydroxy</a:t>
            </a:r>
            <a:r>
              <a:rPr lang="en-US" altLang="en-US" sz="2000" dirty="0">
                <a:solidFill>
                  <a:srgbClr val="003366"/>
                </a:solidFill>
                <a:latin typeface="Calibri" pitchFamily="34" charset="0"/>
                <a:cs typeface="Calibri" pitchFamily="34" charset="0"/>
              </a:rPr>
              <a:t> carboxylic acid derivative called “</a:t>
            </a:r>
            <a:r>
              <a:rPr lang="en-US" altLang="en-US" sz="2000" dirty="0" err="1">
                <a:solidFill>
                  <a:srgbClr val="FF0000"/>
                </a:solidFill>
                <a:latin typeface="Calibri" pitchFamily="34" charset="0"/>
                <a:cs typeface="Calibri" pitchFamily="34" charset="0"/>
              </a:rPr>
              <a:t>aldonic</a:t>
            </a:r>
            <a:r>
              <a:rPr lang="en-US" altLang="en-US" sz="2000" dirty="0">
                <a:solidFill>
                  <a:srgbClr val="FF0000"/>
                </a:solidFill>
                <a:latin typeface="Calibri" pitchFamily="34" charset="0"/>
                <a:cs typeface="Calibri" pitchFamily="34" charset="0"/>
              </a:rPr>
              <a:t> acid</a:t>
            </a:r>
            <a:r>
              <a:rPr lang="en-US" altLang="en-US" sz="2000" dirty="0">
                <a:solidFill>
                  <a:srgbClr val="003366"/>
                </a:solidFill>
                <a:latin typeface="Calibri" pitchFamily="34" charset="0"/>
                <a:cs typeface="Calibri" pitchFamily="34" charset="0"/>
              </a:rPr>
              <a:t>”</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replacing the suffix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ose</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aldose to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onic</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t>
            </a:r>
            <a:r>
              <a:rPr lang="en-US" altLang="en-US" sz="2000" dirty="0" err="1">
                <a:solidFill>
                  <a:srgbClr val="003366"/>
                </a:solidFill>
                <a:latin typeface="Calibri" pitchFamily="34" charset="0"/>
                <a:cs typeface="Calibri" pitchFamily="34" charset="0"/>
              </a:rPr>
              <a:t>aldonic</a:t>
            </a:r>
            <a:r>
              <a:rPr lang="en-US" altLang="en-US" sz="2000" dirty="0">
                <a:solidFill>
                  <a:srgbClr val="003366"/>
                </a:solidFill>
                <a:latin typeface="Calibri" pitchFamily="34" charset="0"/>
                <a:cs typeface="Calibri" pitchFamily="34" charset="0"/>
              </a:rPr>
              <a:t> acid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oxidation of the terminal CHO group of </a:t>
            </a:r>
            <a:r>
              <a:rPr lang="en-US" altLang="en-US" sz="2000" dirty="0">
                <a:solidFill>
                  <a:srgbClr val="FF0000"/>
                </a:solidFill>
                <a:latin typeface="Calibri" pitchFamily="34" charset="0"/>
                <a:cs typeface="Calibri" pitchFamily="34" charset="0"/>
              </a:rPr>
              <a:t>glucose</a:t>
            </a:r>
            <a:r>
              <a:rPr lang="en-US" altLang="en-US" sz="2000" dirty="0">
                <a:solidFill>
                  <a:srgbClr val="003366"/>
                </a:solidFill>
                <a:latin typeface="Calibri" pitchFamily="34" charset="0"/>
                <a:cs typeface="Calibri" pitchFamily="34" charset="0"/>
              </a:rPr>
              <a:t> generates </a:t>
            </a:r>
            <a:r>
              <a:rPr lang="en-US" altLang="en-US" sz="2000" dirty="0" err="1">
                <a:solidFill>
                  <a:srgbClr val="FF0000"/>
                </a:solidFill>
                <a:latin typeface="Calibri" pitchFamily="34" charset="0"/>
                <a:cs typeface="Calibri" pitchFamily="34" charset="0"/>
              </a:rPr>
              <a:t>gluconic</a:t>
            </a:r>
            <a:r>
              <a:rPr lang="en-US" altLang="en-US" sz="2000" dirty="0">
                <a:solidFill>
                  <a:srgbClr val="FF0000"/>
                </a:solidFill>
                <a:latin typeface="Calibri" pitchFamily="34" charset="0"/>
                <a:cs typeface="Calibri" pitchFamily="34" charset="0"/>
              </a:rPr>
              <a:t> acid</a:t>
            </a:r>
            <a:r>
              <a:rPr lang="en-US" altLang="en-US" sz="2000" dirty="0">
                <a:solidFill>
                  <a:srgbClr val="003366"/>
                </a:solidFill>
                <a:latin typeface="Calibri" pitchFamily="34" charset="0"/>
                <a:cs typeface="Calibri" pitchFamily="34" charset="0"/>
              </a:rPr>
              <a:t>—wide occurrence in various fruits</a:t>
            </a:r>
          </a:p>
        </p:txBody>
      </p:sp>
      <p:grpSp>
        <p:nvGrpSpPr>
          <p:cNvPr id="22532" name="Group 18"/>
          <p:cNvGrpSpPr>
            <a:grpSpLocks/>
          </p:cNvGrpSpPr>
          <p:nvPr/>
        </p:nvGrpSpPr>
        <p:grpSpPr bwMode="auto">
          <a:xfrm>
            <a:off x="501650" y="533400"/>
            <a:ext cx="8299450" cy="3740150"/>
            <a:chOff x="501377" y="533400"/>
            <a:chExt cx="8300042" cy="3739853"/>
          </a:xfrm>
        </p:grpSpPr>
        <p:pic>
          <p:nvPicPr>
            <p:cNvPr id="2253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013" y="2057400"/>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voet4_figun_08_p221"/>
            <p:cNvPicPr>
              <a:picLocks noChangeAspect="1" noChangeArrowheads="1"/>
            </p:cNvPicPr>
            <p:nvPr/>
          </p:nvPicPr>
          <p:blipFill>
            <a:blip r:embed="rId4">
              <a:extLst>
                <a:ext uri="{28A0092B-C50C-407E-A947-70E740481C1C}">
                  <a14:useLocalDpi xmlns:a14="http://schemas.microsoft.com/office/drawing/2010/main" val="0"/>
                </a:ext>
              </a:extLst>
            </a:blip>
            <a:srcRect b="8714"/>
            <a:stretch>
              <a:fillRect/>
            </a:stretch>
          </p:blipFill>
          <p:spPr bwMode="auto">
            <a:xfrm>
              <a:off x="6324600" y="533400"/>
              <a:ext cx="247681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14"/>
            <p:cNvGrpSpPr>
              <a:grpSpLocks/>
            </p:cNvGrpSpPr>
            <p:nvPr/>
          </p:nvGrpSpPr>
          <p:grpSpPr bwMode="auto">
            <a:xfrm>
              <a:off x="501377" y="552281"/>
              <a:ext cx="2476819" cy="3720972"/>
              <a:chOff x="501377" y="751645"/>
              <a:chExt cx="2476819" cy="3720972"/>
            </a:xfrm>
          </p:grpSpPr>
          <p:pic>
            <p:nvPicPr>
              <p:cNvPr id="22537" name="Picture 2" descr="voet4_figun_08_p221"/>
              <p:cNvPicPr>
                <a:picLocks noChangeAspect="1" noChangeArrowheads="1"/>
              </p:cNvPicPr>
              <p:nvPr/>
            </p:nvPicPr>
            <p:blipFill>
              <a:blip r:embed="rId4">
                <a:extLst>
                  <a:ext uri="{28A0092B-C50C-407E-A947-70E740481C1C}">
                    <a14:useLocalDpi xmlns:a14="http://schemas.microsoft.com/office/drawing/2010/main" val="0"/>
                  </a:ext>
                </a:extLst>
              </a:blip>
              <a:srcRect b="17982"/>
              <a:stretch>
                <a:fillRect/>
              </a:stretch>
            </p:blipFill>
            <p:spPr bwMode="auto">
              <a:xfrm>
                <a:off x="501377" y="751645"/>
                <a:ext cx="2476819" cy="32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ounded Rectangle 6"/>
              <p:cNvSpPr>
                <a:spLocks noChangeArrowheads="1"/>
              </p:cNvSpPr>
              <p:nvPr/>
            </p:nvSpPr>
            <p:spPr bwMode="auto">
              <a:xfrm>
                <a:off x="1652124" y="870568"/>
                <a:ext cx="617692"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2539" name="TextBox 7"/>
              <p:cNvSpPr txBox="1">
                <a:spLocks noChangeArrowheads="1"/>
              </p:cNvSpPr>
              <p:nvPr/>
            </p:nvSpPr>
            <p:spPr bwMode="auto">
              <a:xfrm>
                <a:off x="1561250" y="819090"/>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HO</a:t>
                </a:r>
              </a:p>
            </p:txBody>
          </p:sp>
          <p:sp>
            <p:nvSpPr>
              <p:cNvPr id="22540" name="TextBox 13"/>
              <p:cNvSpPr txBox="1">
                <a:spLocks noChangeArrowheads="1"/>
              </p:cNvSpPr>
              <p:nvPr/>
            </p:nvSpPr>
            <p:spPr bwMode="auto">
              <a:xfrm>
                <a:off x="762000" y="4010952"/>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latin typeface="Arial Black" pitchFamily="34" charset="0"/>
                    <a:ea typeface="Arial Unicode MS" pitchFamily="34" charset="-128"/>
                    <a:cs typeface="Arial Unicode MS" pitchFamily="34" charset="-128"/>
                  </a:rPr>
                  <a:t>D-Glucose</a:t>
                </a:r>
              </a:p>
            </p:txBody>
          </p:sp>
        </p:grpSp>
        <p:sp>
          <p:nvSpPr>
            <p:cNvPr id="22536" name="TextBox 12"/>
            <p:cNvSpPr txBox="1">
              <a:spLocks noChangeArrowheads="1"/>
            </p:cNvSpPr>
            <p:nvPr/>
          </p:nvSpPr>
          <p:spPr bwMode="auto">
            <a:xfrm>
              <a:off x="3352800" y="18288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Oxidation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Effect transition="in" filter="fade">
                                      <p:cBhvr>
                                        <p:cTn id="14" dur="1000"/>
                                        <p:tgtEl>
                                          <p:spTgt spid="22531">
                                            <p:txEl>
                                              <p:pRg st="2" end="2"/>
                                            </p:txEl>
                                          </p:spTgt>
                                        </p:tgtEl>
                                      </p:cBhvr>
                                    </p:animEffect>
                                    <p:anim calcmode="lin" valueType="num">
                                      <p:cBhvr>
                                        <p:cTn id="15"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fade">
                                      <p:cBhvr>
                                        <p:cTn id="21" dur="1000"/>
                                        <p:tgtEl>
                                          <p:spTgt spid="22531">
                                            <p:txEl>
                                              <p:pRg st="4" end="4"/>
                                            </p:txEl>
                                          </p:spTgt>
                                        </p:tgtEl>
                                      </p:cBhvr>
                                    </p:animEffect>
                                    <p:anim calcmode="lin" valueType="num">
                                      <p:cBhvr>
                                        <p:cTn id="22"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828800" y="762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rPr>
              <a:t>Ald</a:t>
            </a:r>
            <a:r>
              <a:rPr lang="en-US" altLang="en-US" sz="2400" b="1">
                <a:solidFill>
                  <a:srgbClr val="FF6D09"/>
                </a:solidFill>
                <a:latin typeface="Arial" pitchFamily="34" charset="0"/>
                <a:sym typeface="Symbol" pitchFamily="18" charset="2"/>
              </a:rPr>
              <a:t>uronic Acids: CH</a:t>
            </a:r>
            <a:r>
              <a:rPr lang="en-US" altLang="en-US" sz="2400" b="1" baseline="-25000">
                <a:solidFill>
                  <a:srgbClr val="FF6D09"/>
                </a:solidFill>
                <a:latin typeface="Arial" pitchFamily="34" charset="0"/>
                <a:sym typeface="Symbol" pitchFamily="18" charset="2"/>
              </a:rPr>
              <a:t>2</a:t>
            </a:r>
            <a:r>
              <a:rPr lang="en-US" altLang="en-US" sz="2400" b="1">
                <a:solidFill>
                  <a:srgbClr val="FF6D09"/>
                </a:solidFill>
                <a:latin typeface="Arial" pitchFamily="34" charset="0"/>
                <a:sym typeface="Symbol" pitchFamily="18" charset="2"/>
              </a:rPr>
              <a:t>OH </a:t>
            </a:r>
            <a:r>
              <a:rPr lang="en-US" altLang="en-US" sz="2400" b="1">
                <a:solidFill>
                  <a:srgbClr val="FF6D09"/>
                </a:solidFill>
                <a:latin typeface="Arial" pitchFamily="34" charset="0"/>
                <a:sym typeface="Wingdings" pitchFamily="2" charset="2"/>
              </a:rPr>
              <a:t> COOH</a:t>
            </a:r>
            <a:endParaRPr lang="en-US" altLang="en-US" sz="2400">
              <a:solidFill>
                <a:srgbClr val="FF6D09"/>
              </a:solidFill>
              <a:latin typeface="Arial" pitchFamily="34" charset="0"/>
            </a:endParaRPr>
          </a:p>
        </p:txBody>
      </p:sp>
      <p:sp>
        <p:nvSpPr>
          <p:cNvPr id="23555" name="TextBox 2"/>
          <p:cNvSpPr txBox="1">
            <a:spLocks noChangeArrowheads="1"/>
          </p:cNvSpPr>
          <p:nvPr/>
        </p:nvSpPr>
        <p:spPr bwMode="auto">
          <a:xfrm>
            <a:off x="228600" y="4267200"/>
            <a:ext cx="8763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FF0000"/>
                </a:solidFill>
                <a:latin typeface="Calibri" pitchFamily="34" charset="0"/>
                <a:cs typeface="Calibri" pitchFamily="34" charset="0"/>
              </a:rPr>
              <a:t>Oxidation</a:t>
            </a:r>
            <a:r>
              <a:rPr lang="en-US" altLang="en-US" sz="2000" dirty="0">
                <a:solidFill>
                  <a:srgbClr val="003366"/>
                </a:solidFill>
                <a:latin typeface="Calibri" pitchFamily="34" charset="0"/>
                <a:cs typeface="Calibri" pitchFamily="34" charset="0"/>
              </a:rPr>
              <a:t> of the terminal </a:t>
            </a:r>
            <a:r>
              <a:rPr lang="en-US" altLang="en-US" sz="2000" dirty="0">
                <a:solidFill>
                  <a:srgbClr val="FF0000"/>
                </a:solidFill>
                <a:latin typeface="Calibri" pitchFamily="34" charset="0"/>
                <a:cs typeface="Calibri" pitchFamily="34" charset="0"/>
              </a:rPr>
              <a:t>CH</a:t>
            </a:r>
            <a:r>
              <a:rPr lang="en-US" altLang="en-US" sz="2000" baseline="-25000" dirty="0">
                <a:solidFill>
                  <a:srgbClr val="FF0000"/>
                </a:solidFill>
                <a:latin typeface="Calibri" pitchFamily="34" charset="0"/>
                <a:cs typeface="Calibri" pitchFamily="34" charset="0"/>
              </a:rPr>
              <a:t>2</a:t>
            </a:r>
            <a:r>
              <a:rPr lang="en-US" altLang="en-US" sz="2000" dirty="0">
                <a:solidFill>
                  <a:srgbClr val="FF0000"/>
                </a:solidFill>
                <a:latin typeface="Calibri" pitchFamily="34" charset="0"/>
                <a:cs typeface="Calibri" pitchFamily="34" charset="0"/>
              </a:rPr>
              <a:t>OH </a:t>
            </a:r>
            <a:r>
              <a:rPr lang="en-US" altLang="en-US" sz="2000" dirty="0">
                <a:solidFill>
                  <a:srgbClr val="003366"/>
                </a:solidFill>
                <a:latin typeface="Calibri" pitchFamily="34" charset="0"/>
                <a:cs typeface="Calibri" pitchFamily="34" charset="0"/>
              </a:rPr>
              <a:t>group of an aldose generates the corresponding </a:t>
            </a:r>
            <a:r>
              <a:rPr lang="en-US" altLang="en-US" sz="2000" dirty="0" err="1">
                <a:solidFill>
                  <a:srgbClr val="003366"/>
                </a:solidFill>
                <a:latin typeface="Calibri" pitchFamily="34" charset="0"/>
                <a:cs typeface="Calibri" pitchFamily="34" charset="0"/>
              </a:rPr>
              <a:t>polyhydroxy</a:t>
            </a:r>
            <a:r>
              <a:rPr lang="en-US" altLang="en-US" sz="2000" dirty="0">
                <a:solidFill>
                  <a:srgbClr val="003366"/>
                </a:solidFill>
                <a:latin typeface="Calibri" pitchFamily="34" charset="0"/>
                <a:cs typeface="Calibri" pitchFamily="34" charset="0"/>
              </a:rPr>
              <a:t>-carbonyl carboxylic acid called </a:t>
            </a:r>
            <a:r>
              <a:rPr lang="en-US" altLang="en-US" sz="2000" dirty="0" err="1">
                <a:solidFill>
                  <a:srgbClr val="FF0000"/>
                </a:solidFill>
                <a:latin typeface="Calibri" pitchFamily="34" charset="0"/>
                <a:cs typeface="Calibri" pitchFamily="34" charset="0"/>
              </a:rPr>
              <a:t>alduronic</a:t>
            </a:r>
            <a:r>
              <a:rPr lang="en-US" altLang="en-US" sz="2000" dirty="0">
                <a:solidFill>
                  <a:srgbClr val="FF0000"/>
                </a:solidFill>
                <a:latin typeface="Calibri" pitchFamily="34" charset="0"/>
                <a:cs typeface="Calibri" pitchFamily="34" charset="0"/>
              </a:rPr>
              <a:t> acid </a:t>
            </a:r>
            <a:r>
              <a:rPr lang="en-US" altLang="en-US" sz="2000" dirty="0">
                <a:solidFill>
                  <a:srgbClr val="003366"/>
                </a:solidFill>
                <a:latin typeface="Calibri" pitchFamily="34" charset="0"/>
                <a:cs typeface="Calibri" pitchFamily="34" charset="0"/>
              </a:rPr>
              <a:t>(or simply </a:t>
            </a:r>
            <a:r>
              <a:rPr lang="en-US" altLang="en-US" sz="2000" dirty="0" err="1">
                <a:solidFill>
                  <a:srgbClr val="FF0000"/>
                </a:solidFill>
                <a:latin typeface="Calibri" pitchFamily="34" charset="0"/>
                <a:cs typeface="Calibri" pitchFamily="34" charset="0"/>
              </a:rPr>
              <a:t>uronic</a:t>
            </a:r>
            <a:r>
              <a:rPr lang="en-US" altLang="en-US" sz="2000" dirty="0">
                <a:solidFill>
                  <a:srgbClr val="FF0000"/>
                </a:solidFill>
                <a:latin typeface="Calibri" pitchFamily="34" charset="0"/>
                <a:cs typeface="Calibri" pitchFamily="34" charset="0"/>
              </a:rPr>
              <a:t> acid</a:t>
            </a:r>
            <a:r>
              <a:rPr lang="en-US" altLang="en-US" sz="2000" dirty="0">
                <a:solidFill>
                  <a:srgbClr val="003366"/>
                </a:solidFill>
                <a:latin typeface="Calibri" pitchFamily="34" charset="0"/>
                <a:cs typeface="Calibri" pitchFamily="34" charset="0"/>
              </a:rPr>
              <a:t>)</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replacing the suffix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ose</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aldose to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uronic</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t>
            </a:r>
            <a:r>
              <a:rPr lang="en-US" altLang="en-US" sz="2000" dirty="0" err="1">
                <a:solidFill>
                  <a:srgbClr val="003366"/>
                </a:solidFill>
                <a:latin typeface="Calibri" pitchFamily="34" charset="0"/>
                <a:cs typeface="Calibri" pitchFamily="34" charset="0"/>
              </a:rPr>
              <a:t>alduronic</a:t>
            </a:r>
            <a:r>
              <a:rPr lang="en-US" altLang="en-US" sz="2000" dirty="0">
                <a:solidFill>
                  <a:srgbClr val="003366"/>
                </a:solidFill>
                <a:latin typeface="Calibri" pitchFamily="34" charset="0"/>
                <a:cs typeface="Calibri" pitchFamily="34" charset="0"/>
              </a:rPr>
              <a:t> acid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oxidation of the terminal CH</a:t>
            </a:r>
            <a:r>
              <a:rPr lang="en-US" altLang="en-US" sz="2000" baseline="-25000" dirty="0">
                <a:solidFill>
                  <a:srgbClr val="003366"/>
                </a:solidFill>
                <a:latin typeface="Calibri" pitchFamily="34" charset="0"/>
                <a:cs typeface="Calibri" pitchFamily="34" charset="0"/>
              </a:rPr>
              <a:t>2</a:t>
            </a:r>
            <a:r>
              <a:rPr lang="en-US" altLang="en-US" sz="2000" dirty="0">
                <a:solidFill>
                  <a:srgbClr val="003366"/>
                </a:solidFill>
                <a:latin typeface="Calibri" pitchFamily="34" charset="0"/>
                <a:cs typeface="Calibri" pitchFamily="34" charset="0"/>
              </a:rPr>
              <a:t>OH group of </a:t>
            </a:r>
            <a:r>
              <a:rPr lang="en-US" altLang="en-US" sz="2000" dirty="0">
                <a:solidFill>
                  <a:srgbClr val="FF0000"/>
                </a:solidFill>
                <a:latin typeface="Calibri" pitchFamily="34" charset="0"/>
                <a:cs typeface="Calibri" pitchFamily="34" charset="0"/>
              </a:rPr>
              <a:t>glucose</a:t>
            </a:r>
            <a:r>
              <a:rPr lang="en-US" altLang="en-US" sz="2000" dirty="0">
                <a:solidFill>
                  <a:srgbClr val="003366"/>
                </a:solidFill>
                <a:latin typeface="Calibri" pitchFamily="34" charset="0"/>
                <a:cs typeface="Calibri" pitchFamily="34" charset="0"/>
              </a:rPr>
              <a:t> generates </a:t>
            </a:r>
            <a:r>
              <a:rPr lang="en-US" altLang="en-US" sz="2000" dirty="0" err="1">
                <a:solidFill>
                  <a:srgbClr val="FF0000"/>
                </a:solidFill>
                <a:latin typeface="Calibri" pitchFamily="34" charset="0"/>
                <a:cs typeface="Calibri" pitchFamily="34" charset="0"/>
              </a:rPr>
              <a:t>glucuronic</a:t>
            </a:r>
            <a:r>
              <a:rPr lang="en-US" altLang="en-US" sz="2000" dirty="0">
                <a:solidFill>
                  <a:srgbClr val="FF0000"/>
                </a:solidFill>
                <a:latin typeface="Calibri" pitchFamily="34" charset="0"/>
                <a:cs typeface="Calibri" pitchFamily="34" charset="0"/>
              </a:rPr>
              <a:t> acid</a:t>
            </a:r>
            <a:r>
              <a:rPr lang="en-US" altLang="en-US" sz="2000" dirty="0">
                <a:solidFill>
                  <a:srgbClr val="003366"/>
                </a:solidFill>
                <a:latin typeface="Calibri" pitchFamily="34" charset="0"/>
                <a:cs typeface="Calibri" pitchFamily="34" charset="0"/>
              </a:rPr>
              <a:t>—a component of </a:t>
            </a:r>
            <a:r>
              <a:rPr lang="en-US" altLang="en-US" sz="2000" dirty="0" err="1">
                <a:solidFill>
                  <a:srgbClr val="003366"/>
                </a:solidFill>
                <a:latin typeface="Calibri" pitchFamily="34" charset="0"/>
                <a:cs typeface="Calibri" pitchFamily="34" charset="0"/>
              </a:rPr>
              <a:t>glycosaminoglycans</a:t>
            </a:r>
            <a:r>
              <a:rPr lang="en-US" altLang="en-US" sz="2000" dirty="0">
                <a:solidFill>
                  <a:srgbClr val="003366"/>
                </a:solidFill>
                <a:latin typeface="Calibri" pitchFamily="34" charset="0"/>
                <a:cs typeface="Calibri" pitchFamily="34" charset="0"/>
              </a:rPr>
              <a:t> </a:t>
            </a:r>
            <a:r>
              <a:rPr lang="en-US" altLang="en-US" sz="2000" dirty="0" smtClean="0">
                <a:solidFill>
                  <a:srgbClr val="003366"/>
                </a:solidFill>
                <a:latin typeface="Calibri" pitchFamily="34" charset="0"/>
                <a:cs typeface="Calibri" pitchFamily="34" charset="0"/>
              </a:rPr>
              <a:t>(see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rPr>
              <a:t>1.2)</a:t>
            </a:r>
            <a:endParaRPr lang="en-US" altLang="en-US" sz="2000" dirty="0">
              <a:solidFill>
                <a:srgbClr val="003366"/>
              </a:solidFill>
              <a:latin typeface="Calibri" pitchFamily="34" charset="0"/>
              <a:cs typeface="Calibri" pitchFamily="34" charset="0"/>
            </a:endParaRPr>
          </a:p>
        </p:txBody>
      </p:sp>
      <p:grpSp>
        <p:nvGrpSpPr>
          <p:cNvPr id="23556" name="Group 2"/>
          <p:cNvGrpSpPr>
            <a:grpSpLocks/>
          </p:cNvGrpSpPr>
          <p:nvPr/>
        </p:nvGrpSpPr>
        <p:grpSpPr bwMode="auto">
          <a:xfrm>
            <a:off x="381000" y="457200"/>
            <a:ext cx="8275638" cy="3738563"/>
            <a:chOff x="381000" y="457200"/>
            <a:chExt cx="8275600" cy="3738265"/>
          </a:xfrm>
        </p:grpSpPr>
        <p:pic>
          <p:nvPicPr>
            <p:cNvPr id="2355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74100"/>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7"/>
            <p:cNvSpPr txBox="1">
              <a:spLocks noChangeArrowheads="1"/>
            </p:cNvSpPr>
            <p:nvPr/>
          </p:nvSpPr>
          <p:spPr bwMode="auto">
            <a:xfrm>
              <a:off x="3585318" y="2114490"/>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Oxidation</a:t>
              </a:r>
            </a:p>
          </p:txBody>
        </p:sp>
        <p:pic>
          <p:nvPicPr>
            <p:cNvPr id="23559" name="Picture 2" descr="voet4_figun_08_p222a"/>
            <p:cNvPicPr>
              <a:picLocks noChangeAspect="1" noChangeArrowheads="1"/>
            </p:cNvPicPr>
            <p:nvPr/>
          </p:nvPicPr>
          <p:blipFill>
            <a:blip r:embed="rId4" cstate="print">
              <a:extLst>
                <a:ext uri="{28A0092B-C50C-407E-A947-70E740481C1C}">
                  <a14:useLocalDpi xmlns:a14="http://schemas.microsoft.com/office/drawing/2010/main" val="0"/>
                </a:ext>
              </a:extLst>
            </a:blip>
            <a:srcRect b="7878"/>
            <a:stretch>
              <a:fillRect/>
            </a:stretch>
          </p:blipFill>
          <p:spPr bwMode="auto">
            <a:xfrm>
              <a:off x="6066523" y="457200"/>
              <a:ext cx="259007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0" name="Group 8"/>
            <p:cNvGrpSpPr>
              <a:grpSpLocks/>
            </p:cNvGrpSpPr>
            <p:nvPr/>
          </p:nvGrpSpPr>
          <p:grpSpPr bwMode="auto">
            <a:xfrm>
              <a:off x="381000" y="457200"/>
              <a:ext cx="2590077" cy="3738265"/>
              <a:chOff x="469844" y="533400"/>
              <a:chExt cx="2590077" cy="3738265"/>
            </a:xfrm>
          </p:grpSpPr>
          <p:sp>
            <p:nvSpPr>
              <p:cNvPr id="23561" name="TextBox 13"/>
              <p:cNvSpPr txBox="1">
                <a:spLocks noChangeArrowheads="1"/>
              </p:cNvSpPr>
              <p:nvPr/>
            </p:nvSpPr>
            <p:spPr bwMode="auto">
              <a:xfrm>
                <a:off x="925933" y="3810000"/>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latin typeface="Arial Black" pitchFamily="34" charset="0"/>
                    <a:ea typeface="Arial Unicode MS" pitchFamily="34" charset="-128"/>
                    <a:cs typeface="Arial Unicode MS" pitchFamily="34" charset="-128"/>
                  </a:rPr>
                  <a:t>D-Glucose</a:t>
                </a:r>
              </a:p>
            </p:txBody>
          </p:sp>
          <p:grpSp>
            <p:nvGrpSpPr>
              <p:cNvPr id="23562" name="Group 5"/>
              <p:cNvGrpSpPr>
                <a:grpSpLocks/>
              </p:cNvGrpSpPr>
              <p:nvPr/>
            </p:nvGrpSpPr>
            <p:grpSpPr bwMode="auto">
              <a:xfrm>
                <a:off x="469844" y="533400"/>
                <a:ext cx="2590077" cy="3219510"/>
                <a:chOff x="469844" y="533400"/>
                <a:chExt cx="2590077" cy="3219510"/>
              </a:xfrm>
            </p:grpSpPr>
            <p:pic>
              <p:nvPicPr>
                <p:cNvPr id="23564" name="Picture 2" descr="voet4_figun_08_p222a"/>
                <p:cNvPicPr>
                  <a:picLocks noChangeAspect="1" noChangeArrowheads="1"/>
                </p:cNvPicPr>
                <p:nvPr/>
              </p:nvPicPr>
              <p:blipFill>
                <a:blip r:embed="rId4" cstate="print">
                  <a:extLst>
                    <a:ext uri="{28A0092B-C50C-407E-A947-70E740481C1C}">
                      <a14:useLocalDpi xmlns:a14="http://schemas.microsoft.com/office/drawing/2010/main" val="0"/>
                    </a:ext>
                  </a:extLst>
                </a:blip>
                <a:srcRect b="18913"/>
                <a:stretch>
                  <a:fillRect/>
                </a:stretch>
              </p:blipFill>
              <p:spPr bwMode="auto">
                <a:xfrm>
                  <a:off x="469844" y="533400"/>
                  <a:ext cx="2590077" cy="321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ounded Rectangle 6"/>
                <p:cNvSpPr>
                  <a:spLocks noChangeArrowheads="1"/>
                </p:cNvSpPr>
                <p:nvPr/>
              </p:nvSpPr>
              <p:spPr bwMode="auto">
                <a:xfrm>
                  <a:off x="1819835" y="3429000"/>
                  <a:ext cx="617692"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3563" name="TextBox 7"/>
              <p:cNvSpPr txBox="1">
                <a:spLocks noChangeArrowheads="1"/>
              </p:cNvSpPr>
              <p:nvPr/>
            </p:nvSpPr>
            <p:spPr bwMode="auto">
              <a:xfrm>
                <a:off x="1739150" y="3382995"/>
                <a:ext cx="8803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H</a:t>
                </a:r>
                <a:r>
                  <a:rPr lang="en-US" altLang="en-US" sz="2000" b="1" baseline="-25000">
                    <a:solidFill>
                      <a:srgbClr val="C00000"/>
                    </a:solidFill>
                    <a:latin typeface="Arial Rounded MT Bold" pitchFamily="34" charset="0"/>
                    <a:ea typeface="Arial Unicode MS" pitchFamily="34" charset="-128"/>
                    <a:cs typeface="Arial Unicode MS" pitchFamily="34" charset="-128"/>
                  </a:rPr>
                  <a:t>2</a:t>
                </a:r>
                <a:r>
                  <a:rPr lang="en-US" altLang="en-US" sz="2000" b="1">
                    <a:solidFill>
                      <a:srgbClr val="C00000"/>
                    </a:solidFill>
                    <a:latin typeface="Arial Rounded MT Bold" pitchFamily="34" charset="0"/>
                    <a:ea typeface="Arial Unicode MS" pitchFamily="34" charset="-128"/>
                    <a:cs typeface="Arial Unicode MS" pitchFamily="34" charset="-128"/>
                  </a:rPr>
                  <a:t>OH</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5">
                                            <p:txEl>
                                              <p:pRg st="2" end="2"/>
                                            </p:txEl>
                                          </p:spTgt>
                                        </p:tgtEl>
                                        <p:attrNameLst>
                                          <p:attrName>style.visibility</p:attrName>
                                        </p:attrNameLst>
                                      </p:cBhvr>
                                      <p:to>
                                        <p:strVal val="visible"/>
                                      </p:to>
                                    </p:set>
                                    <p:animEffect transition="in" filter="fade">
                                      <p:cBhvr>
                                        <p:cTn id="14" dur="1000"/>
                                        <p:tgtEl>
                                          <p:spTgt spid="23555">
                                            <p:txEl>
                                              <p:pRg st="2" end="2"/>
                                            </p:txEl>
                                          </p:spTgt>
                                        </p:tgtEl>
                                      </p:cBhvr>
                                    </p:animEffect>
                                    <p:anim calcmode="lin" valueType="num">
                                      <p:cBhvr>
                                        <p:cTn id="15"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fade">
                                      <p:cBhvr>
                                        <p:cTn id="21" dur="1000"/>
                                        <p:tgtEl>
                                          <p:spTgt spid="23555">
                                            <p:txEl>
                                              <p:pRg st="4" end="4"/>
                                            </p:txEl>
                                          </p:spTgt>
                                        </p:tgtEl>
                                      </p:cBhvr>
                                    </p:animEffect>
                                    <p:anim calcmode="lin" valueType="num">
                                      <p:cBhvr>
                                        <p:cTn id="22"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2"/>
          <p:cNvSpPr txBox="1">
            <a:spLocks noChangeArrowheads="1"/>
          </p:cNvSpPr>
          <p:nvPr/>
        </p:nvSpPr>
        <p:spPr bwMode="auto">
          <a:xfrm>
            <a:off x="304800" y="3962400"/>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FF0000"/>
                </a:solidFill>
                <a:latin typeface="Calibri" pitchFamily="34" charset="0"/>
                <a:cs typeface="Calibri" pitchFamily="34" charset="0"/>
              </a:rPr>
              <a:t>Reduction</a:t>
            </a:r>
            <a:r>
              <a:rPr lang="en-US" altLang="en-US" sz="2000" dirty="0">
                <a:solidFill>
                  <a:srgbClr val="003366"/>
                </a:solidFill>
                <a:latin typeface="Calibri" pitchFamily="34" charset="0"/>
                <a:cs typeface="Calibri" pitchFamily="34" charset="0"/>
              </a:rPr>
              <a:t> of the terminal </a:t>
            </a:r>
            <a:r>
              <a:rPr lang="en-US" altLang="en-US" sz="2000" dirty="0">
                <a:solidFill>
                  <a:srgbClr val="FF0000"/>
                </a:solidFill>
                <a:latin typeface="Calibri" pitchFamily="34" charset="0"/>
                <a:cs typeface="Calibri" pitchFamily="34" charset="0"/>
              </a:rPr>
              <a:t>CHO</a:t>
            </a:r>
            <a:r>
              <a:rPr lang="en-US" altLang="en-US" sz="2000" dirty="0">
                <a:solidFill>
                  <a:srgbClr val="003366"/>
                </a:solidFill>
                <a:latin typeface="Calibri" pitchFamily="34" charset="0"/>
                <a:cs typeface="Calibri" pitchFamily="34" charset="0"/>
              </a:rPr>
              <a:t> group of an aldose generates the corresponding sugar alcohol (polyol) called </a:t>
            </a:r>
            <a:r>
              <a:rPr lang="en-US" altLang="en-US" sz="2000" dirty="0" err="1">
                <a:solidFill>
                  <a:srgbClr val="FF0000"/>
                </a:solidFill>
                <a:latin typeface="Calibri" pitchFamily="34" charset="0"/>
                <a:cs typeface="Calibri" pitchFamily="34" charset="0"/>
              </a:rPr>
              <a:t>alditol</a:t>
            </a:r>
            <a:endParaRPr lang="en-US" altLang="en-US" sz="2000" dirty="0">
              <a:solidFill>
                <a:srgbClr val="FF0000"/>
              </a:solidFill>
              <a:latin typeface="Calibri" pitchFamily="34" charset="0"/>
              <a:cs typeface="Calibri" pitchFamily="34" charset="0"/>
            </a:endParaRP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replacing the suffix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ose</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aldose to </a:t>
            </a:r>
            <a:r>
              <a:rPr lang="en-US" altLang="en-US" sz="2000" dirty="0">
                <a:solidFill>
                  <a:srgbClr val="FF0000"/>
                </a:solidFill>
                <a:latin typeface="Calibri" pitchFamily="34" charset="0"/>
                <a:cs typeface="Calibri" pitchFamily="34" charset="0"/>
              </a:rPr>
              <a:t>–</a:t>
            </a:r>
            <a:r>
              <a:rPr lang="en-US" altLang="en-US" sz="2000" dirty="0" err="1">
                <a:solidFill>
                  <a:srgbClr val="FF0000"/>
                </a:solidFill>
                <a:latin typeface="Calibri" pitchFamily="34" charset="0"/>
                <a:cs typeface="Calibri" pitchFamily="34" charset="0"/>
              </a:rPr>
              <a:t>itol</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in the </a:t>
            </a:r>
            <a:r>
              <a:rPr lang="en-US" altLang="en-US" sz="2000" dirty="0" err="1">
                <a:solidFill>
                  <a:srgbClr val="003366"/>
                </a:solidFill>
                <a:latin typeface="Calibri" pitchFamily="34" charset="0"/>
                <a:cs typeface="Calibri" pitchFamily="34" charset="0"/>
              </a:rPr>
              <a:t>alditol</a:t>
            </a:r>
            <a:endParaRPr lang="en-US" altLang="en-US" sz="2000" dirty="0">
              <a:solidFill>
                <a:srgbClr val="003366"/>
              </a:solidFill>
              <a:latin typeface="Calibri" pitchFamily="34" charset="0"/>
              <a:cs typeface="Calibri" pitchFamily="34" charset="0"/>
            </a:endParaRP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reduction of the terminal CHO group of </a:t>
            </a:r>
            <a:r>
              <a:rPr lang="en-US" altLang="en-US" sz="2000" dirty="0">
                <a:solidFill>
                  <a:srgbClr val="FF0000"/>
                </a:solidFill>
                <a:latin typeface="Calibri" pitchFamily="34" charset="0"/>
                <a:cs typeface="Calibri" pitchFamily="34" charset="0"/>
              </a:rPr>
              <a:t>glucose</a:t>
            </a:r>
            <a:r>
              <a:rPr lang="en-US" altLang="en-US" sz="2000" dirty="0">
                <a:solidFill>
                  <a:srgbClr val="003366"/>
                </a:solidFill>
                <a:latin typeface="Calibri" pitchFamily="34" charset="0"/>
                <a:cs typeface="Calibri" pitchFamily="34" charset="0"/>
              </a:rPr>
              <a:t> generates </a:t>
            </a:r>
            <a:r>
              <a:rPr lang="en-US" altLang="en-US" sz="2000" dirty="0" err="1">
                <a:solidFill>
                  <a:srgbClr val="FF0000"/>
                </a:solidFill>
                <a:latin typeface="Calibri" pitchFamily="34" charset="0"/>
                <a:cs typeface="Calibri" pitchFamily="34" charset="0"/>
              </a:rPr>
              <a:t>glucitol</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(more commonly known as </a:t>
            </a:r>
            <a:r>
              <a:rPr lang="en-US" altLang="en-US" sz="2000" dirty="0">
                <a:solidFill>
                  <a:srgbClr val="FF0000"/>
                </a:solidFill>
                <a:latin typeface="Calibri" pitchFamily="34" charset="0"/>
                <a:cs typeface="Calibri" pitchFamily="34" charset="0"/>
              </a:rPr>
              <a:t>sorbitol</a:t>
            </a:r>
            <a:r>
              <a:rPr lang="en-US" altLang="en-US" sz="2000" dirty="0">
                <a:solidFill>
                  <a:srgbClr val="003366"/>
                </a:solidFill>
                <a:latin typeface="Calibri" pitchFamily="34" charset="0"/>
                <a:cs typeface="Calibri" pitchFamily="34" charset="0"/>
              </a:rPr>
              <a:t>)—used as a </a:t>
            </a:r>
            <a:r>
              <a:rPr lang="en-US" altLang="en-US" sz="2000" dirty="0" smtClean="0">
                <a:solidFill>
                  <a:srgbClr val="003366"/>
                </a:solidFill>
                <a:latin typeface="Calibri" pitchFamily="34" charset="0"/>
                <a:cs typeface="Calibri" pitchFamily="34" charset="0"/>
              </a:rPr>
              <a:t>food sweetener as well as a laxative (draws water into the large intestine, thereby aiding bowel movement)</a:t>
            </a:r>
            <a:endParaRPr lang="en-US" altLang="en-US" sz="2000" dirty="0">
              <a:solidFill>
                <a:srgbClr val="003366"/>
              </a:solidFill>
              <a:latin typeface="Calibri" pitchFamily="34" charset="0"/>
              <a:cs typeface="Calibri" pitchFamily="34" charset="0"/>
            </a:endParaRPr>
          </a:p>
        </p:txBody>
      </p:sp>
      <p:grpSp>
        <p:nvGrpSpPr>
          <p:cNvPr id="24580" name="Group 11"/>
          <p:cNvGrpSpPr>
            <a:grpSpLocks/>
          </p:cNvGrpSpPr>
          <p:nvPr/>
        </p:nvGrpSpPr>
        <p:grpSpPr bwMode="auto">
          <a:xfrm>
            <a:off x="501650" y="304800"/>
            <a:ext cx="8299450" cy="3738563"/>
            <a:chOff x="501377" y="533400"/>
            <a:chExt cx="8300042" cy="3738265"/>
          </a:xfrm>
        </p:grpSpPr>
        <p:pic>
          <p:nvPicPr>
            <p:cNvPr id="24581"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74100"/>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5"/>
            <p:cNvGrpSpPr>
              <a:grpSpLocks/>
            </p:cNvGrpSpPr>
            <p:nvPr/>
          </p:nvGrpSpPr>
          <p:grpSpPr bwMode="auto">
            <a:xfrm>
              <a:off x="501377" y="552281"/>
              <a:ext cx="2476819" cy="3719384"/>
              <a:chOff x="501377" y="628481"/>
              <a:chExt cx="2476819" cy="3719384"/>
            </a:xfrm>
          </p:grpSpPr>
          <p:pic>
            <p:nvPicPr>
              <p:cNvPr id="24590" name="Picture 2" descr="voet4_figun_08_p221"/>
              <p:cNvPicPr>
                <a:picLocks noChangeAspect="1" noChangeArrowheads="1"/>
              </p:cNvPicPr>
              <p:nvPr/>
            </p:nvPicPr>
            <p:blipFill>
              <a:blip r:embed="rId4">
                <a:extLst>
                  <a:ext uri="{28A0092B-C50C-407E-A947-70E740481C1C}">
                    <a14:useLocalDpi xmlns:a14="http://schemas.microsoft.com/office/drawing/2010/main" val="0"/>
                  </a:ext>
                </a:extLst>
              </a:blip>
              <a:srcRect b="17982"/>
              <a:stretch>
                <a:fillRect/>
              </a:stretch>
            </p:blipFill>
            <p:spPr bwMode="auto">
              <a:xfrm>
                <a:off x="501377" y="628481"/>
                <a:ext cx="2476819" cy="32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ounded Rectangle 6"/>
              <p:cNvSpPr>
                <a:spLocks noChangeArrowheads="1"/>
              </p:cNvSpPr>
              <p:nvPr/>
            </p:nvSpPr>
            <p:spPr bwMode="auto">
              <a:xfrm>
                <a:off x="1652124" y="747404"/>
                <a:ext cx="617692"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4592" name="TextBox 7"/>
              <p:cNvSpPr txBox="1">
                <a:spLocks noChangeArrowheads="1"/>
              </p:cNvSpPr>
              <p:nvPr/>
            </p:nvSpPr>
            <p:spPr bwMode="auto">
              <a:xfrm>
                <a:off x="1561250" y="695926"/>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HO</a:t>
                </a:r>
              </a:p>
            </p:txBody>
          </p:sp>
          <p:sp>
            <p:nvSpPr>
              <p:cNvPr id="24593" name="TextBox 13"/>
              <p:cNvSpPr txBox="1">
                <a:spLocks noChangeArrowheads="1"/>
              </p:cNvSpPr>
              <p:nvPr/>
            </p:nvSpPr>
            <p:spPr bwMode="auto">
              <a:xfrm>
                <a:off x="762000" y="3886200"/>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latin typeface="Arial Black" pitchFamily="34" charset="0"/>
                    <a:ea typeface="Arial Unicode MS" pitchFamily="34" charset="-128"/>
                    <a:cs typeface="Arial Unicode MS" pitchFamily="34" charset="-128"/>
                  </a:rPr>
                  <a:t>D-Glucose</a:t>
                </a:r>
              </a:p>
            </p:txBody>
          </p:sp>
        </p:grpSp>
        <p:sp>
          <p:nvSpPr>
            <p:cNvPr id="24583" name="TextBox 17"/>
            <p:cNvSpPr txBox="1">
              <a:spLocks noChangeArrowheads="1"/>
            </p:cNvSpPr>
            <p:nvPr/>
          </p:nvSpPr>
          <p:spPr bwMode="auto">
            <a:xfrm>
              <a:off x="3461920" y="2114490"/>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Reduction</a:t>
              </a:r>
            </a:p>
          </p:txBody>
        </p:sp>
        <p:grpSp>
          <p:nvGrpSpPr>
            <p:cNvPr id="24584" name="Group 4"/>
            <p:cNvGrpSpPr>
              <a:grpSpLocks/>
            </p:cNvGrpSpPr>
            <p:nvPr/>
          </p:nvGrpSpPr>
          <p:grpSpPr bwMode="auto">
            <a:xfrm>
              <a:off x="6324600" y="533400"/>
              <a:ext cx="2476819" cy="3738265"/>
              <a:chOff x="6324600" y="609600"/>
              <a:chExt cx="2476819" cy="3738265"/>
            </a:xfrm>
          </p:grpSpPr>
          <p:grpSp>
            <p:nvGrpSpPr>
              <p:cNvPr id="24585" name="Group 2"/>
              <p:cNvGrpSpPr>
                <a:grpSpLocks/>
              </p:cNvGrpSpPr>
              <p:nvPr/>
            </p:nvGrpSpPr>
            <p:grpSpPr bwMode="auto">
              <a:xfrm>
                <a:off x="6324600" y="609600"/>
                <a:ext cx="2476819" cy="3278188"/>
                <a:chOff x="6324600" y="609600"/>
                <a:chExt cx="2476819" cy="3278188"/>
              </a:xfrm>
            </p:grpSpPr>
            <p:pic>
              <p:nvPicPr>
                <p:cNvPr id="24588" name="Picture 2" descr="voet4_figun_08_p221"/>
                <p:cNvPicPr>
                  <a:picLocks noChangeAspect="1" noChangeArrowheads="1"/>
                </p:cNvPicPr>
                <p:nvPr/>
              </p:nvPicPr>
              <p:blipFill>
                <a:blip r:embed="rId4">
                  <a:extLst>
                    <a:ext uri="{28A0092B-C50C-407E-A947-70E740481C1C}">
                      <a14:useLocalDpi xmlns:a14="http://schemas.microsoft.com/office/drawing/2010/main" val="0"/>
                    </a:ext>
                  </a:extLst>
                </a:blip>
                <a:srcRect b="18182"/>
                <a:stretch>
                  <a:fillRect/>
                </a:stretch>
              </p:blipFill>
              <p:spPr bwMode="auto">
                <a:xfrm>
                  <a:off x="6324600" y="609600"/>
                  <a:ext cx="2476819"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ounded Rectangle 16"/>
                <p:cNvSpPr>
                  <a:spLocks noChangeArrowheads="1"/>
                </p:cNvSpPr>
                <p:nvPr/>
              </p:nvSpPr>
              <p:spPr bwMode="auto">
                <a:xfrm>
                  <a:off x="7479064" y="713448"/>
                  <a:ext cx="617692"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4586" name="TextBox 12"/>
              <p:cNvSpPr txBox="1">
                <a:spLocks noChangeArrowheads="1"/>
              </p:cNvSpPr>
              <p:nvPr/>
            </p:nvSpPr>
            <p:spPr bwMode="auto">
              <a:xfrm>
                <a:off x="7383308" y="677708"/>
                <a:ext cx="8803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H</a:t>
                </a:r>
                <a:r>
                  <a:rPr lang="en-US" altLang="en-US" sz="2000" b="1" baseline="-25000">
                    <a:solidFill>
                      <a:srgbClr val="C00000"/>
                    </a:solidFill>
                    <a:latin typeface="Arial Rounded MT Bold" pitchFamily="34" charset="0"/>
                    <a:ea typeface="Arial Unicode MS" pitchFamily="34" charset="-128"/>
                    <a:cs typeface="Arial Unicode MS" pitchFamily="34" charset="-128"/>
                  </a:rPr>
                  <a:t>2</a:t>
                </a:r>
                <a:r>
                  <a:rPr lang="en-US" altLang="en-US" sz="2000" b="1">
                    <a:solidFill>
                      <a:srgbClr val="C00000"/>
                    </a:solidFill>
                    <a:latin typeface="Arial Rounded MT Bold" pitchFamily="34" charset="0"/>
                    <a:ea typeface="Arial Unicode MS" pitchFamily="34" charset="-128"/>
                    <a:cs typeface="Arial Unicode MS" pitchFamily="34" charset="-128"/>
                  </a:rPr>
                  <a:t>OH</a:t>
                </a:r>
              </a:p>
            </p:txBody>
          </p:sp>
          <p:sp>
            <p:nvSpPr>
              <p:cNvPr id="24587" name="TextBox 18"/>
              <p:cNvSpPr txBox="1">
                <a:spLocks noChangeArrowheads="1"/>
              </p:cNvSpPr>
              <p:nvPr/>
            </p:nvSpPr>
            <p:spPr bwMode="auto">
              <a:xfrm>
                <a:off x="6532330" y="3886200"/>
                <a:ext cx="1842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latin typeface="Arial Black" pitchFamily="34" charset="0"/>
                    <a:ea typeface="Arial Unicode MS" pitchFamily="34" charset="-128"/>
                    <a:cs typeface="Arial Unicode MS" pitchFamily="34" charset="-128"/>
                  </a:rPr>
                  <a:t>D-Glucitol</a:t>
                </a:r>
              </a:p>
            </p:txBody>
          </p:sp>
        </p:grpSp>
      </p:grpSp>
      <p:sp>
        <p:nvSpPr>
          <p:cNvPr id="24578" name="TextBox 3"/>
          <p:cNvSpPr txBox="1">
            <a:spLocks noChangeArrowheads="1"/>
          </p:cNvSpPr>
          <p:nvPr/>
        </p:nvSpPr>
        <p:spPr bwMode="auto">
          <a:xfrm>
            <a:off x="2571750" y="76200"/>
            <a:ext cx="436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dirty="0" err="1">
                <a:solidFill>
                  <a:srgbClr val="FF6D09"/>
                </a:solidFill>
                <a:latin typeface="Arial" pitchFamily="34" charset="0"/>
                <a:sym typeface="Symbol" pitchFamily="18" charset="2"/>
              </a:rPr>
              <a:t>Alditols</a:t>
            </a:r>
            <a:r>
              <a:rPr lang="en-US" altLang="en-US" sz="2400" b="1" dirty="0">
                <a:solidFill>
                  <a:srgbClr val="FF6D09"/>
                </a:solidFill>
                <a:latin typeface="Arial" pitchFamily="34" charset="0"/>
                <a:sym typeface="Symbol" pitchFamily="18" charset="2"/>
              </a:rPr>
              <a:t>: CHO </a:t>
            </a:r>
            <a:r>
              <a:rPr lang="en-US" altLang="en-US" sz="2400" b="1" dirty="0">
                <a:solidFill>
                  <a:srgbClr val="FF6D09"/>
                </a:solidFill>
                <a:latin typeface="Arial" pitchFamily="34" charset="0"/>
                <a:sym typeface="Wingdings" pitchFamily="2" charset="2"/>
              </a:rPr>
              <a:t> CH</a:t>
            </a:r>
            <a:r>
              <a:rPr lang="en-US" altLang="en-US" sz="2400" b="1" baseline="-25000" dirty="0">
                <a:solidFill>
                  <a:srgbClr val="FF6D09"/>
                </a:solidFill>
                <a:latin typeface="Arial" pitchFamily="34" charset="0"/>
                <a:sym typeface="Wingdings" pitchFamily="2" charset="2"/>
              </a:rPr>
              <a:t>2</a:t>
            </a:r>
            <a:r>
              <a:rPr lang="en-US" altLang="en-US" sz="2400" b="1" dirty="0">
                <a:solidFill>
                  <a:srgbClr val="FF6D09"/>
                </a:solidFill>
                <a:latin typeface="Arial" pitchFamily="34" charset="0"/>
                <a:sym typeface="Wingdings" pitchFamily="2" charset="2"/>
              </a:rPr>
              <a:t>OH</a:t>
            </a: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Effect transition="in" filter="fade">
                                      <p:cBhvr>
                                        <p:cTn id="14" dur="1000"/>
                                        <p:tgtEl>
                                          <p:spTgt spid="24579">
                                            <p:txEl>
                                              <p:pRg st="2" end="2"/>
                                            </p:txEl>
                                          </p:spTgt>
                                        </p:tgtEl>
                                      </p:cBhvr>
                                    </p:animEffect>
                                    <p:anim calcmode="lin" valueType="num">
                                      <p:cBhvr>
                                        <p:cTn id="15"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fade">
                                      <p:cBhvr>
                                        <p:cTn id="21" dur="1000"/>
                                        <p:tgtEl>
                                          <p:spTgt spid="24579">
                                            <p:txEl>
                                              <p:pRg st="4" end="4"/>
                                            </p:txEl>
                                          </p:spTgt>
                                        </p:tgtEl>
                                      </p:cBhvr>
                                    </p:animEffect>
                                    <p:anim calcmode="lin" valueType="num">
                                      <p:cBhvr>
                                        <p:cTn id="2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1.1a</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pic>
        <p:nvPicPr>
          <p:cNvPr id="4098"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858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457200" y="1800285"/>
            <a:ext cx="747195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Aft>
                <a:spcPts val="0"/>
              </a:spcAft>
              <a:defRPr/>
            </a:pPr>
            <a:r>
              <a:rPr lang="en-US" sz="1800" dirty="0" smtClean="0">
                <a:solidFill>
                  <a:srgbClr val="FF0000"/>
                </a:solidFill>
                <a:latin typeface="Calibri" pitchFamily="34" charset="0"/>
                <a:ea typeface="SimSun" pitchFamily="2" charset="-122"/>
                <a:cs typeface="Calibri" pitchFamily="34" charset="0"/>
              </a:rPr>
              <a:t>	</a:t>
            </a:r>
            <a:r>
              <a:rPr lang="en-US" sz="1800" dirty="0" smtClean="0">
                <a:solidFill>
                  <a:schemeClr val="tx2"/>
                </a:solidFill>
                <a:latin typeface="Calibri" pitchFamily="34" charset="0"/>
                <a:ea typeface="SimSun" pitchFamily="2" charset="-122"/>
                <a:cs typeface="Calibri" pitchFamily="34" charset="0"/>
              </a:rPr>
              <a:t>mono</a:t>
            </a:r>
            <a:r>
              <a:rPr lang="en-US" sz="1800" dirty="0" smtClean="0">
                <a:solidFill>
                  <a:srgbClr val="00B050"/>
                </a:solidFill>
                <a:latin typeface="Calibri" pitchFamily="34" charset="0"/>
                <a:ea typeface="SimSun" pitchFamily="2" charset="-122"/>
                <a:cs typeface="Calibri" pitchFamily="34" charset="0"/>
              </a:rPr>
              <a:t>sacchar</a:t>
            </a:r>
            <a:r>
              <a:rPr lang="en-US" sz="1800" dirty="0" smtClean="0">
                <a:solidFill>
                  <a:schemeClr val="tx2"/>
                </a:solidFill>
                <a:latin typeface="Calibri" pitchFamily="34" charset="0"/>
                <a:ea typeface="SimSun" pitchFamily="2" charset="-122"/>
                <a:cs typeface="Calibri" pitchFamily="34" charset="0"/>
              </a:rPr>
              <a:t>ide:  </a:t>
            </a:r>
            <a:r>
              <a:rPr lang="en-US" sz="1800" dirty="0" err="1" smtClean="0">
                <a:solidFill>
                  <a:srgbClr val="00B050"/>
                </a:solidFill>
                <a:latin typeface="Calibri" pitchFamily="34" charset="0"/>
                <a:ea typeface="SimSun" pitchFamily="2" charset="-122"/>
                <a:cs typeface="Calibri" pitchFamily="34" charset="0"/>
              </a:rPr>
              <a:t>zachari</a:t>
            </a:r>
            <a:r>
              <a:rPr lang="en-US" sz="1800" dirty="0" smtClean="0">
                <a:solidFill>
                  <a:srgbClr val="00B050"/>
                </a:solidFill>
                <a:latin typeface="Calibri" pitchFamily="34" charset="0"/>
                <a:ea typeface="SimSun" pitchFamily="2" charset="-122"/>
                <a:cs typeface="Calibri" pitchFamily="34" charset="0"/>
              </a:rPr>
              <a:t> </a:t>
            </a:r>
            <a:r>
              <a:rPr lang="en-US" sz="1800" dirty="0" smtClean="0">
                <a:latin typeface="Calibri" pitchFamily="34" charset="0"/>
                <a:ea typeface="SimSun" pitchFamily="2" charset="-122"/>
                <a:cs typeface="Calibri" pitchFamily="34" charset="0"/>
              </a:rPr>
              <a:t>(</a:t>
            </a:r>
            <a:r>
              <a:rPr lang="en-US" sz="1800" dirty="0">
                <a:latin typeface="Calibri" pitchFamily="34" charset="0"/>
                <a:ea typeface="SimSun" pitchFamily="2" charset="-122"/>
                <a:cs typeface="Calibri" pitchFamily="34" charset="0"/>
              </a:rPr>
              <a:t>G</a:t>
            </a:r>
            <a:r>
              <a:rPr lang="en-US" sz="1800" dirty="0" smtClean="0">
                <a:latin typeface="Calibri" pitchFamily="34" charset="0"/>
                <a:ea typeface="SimSun" pitchFamily="2" charset="-122"/>
                <a:cs typeface="Calibri" pitchFamily="34" charset="0"/>
              </a:rPr>
              <a:t>reek</a:t>
            </a:r>
            <a:r>
              <a:rPr lang="en-US" sz="1800" dirty="0" smtClean="0">
                <a:latin typeface="Calibri" pitchFamily="34" charset="0"/>
                <a:ea typeface="SimSun" pitchFamily="2" charset="-122"/>
                <a:cs typeface="Calibri" pitchFamily="34" charset="0"/>
              </a:rPr>
              <a:t>) </a:t>
            </a:r>
            <a:r>
              <a:rPr lang="en-US" sz="1800" dirty="0" smtClean="0">
                <a:latin typeface="Calibri" pitchFamily="34" charset="0"/>
                <a:ea typeface="SimSun" pitchFamily="2" charset="-122"/>
                <a:cs typeface="Calibri" pitchFamily="34" charset="0"/>
                <a:sym typeface="Wingdings" panose="05000000000000000000" pitchFamily="2" charset="2"/>
              </a:rPr>
              <a:t> sugar</a:t>
            </a:r>
            <a:endParaRPr lang="en-US" sz="1800" dirty="0" smtClean="0">
              <a:latin typeface="Calibri" pitchFamily="34" charset="0"/>
              <a:ea typeface="SimSun" pitchFamily="2" charset="-122"/>
              <a:cs typeface="Calibri" pitchFamily="34" charset="0"/>
            </a:endParaRPr>
          </a:p>
          <a:p>
            <a:pPr marL="169863" indent="-169863" eaLnBrk="0" hangingPunct="0">
              <a:spcAft>
                <a:spcPts val="0"/>
              </a:spcAft>
              <a:buFontTx/>
              <a:buChar char="-"/>
              <a:defRPr/>
            </a:pPr>
            <a:endParaRPr lang="en-US" sz="1800" dirty="0">
              <a:solidFill>
                <a:srgbClr val="FF0000"/>
              </a:solidFill>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smtClean="0">
                <a:solidFill>
                  <a:srgbClr val="FF0000"/>
                </a:solidFill>
                <a:latin typeface="Calibri" pitchFamily="34" charset="0"/>
                <a:ea typeface="SimSun" pitchFamily="2" charset="-122"/>
                <a:cs typeface="Calibri" pitchFamily="34" charset="0"/>
              </a:rPr>
              <a:t>Monosaccharides</a:t>
            </a:r>
            <a:r>
              <a:rPr lang="en-US" sz="1800" dirty="0" smtClean="0">
                <a:latin typeface="Calibri" pitchFamily="34" charset="0"/>
                <a:ea typeface="SimSun" pitchFamily="2" charset="-122"/>
                <a:cs typeface="Calibri" pitchFamily="34" charset="0"/>
              </a:rPr>
              <a:t> </a:t>
            </a:r>
            <a:r>
              <a:rPr lang="en-US" sz="1800" dirty="0">
                <a:latin typeface="Calibri" pitchFamily="34" charset="0"/>
                <a:ea typeface="SimSun" pitchFamily="2" charset="-122"/>
                <a:cs typeface="Calibri" pitchFamily="34" charset="0"/>
              </a:rPr>
              <a:t>are </a:t>
            </a:r>
            <a:r>
              <a:rPr lang="en-US" sz="1800" dirty="0">
                <a:solidFill>
                  <a:srgbClr val="FF0000"/>
                </a:solidFill>
                <a:latin typeface="Calibri" pitchFamily="34" charset="0"/>
                <a:ea typeface="SimSun" pitchFamily="2" charset="-122"/>
                <a:cs typeface="Calibri" pitchFamily="34" charset="0"/>
              </a:rPr>
              <a:t>carbonyl polyols </a:t>
            </a:r>
            <a:r>
              <a:rPr lang="en-US" sz="1800" dirty="0">
                <a:latin typeface="Calibri" pitchFamily="34" charset="0"/>
                <a:ea typeface="SimSun" pitchFamily="2" charset="-122"/>
                <a:cs typeface="Calibri" pitchFamily="34" charset="0"/>
              </a:rPr>
              <a:t>(or </a:t>
            </a:r>
            <a:r>
              <a:rPr lang="en-US" sz="1800" dirty="0" err="1">
                <a:solidFill>
                  <a:srgbClr val="FF0000"/>
                </a:solidFill>
                <a:latin typeface="Calibri" pitchFamily="34" charset="0"/>
                <a:ea typeface="SimSun" pitchFamily="2" charset="-122"/>
                <a:cs typeface="Calibri" pitchFamily="34" charset="0"/>
              </a:rPr>
              <a:t>polyhydroxy</a:t>
            </a:r>
            <a:r>
              <a:rPr lang="en-US" sz="1800" dirty="0">
                <a:solidFill>
                  <a:srgbClr val="FF0000"/>
                </a:solidFill>
                <a:latin typeface="Calibri" pitchFamily="34" charset="0"/>
                <a:ea typeface="SimSun" pitchFamily="2" charset="-122"/>
                <a:cs typeface="Calibri" pitchFamily="34" charset="0"/>
              </a:rPr>
              <a:t> carbonyls</a:t>
            </a:r>
            <a:r>
              <a:rPr lang="en-US" sz="1800" dirty="0">
                <a:latin typeface="Calibri" pitchFamily="34" charset="0"/>
                <a:ea typeface="SimSun" pitchFamily="2" charset="-122"/>
                <a:cs typeface="Calibri" pitchFamily="34" charset="0"/>
              </a:rPr>
              <a:t>)—they contain a single carbonyl </a:t>
            </a:r>
            <a:r>
              <a:rPr lang="en-US" sz="1800" dirty="0" smtClean="0">
                <a:latin typeface="Calibri" pitchFamily="34" charset="0"/>
                <a:ea typeface="SimSun" pitchFamily="2" charset="-122"/>
                <a:cs typeface="Calibri" pitchFamily="34" charset="0"/>
              </a:rPr>
              <a:t>(C=O</a:t>
            </a:r>
            <a:r>
              <a:rPr lang="en-US" sz="1800" dirty="0">
                <a:latin typeface="Calibri" pitchFamily="34" charset="0"/>
                <a:ea typeface="SimSun" pitchFamily="2" charset="-122"/>
                <a:cs typeface="Calibri" pitchFamily="34" charset="0"/>
              </a:rPr>
              <a:t>) group bundled with multiple hydroxyl </a:t>
            </a:r>
            <a:r>
              <a:rPr lang="en-US" sz="1800" dirty="0" smtClean="0">
                <a:latin typeface="Calibri" pitchFamily="34" charset="0"/>
                <a:ea typeface="SimSun" pitchFamily="2" charset="-122"/>
                <a:cs typeface="Calibri" pitchFamily="34" charset="0"/>
              </a:rPr>
              <a:t>(OH</a:t>
            </a:r>
            <a:r>
              <a:rPr lang="en-US" sz="1800" dirty="0">
                <a:latin typeface="Calibri" pitchFamily="34" charset="0"/>
                <a:ea typeface="SimSun" pitchFamily="2" charset="-122"/>
                <a:cs typeface="Calibri" pitchFamily="34" charset="0"/>
              </a:rPr>
              <a:t>) moieties—with the general chemical formula (CH</a:t>
            </a:r>
            <a:r>
              <a:rPr lang="en-US" sz="1800" baseline="-25000" dirty="0">
                <a:latin typeface="Calibri" pitchFamily="34" charset="0"/>
                <a:ea typeface="SimSun" pitchFamily="2" charset="-122"/>
                <a:cs typeface="Calibri" pitchFamily="34" charset="0"/>
              </a:rPr>
              <a:t>2</a:t>
            </a:r>
            <a:r>
              <a:rPr lang="en-US" sz="1800" dirty="0">
                <a:latin typeface="Calibri" pitchFamily="34" charset="0"/>
                <a:ea typeface="SimSun" pitchFamily="2" charset="-122"/>
                <a:cs typeface="Calibri" pitchFamily="34" charset="0"/>
              </a:rPr>
              <a:t>O)</a:t>
            </a:r>
            <a:r>
              <a:rPr lang="en-US" sz="1800" baseline="-25000" dirty="0">
                <a:latin typeface="Calibri" pitchFamily="34" charset="0"/>
                <a:ea typeface="SimSun" pitchFamily="2" charset="-122"/>
                <a:cs typeface="Calibri" pitchFamily="34" charset="0"/>
              </a:rPr>
              <a:t>n</a:t>
            </a:r>
            <a:r>
              <a:rPr lang="en-US" sz="1800" dirty="0">
                <a:latin typeface="Calibri" pitchFamily="34" charset="0"/>
                <a:ea typeface="SimSun" pitchFamily="2" charset="-122"/>
                <a:cs typeface="Calibri" pitchFamily="34" charset="0"/>
              </a:rPr>
              <a:t>, where n </a:t>
            </a:r>
            <a:r>
              <a:rPr lang="en-US" sz="1800" dirty="0">
                <a:latin typeface="Calibri" pitchFamily="34" charset="0"/>
                <a:ea typeface="SimSun" pitchFamily="2" charset="-122"/>
                <a:cs typeface="Calibri" pitchFamily="34" charset="0"/>
                <a:sym typeface="Symbol"/>
              </a:rPr>
              <a:t></a:t>
            </a:r>
            <a:r>
              <a:rPr lang="en-US" sz="1800" dirty="0">
                <a:latin typeface="Calibri" pitchFamily="34" charset="0"/>
                <a:ea typeface="SimSun" pitchFamily="2" charset="-122"/>
                <a:cs typeface="Calibri" pitchFamily="34" charset="0"/>
              </a:rPr>
              <a:t> 3</a:t>
            </a:r>
          </a:p>
          <a:p>
            <a:pPr marL="169863" indent="-169863" eaLnBrk="0" hangingPunct="0">
              <a:spcAft>
                <a:spcPts val="0"/>
              </a:spcAft>
              <a:buFontTx/>
              <a:buChar char="-"/>
              <a:defRPr/>
            </a:pPr>
            <a:endParaRPr lang="en-US" sz="1800" dirty="0">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a:solidFill>
                  <a:srgbClr val="FF0000"/>
                </a:solidFill>
                <a:latin typeface="Calibri" pitchFamily="34" charset="0"/>
                <a:ea typeface="SimSun" pitchFamily="2" charset="-122"/>
                <a:cs typeface="Calibri" pitchFamily="34" charset="0"/>
              </a:rPr>
              <a:t>Monosaccharides</a:t>
            </a:r>
            <a:r>
              <a:rPr lang="en-US" sz="1800" dirty="0">
                <a:latin typeface="Calibri" pitchFamily="34" charset="0"/>
                <a:ea typeface="SimSun" pitchFamily="2" charset="-122"/>
                <a:cs typeface="Calibri" pitchFamily="34" charset="0"/>
              </a:rPr>
              <a:t> are classified on the basis of whether the carbonyl group is an aldehyde (</a:t>
            </a:r>
            <a:r>
              <a:rPr lang="en-US" sz="1800" dirty="0">
                <a:solidFill>
                  <a:srgbClr val="FF0000"/>
                </a:solidFill>
                <a:latin typeface="Calibri" pitchFamily="34" charset="0"/>
                <a:ea typeface="SimSun" pitchFamily="2" charset="-122"/>
                <a:cs typeface="Calibri" pitchFamily="34" charset="0"/>
              </a:rPr>
              <a:t>aldoses</a:t>
            </a:r>
            <a:r>
              <a:rPr lang="en-US" sz="1800" dirty="0">
                <a:latin typeface="Calibri" pitchFamily="34" charset="0"/>
                <a:ea typeface="SimSun" pitchFamily="2" charset="-122"/>
                <a:cs typeface="Calibri" pitchFamily="34" charset="0"/>
              </a:rPr>
              <a:t>) or a ketone (</a:t>
            </a:r>
            <a:r>
              <a:rPr lang="en-US" sz="1800" dirty="0">
                <a:solidFill>
                  <a:srgbClr val="FF0000"/>
                </a:solidFill>
                <a:latin typeface="Calibri" pitchFamily="34" charset="0"/>
                <a:ea typeface="SimSun" pitchFamily="2" charset="-122"/>
                <a:cs typeface="Calibri" pitchFamily="34" charset="0"/>
              </a:rPr>
              <a:t>ketoses</a:t>
            </a:r>
            <a:r>
              <a:rPr lang="en-US" sz="1800" dirty="0">
                <a:latin typeface="Calibri" pitchFamily="34" charset="0"/>
                <a:ea typeface="SimSun" pitchFamily="2" charset="-122"/>
                <a:cs typeface="Calibri" pitchFamily="34" charset="0"/>
              </a:rPr>
              <a:t>)</a:t>
            </a:r>
          </a:p>
          <a:p>
            <a:pPr eaLnBrk="0" hangingPunct="0">
              <a:spcAft>
                <a:spcPts val="0"/>
              </a:spcAft>
              <a:defRPr/>
            </a:pPr>
            <a:endParaRPr lang="en-US" sz="1800" dirty="0">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a:solidFill>
                  <a:srgbClr val="FF0000"/>
                </a:solidFill>
                <a:latin typeface="Calibri" pitchFamily="34" charset="0"/>
                <a:ea typeface="SimSun" pitchFamily="2" charset="-122"/>
                <a:cs typeface="Calibri" pitchFamily="34" charset="0"/>
              </a:rPr>
              <a:t>Aldoses and ketoses </a:t>
            </a:r>
            <a:r>
              <a:rPr lang="en-US" sz="1800" dirty="0">
                <a:latin typeface="Calibri" pitchFamily="34" charset="0"/>
                <a:ea typeface="SimSun" pitchFamily="2" charset="-122"/>
                <a:cs typeface="Calibri" pitchFamily="34" charset="0"/>
              </a:rPr>
              <a:t>are further sub-classified according to the number of C atoms they harbor—</a:t>
            </a:r>
            <a:r>
              <a:rPr lang="en-US" sz="1800" dirty="0" err="1">
                <a:latin typeface="Calibri" pitchFamily="34" charset="0"/>
                <a:ea typeface="SimSun" pitchFamily="2" charset="-122"/>
                <a:cs typeface="Calibri" pitchFamily="34" charset="0"/>
              </a:rPr>
              <a:t>eg</a:t>
            </a:r>
            <a:r>
              <a:rPr lang="en-US" sz="1800" dirty="0">
                <a:latin typeface="Calibri" pitchFamily="34" charset="0"/>
                <a:ea typeface="SimSun" pitchFamily="2" charset="-122"/>
                <a:cs typeface="Calibri" pitchFamily="34" charset="0"/>
              </a:rPr>
              <a:t> trioses, </a:t>
            </a:r>
            <a:r>
              <a:rPr lang="en-US" sz="1800" dirty="0" err="1">
                <a:latin typeface="Calibri" pitchFamily="34" charset="0"/>
                <a:ea typeface="SimSun" pitchFamily="2" charset="-122"/>
                <a:cs typeface="Calibri" pitchFamily="34" charset="0"/>
              </a:rPr>
              <a:t>tetroses</a:t>
            </a:r>
            <a:r>
              <a:rPr lang="en-US" sz="1800" dirty="0">
                <a:latin typeface="Calibri" pitchFamily="34" charset="0"/>
                <a:ea typeface="SimSun" pitchFamily="2" charset="-122"/>
                <a:cs typeface="Calibri" pitchFamily="34" charset="0"/>
              </a:rPr>
              <a:t>, </a:t>
            </a:r>
            <a:r>
              <a:rPr lang="en-US" sz="1800" dirty="0" err="1">
                <a:latin typeface="Calibri" pitchFamily="34" charset="0"/>
                <a:ea typeface="SimSun" pitchFamily="2" charset="-122"/>
                <a:cs typeface="Calibri" pitchFamily="34" charset="0"/>
              </a:rPr>
              <a:t>pentoses</a:t>
            </a:r>
            <a:r>
              <a:rPr lang="en-US" sz="1800" dirty="0">
                <a:latin typeface="Calibri" pitchFamily="34" charset="0"/>
                <a:ea typeface="SimSun" pitchFamily="2" charset="-122"/>
                <a:cs typeface="Calibri" pitchFamily="34" charset="0"/>
              </a:rPr>
              <a:t>, hexoses, and so forth   </a:t>
            </a:r>
          </a:p>
          <a:p>
            <a:pPr eaLnBrk="0" hangingPunct="0">
              <a:spcAft>
                <a:spcPts val="0"/>
              </a:spcAft>
              <a:defRPr/>
            </a:pPr>
            <a:endParaRPr lang="en-US" sz="1800" dirty="0">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err="1">
                <a:solidFill>
                  <a:srgbClr val="FF0000"/>
                </a:solidFill>
                <a:latin typeface="Calibri" pitchFamily="34" charset="0"/>
                <a:ea typeface="SimSun" pitchFamily="2" charset="-122"/>
                <a:cs typeface="Calibri" pitchFamily="34" charset="0"/>
              </a:rPr>
              <a:t>Monosaccharides</a:t>
            </a:r>
            <a:r>
              <a:rPr lang="en-US" sz="1800" dirty="0">
                <a:latin typeface="Calibri" pitchFamily="34" charset="0"/>
                <a:ea typeface="SimSun" pitchFamily="2" charset="-122"/>
                <a:cs typeface="Calibri" pitchFamily="34" charset="0"/>
              </a:rPr>
              <a:t>, or simple sugars, are </a:t>
            </a:r>
            <a:r>
              <a:rPr lang="en-US" sz="1800" dirty="0">
                <a:solidFill>
                  <a:srgbClr val="FF0000"/>
                </a:solidFill>
                <a:latin typeface="Calibri" pitchFamily="34" charset="0"/>
                <a:ea typeface="SimSun" pitchFamily="2" charset="-122"/>
                <a:cs typeface="Calibri" pitchFamily="34" charset="0"/>
              </a:rPr>
              <a:t>synthesized</a:t>
            </a:r>
            <a:r>
              <a:rPr lang="en-US" sz="1800" dirty="0">
                <a:latin typeface="Calibri" pitchFamily="34" charset="0"/>
                <a:ea typeface="SimSun" pitchFamily="2" charset="-122"/>
                <a:cs typeface="Calibri" pitchFamily="34" charset="0"/>
              </a:rPr>
              <a:t> from smaller precursors that are ultimately derived from </a:t>
            </a:r>
            <a:r>
              <a:rPr lang="en-US" sz="1800" dirty="0">
                <a:solidFill>
                  <a:srgbClr val="FF0000"/>
                </a:solidFill>
                <a:latin typeface="Calibri" pitchFamily="34" charset="0"/>
                <a:ea typeface="SimSun" pitchFamily="2" charset="-122"/>
                <a:cs typeface="Calibri" pitchFamily="34" charset="0"/>
              </a:rPr>
              <a:t>CO</a:t>
            </a:r>
            <a:r>
              <a:rPr lang="en-US" sz="1800" baseline="-25000" dirty="0">
                <a:solidFill>
                  <a:srgbClr val="FF0000"/>
                </a:solidFill>
                <a:latin typeface="Calibri" pitchFamily="34" charset="0"/>
                <a:ea typeface="SimSun" pitchFamily="2" charset="-122"/>
                <a:cs typeface="Calibri" pitchFamily="34" charset="0"/>
              </a:rPr>
              <a:t>2</a:t>
            </a:r>
            <a:r>
              <a:rPr lang="en-US" sz="1800" dirty="0">
                <a:solidFill>
                  <a:srgbClr val="FF0000"/>
                </a:solidFill>
                <a:latin typeface="Calibri" pitchFamily="34" charset="0"/>
                <a:ea typeface="SimSun" pitchFamily="2" charset="-122"/>
                <a:cs typeface="Calibri" pitchFamily="34" charset="0"/>
              </a:rPr>
              <a:t> </a:t>
            </a:r>
            <a:r>
              <a:rPr lang="en-US" sz="1800" dirty="0">
                <a:latin typeface="Calibri" pitchFamily="34" charset="0"/>
                <a:ea typeface="SimSun" pitchFamily="2" charset="-122"/>
                <a:cs typeface="Calibri" pitchFamily="34" charset="0"/>
              </a:rPr>
              <a:t>and </a:t>
            </a:r>
            <a:r>
              <a:rPr lang="en-US" sz="1800" dirty="0">
                <a:solidFill>
                  <a:srgbClr val="FF0000"/>
                </a:solidFill>
                <a:latin typeface="Calibri" pitchFamily="34" charset="0"/>
                <a:ea typeface="SimSun" pitchFamily="2" charset="-122"/>
                <a:cs typeface="Calibri" pitchFamily="34" charset="0"/>
              </a:rPr>
              <a:t>H</a:t>
            </a:r>
            <a:r>
              <a:rPr lang="en-US" sz="1800" baseline="-25000" dirty="0">
                <a:solidFill>
                  <a:srgbClr val="FF0000"/>
                </a:solidFill>
                <a:latin typeface="Calibri" pitchFamily="34" charset="0"/>
                <a:ea typeface="SimSun" pitchFamily="2" charset="-122"/>
                <a:cs typeface="Calibri" pitchFamily="34" charset="0"/>
              </a:rPr>
              <a:t>2</a:t>
            </a:r>
            <a:r>
              <a:rPr lang="en-US" sz="1800" dirty="0">
                <a:solidFill>
                  <a:srgbClr val="FF0000"/>
                </a:solidFill>
                <a:latin typeface="Calibri" pitchFamily="34" charset="0"/>
                <a:ea typeface="SimSun" pitchFamily="2" charset="-122"/>
                <a:cs typeface="Calibri" pitchFamily="34" charset="0"/>
              </a:rPr>
              <a:t>O</a:t>
            </a:r>
            <a:r>
              <a:rPr lang="en-US" sz="1800" dirty="0">
                <a:latin typeface="Calibri" pitchFamily="34" charset="0"/>
                <a:ea typeface="SimSun" pitchFamily="2" charset="-122"/>
                <a:cs typeface="Calibri" pitchFamily="34" charset="0"/>
              </a:rPr>
              <a:t> by photosynthesis</a:t>
            </a:r>
          </a:p>
          <a:p>
            <a:pPr eaLnBrk="0" hangingPunct="0">
              <a:spcAft>
                <a:spcPts val="0"/>
              </a:spcAft>
              <a:defRPr/>
            </a:pPr>
            <a:endParaRPr lang="en-US" sz="1800" dirty="0">
              <a:solidFill>
                <a:srgbClr val="000000"/>
              </a:solidFill>
              <a:latin typeface="Calibri" pitchFamily="34" charset="0"/>
              <a:ea typeface="SimSun" pitchFamily="2" charset="-122"/>
              <a:cs typeface="Calibri" pitchFamily="34" charset="0"/>
            </a:endParaRPr>
          </a:p>
          <a:p>
            <a:pPr marL="169863" indent="-169863" eaLnBrk="0" hangingPunct="0">
              <a:spcAft>
                <a:spcPts val="0"/>
              </a:spcAft>
              <a:buFontTx/>
              <a:buChar char="-"/>
              <a:defRPr/>
            </a:pPr>
            <a:r>
              <a:rPr lang="en-US" sz="1800" dirty="0">
                <a:solidFill>
                  <a:srgbClr val="FF0000"/>
                </a:solidFill>
                <a:latin typeface="Calibri" pitchFamily="34" charset="0"/>
                <a:ea typeface="SimSun" pitchFamily="2" charset="-122"/>
                <a:cs typeface="Calibri" pitchFamily="34" charset="0"/>
              </a:rPr>
              <a:t>Monosaccharides</a:t>
            </a:r>
            <a:r>
              <a:rPr lang="en-US" sz="1800" dirty="0">
                <a:solidFill>
                  <a:srgbClr val="000000"/>
                </a:solidFill>
                <a:latin typeface="Calibri" pitchFamily="34" charset="0"/>
                <a:ea typeface="SimSun" pitchFamily="2" charset="-122"/>
                <a:cs typeface="Calibri" pitchFamily="34" charset="0"/>
              </a:rPr>
              <a:t> display complex </a:t>
            </a:r>
            <a:r>
              <a:rPr lang="en-US" sz="1800" dirty="0" err="1">
                <a:solidFill>
                  <a:srgbClr val="FF0000"/>
                </a:solidFill>
                <a:latin typeface="Calibri" pitchFamily="34" charset="0"/>
                <a:ea typeface="SimSun" pitchFamily="2" charset="-122"/>
                <a:cs typeface="Calibri" pitchFamily="34" charset="0"/>
              </a:rPr>
              <a:t>stereochemical</a:t>
            </a:r>
            <a:r>
              <a:rPr lang="en-US" sz="1800" dirty="0">
                <a:solidFill>
                  <a:srgbClr val="FF0000"/>
                </a:solidFill>
                <a:latin typeface="Calibri" pitchFamily="34" charset="0"/>
                <a:ea typeface="SimSun" pitchFamily="2" charset="-122"/>
                <a:cs typeface="Calibri" pitchFamily="34" charset="0"/>
              </a:rPr>
              <a:t>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1000"/>
                                        <p:tgtEl>
                                          <p:spTgt spid="4099">
                                            <p:txEl>
                                              <p:pRg st="2" end="2"/>
                                            </p:txEl>
                                          </p:spTgt>
                                        </p:tgtEl>
                                      </p:cBhvr>
                                    </p:animEffect>
                                    <p:anim calcmode="lin" valueType="num">
                                      <p:cBhvr>
                                        <p:cTn id="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4" end="4"/>
                                            </p:txEl>
                                          </p:spTgt>
                                        </p:tgtEl>
                                        <p:attrNameLst>
                                          <p:attrName>style.visibility</p:attrName>
                                        </p:attrNameLst>
                                      </p:cBhvr>
                                      <p:to>
                                        <p:strVal val="visible"/>
                                      </p:to>
                                    </p:set>
                                    <p:animEffect transition="in" filter="fade">
                                      <p:cBhvr>
                                        <p:cTn id="14" dur="1000"/>
                                        <p:tgtEl>
                                          <p:spTgt spid="4099">
                                            <p:txEl>
                                              <p:pRg st="4" end="4"/>
                                            </p:txEl>
                                          </p:spTgt>
                                        </p:tgtEl>
                                      </p:cBhvr>
                                    </p:animEffect>
                                    <p:anim calcmode="lin" valueType="num">
                                      <p:cBhvr>
                                        <p:cTn id="15"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animEffect transition="in" filter="fade">
                                      <p:cBhvr>
                                        <p:cTn id="21" dur="1000"/>
                                        <p:tgtEl>
                                          <p:spTgt spid="4099">
                                            <p:txEl>
                                              <p:pRg st="6" end="6"/>
                                            </p:txEl>
                                          </p:spTgt>
                                        </p:tgtEl>
                                      </p:cBhvr>
                                    </p:animEffect>
                                    <p:anim calcmode="lin" valueType="num">
                                      <p:cBhvr>
                                        <p:cTn id="22"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8" end="8"/>
                                            </p:txEl>
                                          </p:spTgt>
                                        </p:tgtEl>
                                        <p:attrNameLst>
                                          <p:attrName>style.visibility</p:attrName>
                                        </p:attrNameLst>
                                      </p:cBhvr>
                                      <p:to>
                                        <p:strVal val="visible"/>
                                      </p:to>
                                    </p:set>
                                    <p:animEffect transition="in" filter="fade">
                                      <p:cBhvr>
                                        <p:cTn id="28" dur="1000"/>
                                        <p:tgtEl>
                                          <p:spTgt spid="4099">
                                            <p:txEl>
                                              <p:pRg st="8" end="8"/>
                                            </p:txEl>
                                          </p:spTgt>
                                        </p:tgtEl>
                                      </p:cBhvr>
                                    </p:animEffect>
                                    <p:anim calcmode="lin" valueType="num">
                                      <p:cBhvr>
                                        <p:cTn id="29"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Effect transition="in" filter="fade">
                                      <p:cBhvr>
                                        <p:cTn id="35" dur="1000"/>
                                        <p:tgtEl>
                                          <p:spTgt spid="4099">
                                            <p:txEl>
                                              <p:pRg st="10" end="10"/>
                                            </p:txEl>
                                          </p:spTgt>
                                        </p:tgtEl>
                                      </p:cBhvr>
                                    </p:animEffect>
                                    <p:anim calcmode="lin" valueType="num">
                                      <p:cBhvr>
                                        <p:cTn id="36" dur="10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40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2611438" y="76200"/>
            <a:ext cx="3941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sym typeface="Symbol" pitchFamily="18" charset="2"/>
              </a:rPr>
              <a:t>Deoxy Sugars: OH </a:t>
            </a:r>
            <a:r>
              <a:rPr lang="en-US" altLang="en-US" sz="2400" b="1">
                <a:solidFill>
                  <a:srgbClr val="FF6D09"/>
                </a:solidFill>
                <a:latin typeface="Arial" pitchFamily="34" charset="0"/>
                <a:sym typeface="Wingdings" pitchFamily="2" charset="2"/>
              </a:rPr>
              <a:t> H</a:t>
            </a:r>
            <a:endParaRPr lang="en-US" altLang="en-US" sz="2400">
              <a:solidFill>
                <a:srgbClr val="FF6D09"/>
              </a:solidFill>
              <a:latin typeface="Arial" pitchFamily="34" charset="0"/>
            </a:endParaRPr>
          </a:p>
        </p:txBody>
      </p:sp>
      <p:sp>
        <p:nvSpPr>
          <p:cNvPr id="25603" name="TextBox 2"/>
          <p:cNvSpPr txBox="1">
            <a:spLocks noChangeArrowheads="1"/>
          </p:cNvSpPr>
          <p:nvPr/>
        </p:nvSpPr>
        <p:spPr bwMode="auto">
          <a:xfrm>
            <a:off x="304800" y="41148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FF0000"/>
                </a:solidFill>
                <a:latin typeface="Calibri" pitchFamily="34" charset="0"/>
                <a:cs typeface="Calibri" pitchFamily="34" charset="0"/>
              </a:rPr>
              <a:t>Reduction</a:t>
            </a:r>
            <a:r>
              <a:rPr lang="en-US" altLang="en-US" sz="2000" dirty="0">
                <a:solidFill>
                  <a:srgbClr val="003366"/>
                </a:solidFill>
                <a:latin typeface="Calibri" pitchFamily="34" charset="0"/>
                <a:cs typeface="Calibri" pitchFamily="34" charset="0"/>
              </a:rPr>
              <a:t> (via reductases) of an </a:t>
            </a:r>
            <a:r>
              <a:rPr lang="en-US" altLang="en-US" sz="2000" dirty="0">
                <a:solidFill>
                  <a:srgbClr val="FF0000"/>
                </a:solidFill>
                <a:latin typeface="Calibri" pitchFamily="34" charset="0"/>
                <a:cs typeface="Calibri" pitchFamily="34" charset="0"/>
              </a:rPr>
              <a:t>OH</a:t>
            </a:r>
            <a:r>
              <a:rPr lang="en-US" altLang="en-US" sz="2000" dirty="0">
                <a:solidFill>
                  <a:srgbClr val="003366"/>
                </a:solidFill>
                <a:latin typeface="Calibri" pitchFamily="34" charset="0"/>
                <a:cs typeface="Calibri" pitchFamily="34" charset="0"/>
              </a:rPr>
              <a:t> group to H generates the corresponding </a:t>
            </a:r>
            <a:r>
              <a:rPr lang="en-US" altLang="en-US" sz="2000" dirty="0" err="1">
                <a:solidFill>
                  <a:srgbClr val="FF0000"/>
                </a:solidFill>
                <a:latin typeface="Calibri" pitchFamily="34" charset="0"/>
                <a:cs typeface="Calibri" pitchFamily="34" charset="0"/>
              </a:rPr>
              <a:t>deoxy</a:t>
            </a:r>
            <a:r>
              <a:rPr lang="en-US" altLang="en-US" sz="2000" dirty="0">
                <a:solidFill>
                  <a:srgbClr val="FF0000"/>
                </a:solidFill>
                <a:latin typeface="Calibri" pitchFamily="34" charset="0"/>
                <a:cs typeface="Calibri" pitchFamily="34" charset="0"/>
              </a:rPr>
              <a:t> sugar</a:t>
            </a:r>
            <a:r>
              <a:rPr lang="en-US" altLang="en-US" sz="2000" dirty="0">
                <a:solidFill>
                  <a:srgbClr val="FF0000"/>
                </a:solidFill>
                <a:latin typeface="Times New Roman" pitchFamily="18" charset="0"/>
                <a:cs typeface="Times New Roman" pitchFamily="18" charset="0"/>
              </a:rPr>
              <a:t> </a:t>
            </a:r>
            <a:endParaRPr lang="en-US" altLang="en-US" sz="2000" dirty="0">
              <a:solidFill>
                <a:srgbClr val="FF0000"/>
              </a:solidFill>
              <a:latin typeface="Calibri" pitchFamily="34" charset="0"/>
              <a:cs typeface="Calibri" pitchFamily="34" charset="0"/>
            </a:endParaRP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prefixing the sugar with </a:t>
            </a:r>
            <a:r>
              <a:rPr lang="en-US" altLang="en-US" sz="2000" dirty="0">
                <a:solidFill>
                  <a:srgbClr val="FF0000"/>
                </a:solidFill>
                <a:latin typeface="Calibri" pitchFamily="34" charset="0"/>
                <a:cs typeface="Calibri" pitchFamily="34" charset="0"/>
              </a:rPr>
              <a:t>n-</a:t>
            </a:r>
            <a:r>
              <a:rPr lang="en-US" altLang="en-US" sz="2000" dirty="0" err="1">
                <a:solidFill>
                  <a:srgbClr val="FF0000"/>
                </a:solidFill>
                <a:latin typeface="Calibri" pitchFamily="34" charset="0"/>
                <a:cs typeface="Calibri" pitchFamily="34" charset="0"/>
              </a:rPr>
              <a:t>deoxy</a:t>
            </a:r>
            <a:r>
              <a:rPr lang="en-US" altLang="en-US" sz="2000" dirty="0">
                <a:solidFill>
                  <a:srgbClr val="FF0000"/>
                </a:solidFill>
                <a:latin typeface="Calibri" pitchFamily="34" charset="0"/>
                <a:cs typeface="Calibri" pitchFamily="34" charset="0"/>
              </a:rPr>
              <a:t>-</a:t>
            </a:r>
            <a:r>
              <a:rPr lang="en-US" altLang="en-US" sz="2000" dirty="0">
                <a:solidFill>
                  <a:srgbClr val="003366"/>
                </a:solidFill>
                <a:latin typeface="Calibri" pitchFamily="34" charset="0"/>
                <a:cs typeface="Calibri" pitchFamily="34" charset="0"/>
              </a:rPr>
              <a:t>, where n is the position of OH reduced or replaced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reduction of the OH group @ C2 of </a:t>
            </a:r>
            <a:r>
              <a:rPr lang="en-US" altLang="en-US" sz="2000" dirty="0">
                <a:solidFill>
                  <a:srgbClr val="FF0000"/>
                </a:solidFill>
                <a:latin typeface="Calibri" pitchFamily="34" charset="0"/>
                <a:cs typeface="Calibri" pitchFamily="34" charset="0"/>
              </a:rPr>
              <a:t>ribose</a:t>
            </a:r>
            <a:r>
              <a:rPr lang="en-US" altLang="en-US" sz="2000" dirty="0">
                <a:solidFill>
                  <a:srgbClr val="003366"/>
                </a:solidFill>
                <a:latin typeface="Calibri" pitchFamily="34" charset="0"/>
                <a:cs typeface="Calibri" pitchFamily="34" charset="0"/>
              </a:rPr>
              <a:t> generates 2-</a:t>
            </a:r>
            <a:r>
              <a:rPr lang="en-US" altLang="en-US" sz="2000" dirty="0">
                <a:solidFill>
                  <a:srgbClr val="FF0000"/>
                </a:solidFill>
                <a:latin typeface="Calibri" pitchFamily="34" charset="0"/>
                <a:cs typeface="Calibri" pitchFamily="34" charset="0"/>
              </a:rPr>
              <a:t>deoxyribose</a:t>
            </a:r>
            <a:r>
              <a:rPr lang="en-US" altLang="en-US" sz="2000" dirty="0">
                <a:solidFill>
                  <a:srgbClr val="003366"/>
                </a:solidFill>
                <a:latin typeface="Calibri" pitchFamily="34" charset="0"/>
                <a:cs typeface="Calibri" pitchFamily="34" charset="0"/>
              </a:rPr>
              <a:t>—a component of DNA (see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rPr>
              <a:t>4.1</a:t>
            </a:r>
            <a:r>
              <a:rPr lang="en-US" altLang="en-US" sz="2000" dirty="0">
                <a:solidFill>
                  <a:srgbClr val="003366"/>
                </a:solidFill>
                <a:latin typeface="Calibri" pitchFamily="34" charset="0"/>
                <a:cs typeface="Calibri" pitchFamily="34" charset="0"/>
              </a:rPr>
              <a:t>)</a:t>
            </a:r>
          </a:p>
        </p:txBody>
      </p:sp>
      <p:grpSp>
        <p:nvGrpSpPr>
          <p:cNvPr id="25604" name="Group 5"/>
          <p:cNvGrpSpPr>
            <a:grpSpLocks/>
          </p:cNvGrpSpPr>
          <p:nvPr/>
        </p:nvGrpSpPr>
        <p:grpSpPr bwMode="auto">
          <a:xfrm>
            <a:off x="304800" y="914400"/>
            <a:ext cx="8720138" cy="3008313"/>
            <a:chOff x="304800" y="914400"/>
            <a:chExt cx="8719757" cy="3008429"/>
          </a:xfrm>
        </p:grpSpPr>
        <p:pic>
          <p:nvPicPr>
            <p:cNvPr id="2560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voet4_figun_08_p222c"/>
            <p:cNvPicPr>
              <a:picLocks noChangeAspect="1" noChangeArrowheads="1"/>
            </p:cNvPicPr>
            <p:nvPr/>
          </p:nvPicPr>
          <p:blipFill>
            <a:blip r:embed="rId4" cstate="print">
              <a:extLst>
                <a:ext uri="{28A0092B-C50C-407E-A947-70E740481C1C}">
                  <a14:useLocalDpi xmlns:a14="http://schemas.microsoft.com/office/drawing/2010/main" val="0"/>
                </a:ext>
              </a:extLst>
            </a:blip>
            <a:srcRect t="4004" r="47803" b="28290"/>
            <a:stretch>
              <a:fillRect/>
            </a:stretch>
          </p:blipFill>
          <p:spPr bwMode="auto">
            <a:xfrm>
              <a:off x="6324600" y="922057"/>
              <a:ext cx="2699957" cy="206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7"/>
            <p:cNvSpPr txBox="1">
              <a:spLocks noChangeArrowheads="1"/>
            </p:cNvSpPr>
            <p:nvPr/>
          </p:nvSpPr>
          <p:spPr bwMode="auto">
            <a:xfrm>
              <a:off x="3346356" y="1709214"/>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Reduction</a:t>
              </a:r>
            </a:p>
          </p:txBody>
        </p:sp>
        <p:sp>
          <p:nvSpPr>
            <p:cNvPr id="25608" name="TextBox 18"/>
            <p:cNvSpPr txBox="1">
              <a:spLocks noChangeArrowheads="1"/>
            </p:cNvSpPr>
            <p:nvPr/>
          </p:nvSpPr>
          <p:spPr bwMode="auto">
            <a:xfrm>
              <a:off x="613117" y="3091832"/>
              <a:ext cx="1901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latin typeface="Arial Black" pitchFamily="34" charset="0"/>
                  <a:ea typeface="Arial Unicode MS" pitchFamily="34" charset="-128"/>
                  <a:cs typeface="Arial Unicode MS" pitchFamily="34" charset="-128"/>
                  <a:sym typeface="Symbol" pitchFamily="18" charset="2"/>
                </a:rPr>
                <a:t>-</a:t>
              </a:r>
              <a:r>
                <a:rPr lang="en-US" altLang="en-US" sz="2000" b="1">
                  <a:latin typeface="Arial Black" pitchFamily="34" charset="0"/>
                  <a:ea typeface="Arial Unicode MS" pitchFamily="34" charset="-128"/>
                  <a:cs typeface="Arial Unicode MS" pitchFamily="34" charset="-128"/>
                </a:rPr>
                <a:t>D</a:t>
              </a:r>
              <a:r>
                <a:rPr lang="en-US" altLang="en-US" sz="2400" b="1">
                  <a:latin typeface="Arial Black" pitchFamily="34" charset="0"/>
                  <a:ea typeface="Arial Unicode MS" pitchFamily="34" charset="-128"/>
                  <a:cs typeface="Arial Unicode MS" pitchFamily="34" charset="-128"/>
                </a:rPr>
                <a:t>-Ribose</a:t>
              </a:r>
            </a:p>
            <a:p>
              <a:pPr algn="ctr">
                <a:spcBef>
                  <a:spcPct val="0"/>
                </a:spcBef>
                <a:buFontTx/>
                <a:buNone/>
              </a:pPr>
              <a:r>
                <a:rPr lang="en-US" altLang="en-US" sz="2400" b="1">
                  <a:latin typeface="Arial Black" pitchFamily="34" charset="0"/>
                  <a:ea typeface="Arial Unicode MS" pitchFamily="34" charset="-128"/>
                  <a:cs typeface="Arial Unicode MS" pitchFamily="34" charset="-128"/>
                </a:rPr>
                <a:t>(RNA)</a:t>
              </a:r>
            </a:p>
          </p:txBody>
        </p:sp>
        <p:grpSp>
          <p:nvGrpSpPr>
            <p:cNvPr id="25609" name="Group 15"/>
            <p:cNvGrpSpPr>
              <a:grpSpLocks/>
            </p:cNvGrpSpPr>
            <p:nvPr/>
          </p:nvGrpSpPr>
          <p:grpSpPr bwMode="auto">
            <a:xfrm>
              <a:off x="304800" y="914400"/>
              <a:ext cx="2699957" cy="2128880"/>
              <a:chOff x="381000" y="1219200"/>
              <a:chExt cx="2699957" cy="2128880"/>
            </a:xfrm>
          </p:grpSpPr>
          <p:grpSp>
            <p:nvGrpSpPr>
              <p:cNvPr id="25611" name="Group 14"/>
              <p:cNvGrpSpPr>
                <a:grpSpLocks/>
              </p:cNvGrpSpPr>
              <p:nvPr/>
            </p:nvGrpSpPr>
            <p:grpSpPr bwMode="auto">
              <a:xfrm>
                <a:off x="381000" y="1219200"/>
                <a:ext cx="2699957" cy="2128880"/>
                <a:chOff x="381000" y="1219200"/>
                <a:chExt cx="2699957" cy="2128880"/>
              </a:xfrm>
            </p:grpSpPr>
            <p:pic>
              <p:nvPicPr>
                <p:cNvPr id="25613" name="Picture 2" descr="voet4_figun_08_p222c"/>
                <p:cNvPicPr>
                  <a:picLocks noChangeAspect="1" noChangeArrowheads="1"/>
                </p:cNvPicPr>
                <p:nvPr/>
              </p:nvPicPr>
              <p:blipFill>
                <a:blip r:embed="rId4" cstate="print">
                  <a:extLst>
                    <a:ext uri="{28A0092B-C50C-407E-A947-70E740481C1C}">
                      <a14:useLocalDpi xmlns:a14="http://schemas.microsoft.com/office/drawing/2010/main" val="0"/>
                    </a:ext>
                  </a:extLst>
                </a:blip>
                <a:srcRect t="4004" r="47803" b="27319"/>
                <a:stretch>
                  <a:fillRect/>
                </a:stretch>
              </p:blipFill>
              <p:spPr bwMode="auto">
                <a:xfrm>
                  <a:off x="381000" y="1219200"/>
                  <a:ext cx="2699957" cy="209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ounded Rectangle 11"/>
                <p:cNvSpPr>
                  <a:spLocks noChangeArrowheads="1"/>
                </p:cNvSpPr>
                <p:nvPr/>
              </p:nvSpPr>
              <p:spPr bwMode="auto">
                <a:xfrm>
                  <a:off x="1768784" y="2996778"/>
                  <a:ext cx="381000" cy="35130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5612" name="TextBox 7"/>
              <p:cNvSpPr txBox="1">
                <a:spLocks noChangeArrowheads="1"/>
              </p:cNvSpPr>
              <p:nvPr/>
            </p:nvSpPr>
            <p:spPr bwMode="auto">
              <a:xfrm>
                <a:off x="1786991" y="2895600"/>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OH</a:t>
                </a:r>
              </a:p>
            </p:txBody>
          </p:sp>
        </p:grpSp>
        <p:sp>
          <p:nvSpPr>
            <p:cNvPr id="25610" name="TextBox 28"/>
            <p:cNvSpPr txBox="1">
              <a:spLocks noChangeArrowheads="1"/>
            </p:cNvSpPr>
            <p:nvPr/>
          </p:nvSpPr>
          <p:spPr bwMode="auto">
            <a:xfrm>
              <a:off x="5769546" y="3091832"/>
              <a:ext cx="3137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latin typeface="Arial Black" pitchFamily="34" charset="0"/>
                  <a:ea typeface="Arial Unicode MS" pitchFamily="34" charset="-128"/>
                  <a:cs typeface="Arial Unicode MS" pitchFamily="34" charset="-128"/>
                  <a:sym typeface="Symbol" pitchFamily="18" charset="2"/>
                </a:rPr>
                <a:t>-</a:t>
              </a:r>
              <a:r>
                <a:rPr lang="en-US" altLang="en-US" sz="2000" b="1">
                  <a:latin typeface="Arial Black" pitchFamily="34" charset="0"/>
                  <a:ea typeface="Arial Unicode MS" pitchFamily="34" charset="-128"/>
                  <a:cs typeface="Arial Unicode MS" pitchFamily="34" charset="-128"/>
                </a:rPr>
                <a:t>D</a:t>
              </a:r>
              <a:r>
                <a:rPr lang="en-US" altLang="en-US" sz="2400" b="1">
                  <a:latin typeface="Arial Black" pitchFamily="34" charset="0"/>
                  <a:ea typeface="Arial Unicode MS" pitchFamily="34" charset="-128"/>
                  <a:cs typeface="Arial Unicode MS" pitchFamily="34" charset="-128"/>
                </a:rPr>
                <a:t>-2-Deoxyribose</a:t>
              </a:r>
            </a:p>
            <a:p>
              <a:pPr algn="ctr">
                <a:spcBef>
                  <a:spcPct val="0"/>
                </a:spcBef>
                <a:buFontTx/>
                <a:buNone/>
              </a:pPr>
              <a:r>
                <a:rPr lang="en-US" altLang="en-US" sz="2400" b="1">
                  <a:latin typeface="Arial Black" pitchFamily="34" charset="0"/>
                  <a:ea typeface="Arial Unicode MS" pitchFamily="34" charset="-128"/>
                  <a:cs typeface="Arial Unicode MS" pitchFamily="34" charset="-128"/>
                </a:rPr>
                <a:t>(DNA)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1000"/>
                                        <p:tgtEl>
                                          <p:spTgt spid="25603">
                                            <p:txEl>
                                              <p:pRg st="4" end="4"/>
                                            </p:txEl>
                                          </p:spTgt>
                                        </p:tgtEl>
                                      </p:cBhvr>
                                    </p:animEffect>
                                    <p:anim calcmode="lin" valueType="num">
                                      <p:cBhvr>
                                        <p:cTn id="22"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189163" y="76200"/>
            <a:ext cx="5049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sym typeface="Symbol" pitchFamily="18" charset="2"/>
              </a:rPr>
              <a:t>Phospho Sugars: OH </a:t>
            </a:r>
            <a:r>
              <a:rPr lang="en-US" altLang="en-US" sz="2400" b="1">
                <a:solidFill>
                  <a:srgbClr val="FF6D09"/>
                </a:solidFill>
                <a:latin typeface="Arial" pitchFamily="34" charset="0"/>
                <a:sym typeface="Wingdings" pitchFamily="2" charset="2"/>
              </a:rPr>
              <a:t> OPO</a:t>
            </a:r>
            <a:r>
              <a:rPr lang="en-US" altLang="en-US" sz="2400" b="1" baseline="-25000">
                <a:solidFill>
                  <a:srgbClr val="FF6D09"/>
                </a:solidFill>
                <a:latin typeface="Arial" pitchFamily="34" charset="0"/>
                <a:sym typeface="Wingdings" pitchFamily="2" charset="2"/>
              </a:rPr>
              <a:t>3</a:t>
            </a:r>
            <a:r>
              <a:rPr lang="en-US" altLang="en-US" sz="2400" b="1" baseline="30000">
                <a:solidFill>
                  <a:srgbClr val="FF6D09"/>
                </a:solidFill>
                <a:latin typeface="Arial" pitchFamily="34" charset="0"/>
                <a:sym typeface="Wingdings" pitchFamily="2" charset="2"/>
              </a:rPr>
              <a:t>2-</a:t>
            </a:r>
            <a:r>
              <a:rPr lang="en-US" altLang="en-US" sz="2400" b="1">
                <a:solidFill>
                  <a:srgbClr val="FF6D09"/>
                </a:solidFill>
                <a:latin typeface="Arial" pitchFamily="34" charset="0"/>
                <a:sym typeface="Wingdings" pitchFamily="2" charset="2"/>
              </a:rPr>
              <a:t> </a:t>
            </a:r>
            <a:endParaRPr lang="en-US" altLang="en-US" sz="2400">
              <a:solidFill>
                <a:srgbClr val="FF6D09"/>
              </a:solidFill>
              <a:latin typeface="Arial" pitchFamily="34" charset="0"/>
            </a:endParaRPr>
          </a:p>
        </p:txBody>
      </p:sp>
      <p:sp>
        <p:nvSpPr>
          <p:cNvPr id="26627" name="TextBox 2"/>
          <p:cNvSpPr txBox="1">
            <a:spLocks noChangeArrowheads="1"/>
          </p:cNvSpPr>
          <p:nvPr/>
        </p:nvSpPr>
        <p:spPr bwMode="auto">
          <a:xfrm>
            <a:off x="304800" y="3919538"/>
            <a:ext cx="8610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FF0000"/>
                </a:solidFill>
                <a:latin typeface="Calibri" pitchFamily="34" charset="0"/>
                <a:cs typeface="Calibri" pitchFamily="34" charset="0"/>
              </a:rPr>
              <a:t>Phosphorylation </a:t>
            </a:r>
            <a:r>
              <a:rPr lang="en-US" altLang="en-US" sz="2000" dirty="0">
                <a:solidFill>
                  <a:srgbClr val="003366"/>
                </a:solidFill>
                <a:latin typeface="Calibri" pitchFamily="34" charset="0"/>
                <a:cs typeface="Calibri" pitchFamily="34" charset="0"/>
              </a:rPr>
              <a:t>(via kinases) of an </a:t>
            </a:r>
            <a:r>
              <a:rPr lang="en-US" altLang="en-US" sz="2000" dirty="0">
                <a:solidFill>
                  <a:srgbClr val="FF0000"/>
                </a:solidFill>
                <a:latin typeface="Calibri" pitchFamily="34" charset="0"/>
                <a:cs typeface="Calibri" pitchFamily="34" charset="0"/>
              </a:rPr>
              <a:t>OH</a:t>
            </a:r>
            <a:r>
              <a:rPr lang="en-US" altLang="en-US" sz="2000" dirty="0">
                <a:solidFill>
                  <a:srgbClr val="003366"/>
                </a:solidFill>
                <a:latin typeface="Calibri" pitchFamily="34" charset="0"/>
                <a:cs typeface="Calibri" pitchFamily="34" charset="0"/>
              </a:rPr>
              <a:t> group to phosphate moiety generates the corresponding </a:t>
            </a:r>
            <a:r>
              <a:rPr lang="en-US" altLang="en-US" sz="2000" dirty="0" err="1">
                <a:solidFill>
                  <a:srgbClr val="FF0000"/>
                </a:solidFill>
                <a:latin typeface="Calibri" pitchFamily="34" charset="0"/>
                <a:cs typeface="Calibri" pitchFamily="34" charset="0"/>
              </a:rPr>
              <a:t>phospho</a:t>
            </a:r>
            <a:r>
              <a:rPr lang="en-US" altLang="en-US" sz="2000" dirty="0">
                <a:solidFill>
                  <a:srgbClr val="FF0000"/>
                </a:solidFill>
                <a:latin typeface="Calibri" pitchFamily="34" charset="0"/>
                <a:cs typeface="Calibri" pitchFamily="34" charset="0"/>
              </a:rPr>
              <a:t> sugar </a:t>
            </a:r>
            <a:r>
              <a:rPr lang="en-US" altLang="en-US" sz="2000" dirty="0">
                <a:solidFill>
                  <a:srgbClr val="003366"/>
                </a:solidFill>
                <a:latin typeface="Calibri" pitchFamily="34" charset="0"/>
                <a:cs typeface="Calibri" pitchFamily="34" charset="0"/>
              </a:rPr>
              <a:t>(or </a:t>
            </a:r>
            <a:r>
              <a:rPr lang="en-US" altLang="en-US" sz="2000" dirty="0">
                <a:solidFill>
                  <a:srgbClr val="FF0000"/>
                </a:solidFill>
                <a:latin typeface="Calibri" pitchFamily="34" charset="0"/>
                <a:cs typeface="Calibri" pitchFamily="34" charset="0"/>
              </a:rPr>
              <a:t>sugar phosphate</a:t>
            </a:r>
            <a:r>
              <a:rPr lang="en-US" altLang="en-US" sz="2000" dirty="0">
                <a:solidFill>
                  <a:srgbClr val="003366"/>
                </a:solidFill>
                <a:latin typeface="Calibri" pitchFamily="34" charset="0"/>
                <a:cs typeface="Calibri" pitchFamily="34" charset="0"/>
              </a:rPr>
              <a:t>) </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suffixing the sugar with </a:t>
            </a:r>
            <a:r>
              <a:rPr lang="en-US" altLang="en-US" sz="2000" dirty="0">
                <a:solidFill>
                  <a:srgbClr val="FF0000"/>
                </a:solidFill>
                <a:latin typeface="Calibri" pitchFamily="34" charset="0"/>
                <a:cs typeface="Calibri" pitchFamily="34" charset="0"/>
              </a:rPr>
              <a:t>-n-phosphate</a:t>
            </a:r>
            <a:r>
              <a:rPr lang="en-US" altLang="en-US" sz="2000" dirty="0">
                <a:solidFill>
                  <a:srgbClr val="003366"/>
                </a:solidFill>
                <a:latin typeface="Calibri" pitchFamily="34" charset="0"/>
                <a:cs typeface="Calibri" pitchFamily="34" charset="0"/>
              </a:rPr>
              <a:t>, where n is the position of OH phosphorylated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phosphorylation of the OH group @ C6 of </a:t>
            </a:r>
            <a:r>
              <a:rPr lang="en-US" altLang="en-US" sz="2000" dirty="0">
                <a:solidFill>
                  <a:srgbClr val="FF0000"/>
                </a:solidFill>
                <a:latin typeface="Calibri" pitchFamily="34" charset="0"/>
                <a:cs typeface="Calibri" pitchFamily="34" charset="0"/>
              </a:rPr>
              <a:t>glucose</a:t>
            </a:r>
            <a:r>
              <a:rPr lang="en-US" altLang="en-US" sz="2000" dirty="0">
                <a:solidFill>
                  <a:srgbClr val="003366"/>
                </a:solidFill>
                <a:latin typeface="Calibri" pitchFamily="34" charset="0"/>
                <a:cs typeface="Calibri" pitchFamily="34" charset="0"/>
              </a:rPr>
              <a:t> generates </a:t>
            </a:r>
            <a:r>
              <a:rPr lang="en-US" altLang="en-US" sz="2000" dirty="0">
                <a:solidFill>
                  <a:srgbClr val="FF0000"/>
                </a:solidFill>
                <a:latin typeface="Calibri" pitchFamily="34" charset="0"/>
                <a:cs typeface="Calibri" pitchFamily="34" charset="0"/>
              </a:rPr>
              <a:t>glucose-6-phosphate</a:t>
            </a:r>
            <a:r>
              <a:rPr lang="en-US" altLang="en-US" sz="2000" dirty="0">
                <a:solidFill>
                  <a:srgbClr val="003366"/>
                </a:solidFill>
                <a:latin typeface="Calibri" pitchFamily="34" charset="0"/>
                <a:cs typeface="Calibri" pitchFamily="34" charset="0"/>
              </a:rPr>
              <a:t>—a key intermediate involved in the oxidation of glucose (from food) via glycolysis to produce energy (see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rPr>
              <a:t>3.1)</a:t>
            </a:r>
            <a:endParaRPr lang="en-US" altLang="en-US" sz="2000" dirty="0">
              <a:solidFill>
                <a:srgbClr val="003366"/>
              </a:solidFill>
              <a:latin typeface="Calibri" pitchFamily="34" charset="0"/>
              <a:cs typeface="Calibri" pitchFamily="34" charset="0"/>
            </a:endParaRPr>
          </a:p>
        </p:txBody>
      </p:sp>
      <p:grpSp>
        <p:nvGrpSpPr>
          <p:cNvPr id="26628" name="Group 5"/>
          <p:cNvGrpSpPr>
            <a:grpSpLocks/>
          </p:cNvGrpSpPr>
          <p:nvPr/>
        </p:nvGrpSpPr>
        <p:grpSpPr bwMode="auto">
          <a:xfrm>
            <a:off x="152400" y="609600"/>
            <a:ext cx="8839200" cy="3165475"/>
            <a:chOff x="152400" y="609600"/>
            <a:chExt cx="8839200" cy="3165551"/>
          </a:xfrm>
        </p:grpSpPr>
        <p:pic>
          <p:nvPicPr>
            <p:cNvPr id="2662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753" y="1644468"/>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7"/>
            <p:cNvSpPr txBox="1">
              <a:spLocks noChangeArrowheads="1"/>
            </p:cNvSpPr>
            <p:nvPr/>
          </p:nvSpPr>
          <p:spPr bwMode="auto">
            <a:xfrm>
              <a:off x="2971800" y="1418666"/>
              <a:ext cx="2215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Phosphorylation</a:t>
              </a:r>
            </a:p>
          </p:txBody>
        </p:sp>
        <p:sp>
          <p:nvSpPr>
            <p:cNvPr id="26631" name="TextBox 18"/>
            <p:cNvSpPr txBox="1">
              <a:spLocks noChangeArrowheads="1"/>
            </p:cNvSpPr>
            <p:nvPr/>
          </p:nvSpPr>
          <p:spPr bwMode="auto">
            <a:xfrm>
              <a:off x="228600" y="3190376"/>
              <a:ext cx="228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a:latin typeface="Arial Black" pitchFamily="34" charset="0"/>
                  <a:ea typeface="Arial Unicode MS" pitchFamily="34" charset="-128"/>
                  <a:cs typeface="Arial Unicode MS" pitchFamily="34" charset="-128"/>
                  <a:sym typeface="Symbol" pitchFamily="18" charset="2"/>
                </a:rPr>
                <a:t>-</a:t>
              </a:r>
              <a:r>
                <a:rPr lang="en-US" altLang="en-US" sz="1600" b="1">
                  <a:latin typeface="Arial Black" pitchFamily="34" charset="0"/>
                  <a:ea typeface="Arial Unicode MS" pitchFamily="34" charset="-128"/>
                  <a:cs typeface="Arial Unicode MS" pitchFamily="34" charset="-128"/>
                </a:rPr>
                <a:t>D-Glucopyranose</a:t>
              </a:r>
            </a:p>
          </p:txBody>
        </p:sp>
        <p:grpSp>
          <p:nvGrpSpPr>
            <p:cNvPr id="26632" name="Group 33"/>
            <p:cNvGrpSpPr>
              <a:grpSpLocks/>
            </p:cNvGrpSpPr>
            <p:nvPr/>
          </p:nvGrpSpPr>
          <p:grpSpPr bwMode="auto">
            <a:xfrm>
              <a:off x="152400" y="620806"/>
              <a:ext cx="2590800" cy="2417170"/>
              <a:chOff x="152400" y="669358"/>
              <a:chExt cx="2590800" cy="2417170"/>
            </a:xfrm>
          </p:grpSpPr>
          <p:grpSp>
            <p:nvGrpSpPr>
              <p:cNvPr id="26643" name="Group 24"/>
              <p:cNvGrpSpPr>
                <a:grpSpLocks/>
              </p:cNvGrpSpPr>
              <p:nvPr/>
            </p:nvGrpSpPr>
            <p:grpSpPr bwMode="auto">
              <a:xfrm>
                <a:off x="152400" y="669358"/>
                <a:ext cx="2590800" cy="2417170"/>
                <a:chOff x="6096001" y="1264752"/>
                <a:chExt cx="2590800" cy="2417170"/>
              </a:xfrm>
            </p:grpSpPr>
            <p:grpSp>
              <p:nvGrpSpPr>
                <p:cNvPr id="26645" name="Group 26"/>
                <p:cNvGrpSpPr>
                  <a:grpSpLocks/>
                </p:cNvGrpSpPr>
                <p:nvPr/>
              </p:nvGrpSpPr>
              <p:grpSpPr bwMode="auto">
                <a:xfrm>
                  <a:off x="6096001" y="1264752"/>
                  <a:ext cx="2590800" cy="2417170"/>
                  <a:chOff x="6490596" y="1162556"/>
                  <a:chExt cx="2312863" cy="1920509"/>
                </a:xfrm>
              </p:grpSpPr>
              <p:pic>
                <p:nvPicPr>
                  <p:cNvPr id="26647" name="Picture 2" descr="voet4_figun_08_p222d"/>
                  <p:cNvPicPr>
                    <a:picLocks noChangeAspect="1" noChangeArrowheads="1"/>
                  </p:cNvPicPr>
                  <p:nvPr/>
                </p:nvPicPr>
                <p:blipFill>
                  <a:blip r:embed="rId4">
                    <a:extLst>
                      <a:ext uri="{28A0092B-C50C-407E-A947-70E740481C1C}">
                        <a14:useLocalDpi xmlns:a14="http://schemas.microsoft.com/office/drawing/2010/main" val="0"/>
                      </a:ext>
                    </a:extLst>
                  </a:blip>
                  <a:srcRect r="53020" b="41219"/>
                  <a:stretch>
                    <a:fillRect/>
                  </a:stretch>
                </p:blipFill>
                <p:spPr bwMode="auto">
                  <a:xfrm>
                    <a:off x="6490596" y="1201911"/>
                    <a:ext cx="2312863" cy="188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Rounded Rectangle 29"/>
                  <p:cNvSpPr>
                    <a:spLocks noChangeArrowheads="1"/>
                  </p:cNvSpPr>
                  <p:nvPr/>
                </p:nvSpPr>
                <p:spPr bwMode="auto">
                  <a:xfrm>
                    <a:off x="7772400" y="2795124"/>
                    <a:ext cx="457200" cy="251851"/>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cxnSp>
                <p:nvCxnSpPr>
                  <p:cNvPr id="26649" name="Straight Connector 30"/>
                  <p:cNvCxnSpPr>
                    <a:cxnSpLocks noChangeShapeType="1"/>
                  </p:cNvCxnSpPr>
                  <p:nvPr/>
                </p:nvCxnSpPr>
                <p:spPr bwMode="auto">
                  <a:xfrm>
                    <a:off x="7872876" y="2334552"/>
                    <a:ext cx="0" cy="45720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50" name="Rounded Rectangle 31"/>
                  <p:cNvSpPr>
                    <a:spLocks noChangeArrowheads="1"/>
                  </p:cNvSpPr>
                  <p:nvPr/>
                </p:nvSpPr>
                <p:spPr bwMode="auto">
                  <a:xfrm>
                    <a:off x="7587632" y="1162556"/>
                    <a:ext cx="380999" cy="251851"/>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6646" name="TextBox 27"/>
                <p:cNvSpPr txBox="1">
                  <a:spLocks noChangeArrowheads="1"/>
                </p:cNvSpPr>
                <p:nvPr/>
              </p:nvSpPr>
              <p:spPr bwMode="auto">
                <a:xfrm>
                  <a:off x="7459745" y="3228048"/>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latin typeface="Arial Rounded MT Bold" pitchFamily="34" charset="0"/>
                      <a:ea typeface="Arial Unicode MS" pitchFamily="34" charset="-128"/>
                      <a:cs typeface="Arial Unicode MS" pitchFamily="34" charset="-128"/>
                    </a:rPr>
                    <a:t>OH</a:t>
                  </a:r>
                </a:p>
              </p:txBody>
            </p:sp>
          </p:grpSp>
          <p:sp>
            <p:nvSpPr>
              <p:cNvPr id="26644" name="TextBox 7"/>
              <p:cNvSpPr txBox="1">
                <a:spLocks noChangeArrowheads="1"/>
              </p:cNvSpPr>
              <p:nvPr/>
            </p:nvSpPr>
            <p:spPr bwMode="auto">
              <a:xfrm>
                <a:off x="1280726" y="685800"/>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OH</a:t>
                </a:r>
              </a:p>
            </p:txBody>
          </p:sp>
        </p:grpSp>
        <p:grpSp>
          <p:nvGrpSpPr>
            <p:cNvPr id="26633" name="Group 12"/>
            <p:cNvGrpSpPr>
              <a:grpSpLocks/>
            </p:cNvGrpSpPr>
            <p:nvPr/>
          </p:nvGrpSpPr>
          <p:grpSpPr bwMode="auto">
            <a:xfrm>
              <a:off x="6400800" y="609600"/>
              <a:ext cx="2590800" cy="2425262"/>
              <a:chOff x="6257841" y="927766"/>
              <a:chExt cx="2590800" cy="2425262"/>
            </a:xfrm>
          </p:grpSpPr>
          <p:grpSp>
            <p:nvGrpSpPr>
              <p:cNvPr id="26635" name="Group 9"/>
              <p:cNvGrpSpPr>
                <a:grpSpLocks/>
              </p:cNvGrpSpPr>
              <p:nvPr/>
            </p:nvGrpSpPr>
            <p:grpSpPr bwMode="auto">
              <a:xfrm>
                <a:off x="6257841" y="935858"/>
                <a:ext cx="2590800" cy="2417170"/>
                <a:chOff x="6096001" y="1264752"/>
                <a:chExt cx="2590800" cy="2417170"/>
              </a:xfrm>
            </p:grpSpPr>
            <p:grpSp>
              <p:nvGrpSpPr>
                <p:cNvPr id="26637" name="Group 8"/>
                <p:cNvGrpSpPr>
                  <a:grpSpLocks/>
                </p:cNvGrpSpPr>
                <p:nvPr/>
              </p:nvGrpSpPr>
              <p:grpSpPr bwMode="auto">
                <a:xfrm>
                  <a:off x="6096001" y="1264752"/>
                  <a:ext cx="2590800" cy="2417170"/>
                  <a:chOff x="6490596" y="1162556"/>
                  <a:chExt cx="2312863" cy="1920509"/>
                </a:xfrm>
              </p:grpSpPr>
              <p:pic>
                <p:nvPicPr>
                  <p:cNvPr id="26639" name="Picture 2" descr="voet4_figun_08_p222d"/>
                  <p:cNvPicPr>
                    <a:picLocks noChangeAspect="1" noChangeArrowheads="1"/>
                  </p:cNvPicPr>
                  <p:nvPr/>
                </p:nvPicPr>
                <p:blipFill>
                  <a:blip r:embed="rId4">
                    <a:extLst>
                      <a:ext uri="{28A0092B-C50C-407E-A947-70E740481C1C}">
                        <a14:useLocalDpi xmlns:a14="http://schemas.microsoft.com/office/drawing/2010/main" val="0"/>
                      </a:ext>
                    </a:extLst>
                  </a:blip>
                  <a:srcRect r="53020" b="41219"/>
                  <a:stretch>
                    <a:fillRect/>
                  </a:stretch>
                </p:blipFill>
                <p:spPr bwMode="auto">
                  <a:xfrm>
                    <a:off x="6490596" y="1201911"/>
                    <a:ext cx="2312863" cy="188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ounded Rectangle 19"/>
                  <p:cNvSpPr>
                    <a:spLocks noChangeArrowheads="1"/>
                  </p:cNvSpPr>
                  <p:nvPr/>
                </p:nvSpPr>
                <p:spPr bwMode="auto">
                  <a:xfrm>
                    <a:off x="7772400" y="2795124"/>
                    <a:ext cx="457200" cy="251851"/>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cxnSp>
                <p:nvCxnSpPr>
                  <p:cNvPr id="26641" name="Straight Connector 4"/>
                  <p:cNvCxnSpPr>
                    <a:cxnSpLocks noChangeShapeType="1"/>
                  </p:cNvCxnSpPr>
                  <p:nvPr/>
                </p:nvCxnSpPr>
                <p:spPr bwMode="auto">
                  <a:xfrm>
                    <a:off x="7872876" y="2334552"/>
                    <a:ext cx="0" cy="45720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Rounded Rectangle 21"/>
                  <p:cNvSpPr>
                    <a:spLocks noChangeArrowheads="1"/>
                  </p:cNvSpPr>
                  <p:nvPr/>
                </p:nvSpPr>
                <p:spPr bwMode="auto">
                  <a:xfrm>
                    <a:off x="7587632" y="1162556"/>
                    <a:ext cx="380999" cy="251851"/>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6638" name="TextBox 23"/>
                <p:cNvSpPr txBox="1">
                  <a:spLocks noChangeArrowheads="1"/>
                </p:cNvSpPr>
                <p:nvPr/>
              </p:nvSpPr>
              <p:spPr bwMode="auto">
                <a:xfrm>
                  <a:off x="7459745" y="3228048"/>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latin typeface="Arial Rounded MT Bold" pitchFamily="34" charset="0"/>
                      <a:ea typeface="Arial Unicode MS" pitchFamily="34" charset="-128"/>
                      <a:cs typeface="Arial Unicode MS" pitchFamily="34" charset="-128"/>
                    </a:rPr>
                    <a:t>OH</a:t>
                  </a:r>
                </a:p>
              </p:txBody>
            </p:sp>
          </p:grpSp>
          <p:sp>
            <p:nvSpPr>
              <p:cNvPr id="26636" name="TextBox 32"/>
              <p:cNvSpPr txBox="1">
                <a:spLocks noChangeArrowheads="1"/>
              </p:cNvSpPr>
              <p:nvPr/>
            </p:nvSpPr>
            <p:spPr bwMode="auto">
              <a:xfrm>
                <a:off x="7373354" y="927766"/>
                <a:ext cx="1023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OPO</a:t>
                </a:r>
                <a:r>
                  <a:rPr lang="en-US" altLang="en-US" sz="2000" b="1" baseline="-25000">
                    <a:solidFill>
                      <a:srgbClr val="C00000"/>
                    </a:solidFill>
                    <a:latin typeface="Arial Rounded MT Bold" pitchFamily="34" charset="0"/>
                    <a:ea typeface="Arial Unicode MS" pitchFamily="34" charset="-128"/>
                    <a:cs typeface="Arial Unicode MS" pitchFamily="34" charset="-128"/>
                  </a:rPr>
                  <a:t>3</a:t>
                </a:r>
                <a:r>
                  <a:rPr lang="en-US" altLang="en-US" sz="2000" b="1" baseline="30000">
                    <a:solidFill>
                      <a:srgbClr val="C00000"/>
                    </a:solidFill>
                    <a:latin typeface="Arial Rounded MT Bold" pitchFamily="34" charset="0"/>
                    <a:ea typeface="Arial Unicode MS" pitchFamily="34" charset="-128"/>
                    <a:cs typeface="Arial Unicode MS" pitchFamily="34" charset="-128"/>
                  </a:rPr>
                  <a:t>2-</a:t>
                </a:r>
              </a:p>
            </p:txBody>
          </p:sp>
        </p:grpSp>
        <p:sp>
          <p:nvSpPr>
            <p:cNvPr id="26634" name="TextBox 34"/>
            <p:cNvSpPr txBox="1">
              <a:spLocks noChangeArrowheads="1"/>
            </p:cNvSpPr>
            <p:nvPr/>
          </p:nvSpPr>
          <p:spPr bwMode="auto">
            <a:xfrm>
              <a:off x="5266221" y="3190376"/>
              <a:ext cx="37253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Black" pitchFamily="34" charset="0"/>
                  <a:ea typeface="Arial Unicode MS" pitchFamily="34" charset="-128"/>
                  <a:cs typeface="Arial Unicode MS" pitchFamily="34" charset="-128"/>
                  <a:sym typeface="Symbol" pitchFamily="18" charset="2"/>
                </a:rPr>
                <a:t>-</a:t>
              </a:r>
              <a:r>
                <a:rPr lang="en-US" altLang="en-US" sz="1600" b="1">
                  <a:latin typeface="Arial Black" pitchFamily="34" charset="0"/>
                  <a:ea typeface="Arial Unicode MS" pitchFamily="34" charset="-128"/>
                  <a:cs typeface="Arial Unicode MS" pitchFamily="34" charset="-128"/>
                </a:rPr>
                <a:t>D-Glucopyranose-6-phosphate</a:t>
              </a:r>
            </a:p>
            <a:p>
              <a:pPr algn="ctr">
                <a:spcBef>
                  <a:spcPct val="0"/>
                </a:spcBef>
                <a:buFontTx/>
                <a:buNone/>
              </a:pPr>
              <a:r>
                <a:rPr lang="en-US" altLang="en-US" sz="1600" b="1">
                  <a:latin typeface="Arial Black" pitchFamily="34" charset="0"/>
                  <a:ea typeface="Arial Unicode MS" pitchFamily="34" charset="-128"/>
                  <a:cs typeface="Arial Unicode MS" pitchFamily="34" charset="-128"/>
                </a:rPr>
                <a:t>(glycolytic intermediate)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7">
                                            <p:txEl>
                                              <p:pRg st="2" end="2"/>
                                            </p:txEl>
                                          </p:spTgt>
                                        </p:tgtEl>
                                        <p:attrNameLst>
                                          <p:attrName>style.visibility</p:attrName>
                                        </p:attrNameLst>
                                      </p:cBhvr>
                                      <p:to>
                                        <p:strVal val="visible"/>
                                      </p:to>
                                    </p:set>
                                    <p:animEffect transition="in" filter="fade">
                                      <p:cBhvr>
                                        <p:cTn id="14" dur="1000"/>
                                        <p:tgtEl>
                                          <p:spTgt spid="26627">
                                            <p:txEl>
                                              <p:pRg st="2" end="2"/>
                                            </p:txEl>
                                          </p:spTgt>
                                        </p:tgtEl>
                                      </p:cBhvr>
                                    </p:animEffect>
                                    <p:anim calcmode="lin" valueType="num">
                                      <p:cBhvr>
                                        <p:cTn id="15"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1000"/>
                                        <p:tgtEl>
                                          <p:spTgt spid="26627">
                                            <p:txEl>
                                              <p:pRg st="4" end="4"/>
                                            </p:txEl>
                                          </p:spTgt>
                                        </p:tgtEl>
                                      </p:cBhvr>
                                    </p:animEffect>
                                    <p:anim calcmode="lin" valueType="num">
                                      <p:cBhvr>
                                        <p:cTn id="22"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2209800" y="71438"/>
            <a:ext cx="489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sym typeface="Symbol" pitchFamily="18" charset="2"/>
              </a:rPr>
              <a:t>Amino Sugars: OH </a:t>
            </a:r>
            <a:r>
              <a:rPr lang="en-US" altLang="en-US" sz="2400" b="1">
                <a:solidFill>
                  <a:srgbClr val="FF6D09"/>
                </a:solidFill>
                <a:latin typeface="Arial" pitchFamily="34" charset="0"/>
                <a:sym typeface="Wingdings" pitchFamily="2" charset="2"/>
              </a:rPr>
              <a:t> NH</a:t>
            </a:r>
            <a:r>
              <a:rPr lang="en-US" altLang="en-US" sz="2400" b="1" baseline="-25000">
                <a:solidFill>
                  <a:srgbClr val="FF6D09"/>
                </a:solidFill>
                <a:latin typeface="Arial" pitchFamily="34" charset="0"/>
                <a:sym typeface="Wingdings" pitchFamily="2" charset="2"/>
              </a:rPr>
              <a:t>2</a:t>
            </a:r>
            <a:r>
              <a:rPr lang="en-US" altLang="en-US" sz="2400" b="1">
                <a:solidFill>
                  <a:srgbClr val="FF6D09"/>
                </a:solidFill>
                <a:latin typeface="Arial" pitchFamily="34" charset="0"/>
                <a:sym typeface="Wingdings" pitchFamily="2" charset="2"/>
              </a:rPr>
              <a:t> </a:t>
            </a:r>
            <a:endParaRPr lang="en-US" altLang="en-US" sz="2400">
              <a:solidFill>
                <a:srgbClr val="FF6D09"/>
              </a:solidFill>
              <a:latin typeface="Arial" pitchFamily="34" charset="0"/>
            </a:endParaRPr>
          </a:p>
        </p:txBody>
      </p:sp>
      <p:sp>
        <p:nvSpPr>
          <p:cNvPr id="27651" name="TextBox 2"/>
          <p:cNvSpPr txBox="1">
            <a:spLocks noChangeArrowheads="1"/>
          </p:cNvSpPr>
          <p:nvPr/>
        </p:nvSpPr>
        <p:spPr bwMode="auto">
          <a:xfrm>
            <a:off x="304800" y="3919538"/>
            <a:ext cx="8534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003366"/>
                </a:solidFill>
                <a:latin typeface="Calibri" pitchFamily="34" charset="0"/>
                <a:cs typeface="Calibri" pitchFamily="34" charset="0"/>
              </a:rPr>
              <a:t>Replacement (or </a:t>
            </a:r>
            <a:r>
              <a:rPr lang="en-US" altLang="en-US" sz="2000" dirty="0" smtClean="0">
                <a:solidFill>
                  <a:srgbClr val="FF0000"/>
                </a:solidFill>
                <a:latin typeface="Calibri" pitchFamily="34" charset="0"/>
                <a:cs typeface="Calibri" pitchFamily="34" charset="0"/>
              </a:rPr>
              <a:t>transamination</a:t>
            </a:r>
            <a:r>
              <a:rPr lang="en-US" altLang="en-US" sz="2000" dirty="0">
                <a:solidFill>
                  <a:srgbClr val="003366"/>
                </a:solidFill>
                <a:latin typeface="Calibri" pitchFamily="34" charset="0"/>
                <a:cs typeface="Calibri" pitchFamily="34" charset="0"/>
              </a:rPr>
              <a:t>) of an </a:t>
            </a:r>
            <a:r>
              <a:rPr lang="en-US" altLang="en-US" sz="2000" dirty="0">
                <a:solidFill>
                  <a:srgbClr val="FF0000"/>
                </a:solidFill>
                <a:latin typeface="Calibri" pitchFamily="34" charset="0"/>
                <a:cs typeface="Calibri" pitchFamily="34" charset="0"/>
              </a:rPr>
              <a:t>OH</a:t>
            </a:r>
            <a:r>
              <a:rPr lang="en-US" altLang="en-US" sz="2000" dirty="0">
                <a:solidFill>
                  <a:srgbClr val="003366"/>
                </a:solidFill>
                <a:latin typeface="Calibri" pitchFamily="34" charset="0"/>
                <a:cs typeface="Calibri" pitchFamily="34" charset="0"/>
              </a:rPr>
              <a:t> group with NH</a:t>
            </a:r>
            <a:r>
              <a:rPr lang="en-US" altLang="en-US" sz="2000" baseline="-25000" dirty="0">
                <a:solidFill>
                  <a:srgbClr val="003366"/>
                </a:solidFill>
                <a:latin typeface="Calibri" pitchFamily="34" charset="0"/>
                <a:cs typeface="Calibri" pitchFamily="34" charset="0"/>
              </a:rPr>
              <a:t>2</a:t>
            </a:r>
            <a:r>
              <a:rPr lang="en-US" altLang="en-US" sz="2000" dirty="0">
                <a:solidFill>
                  <a:srgbClr val="003366"/>
                </a:solidFill>
                <a:latin typeface="Calibri" pitchFamily="34" charset="0"/>
                <a:cs typeface="Calibri" pitchFamily="34" charset="0"/>
              </a:rPr>
              <a:t> moiety generates the corresponding </a:t>
            </a:r>
            <a:r>
              <a:rPr lang="en-US" altLang="en-US" sz="2000" dirty="0">
                <a:solidFill>
                  <a:srgbClr val="FF0000"/>
                </a:solidFill>
                <a:latin typeface="Calibri" pitchFamily="34" charset="0"/>
                <a:cs typeface="Calibri" pitchFamily="34" charset="0"/>
              </a:rPr>
              <a:t>amino sugar </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prefixing the sugar with </a:t>
            </a:r>
            <a:r>
              <a:rPr lang="en-US" altLang="en-US" sz="2000" dirty="0">
                <a:solidFill>
                  <a:srgbClr val="FF0000"/>
                </a:solidFill>
                <a:latin typeface="Calibri" pitchFamily="34" charset="0"/>
                <a:cs typeface="Calibri" pitchFamily="34" charset="0"/>
              </a:rPr>
              <a:t>n-amino-n-</a:t>
            </a:r>
            <a:r>
              <a:rPr lang="en-US" altLang="en-US" sz="2000" dirty="0" err="1">
                <a:solidFill>
                  <a:srgbClr val="FF0000"/>
                </a:solidFill>
                <a:latin typeface="Calibri" pitchFamily="34" charset="0"/>
                <a:cs typeface="Calibri" pitchFamily="34" charset="0"/>
              </a:rPr>
              <a:t>deoxy</a:t>
            </a:r>
            <a:r>
              <a:rPr lang="en-US" altLang="en-US" sz="2000" dirty="0">
                <a:solidFill>
                  <a:srgbClr val="FF0000"/>
                </a:solidFill>
                <a:latin typeface="Calibri" pitchFamily="34" charset="0"/>
                <a:cs typeface="Calibri" pitchFamily="34" charset="0"/>
              </a:rPr>
              <a:t>-</a:t>
            </a:r>
            <a:r>
              <a:rPr lang="en-US" altLang="en-US" sz="2000" dirty="0">
                <a:solidFill>
                  <a:srgbClr val="003366"/>
                </a:solidFill>
                <a:latin typeface="Calibri" pitchFamily="34" charset="0"/>
                <a:cs typeface="Calibri" pitchFamily="34" charset="0"/>
              </a:rPr>
              <a:t>, where n is the position of OH replaced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amination of the OH group @ C2 of </a:t>
            </a:r>
            <a:r>
              <a:rPr lang="en-US" altLang="en-US" sz="2000" dirty="0">
                <a:solidFill>
                  <a:srgbClr val="FF0000"/>
                </a:solidFill>
                <a:latin typeface="Calibri" pitchFamily="34" charset="0"/>
                <a:cs typeface="Calibri" pitchFamily="34" charset="0"/>
              </a:rPr>
              <a:t>glucose </a:t>
            </a:r>
            <a:r>
              <a:rPr lang="en-US" altLang="en-US" sz="2000" dirty="0">
                <a:solidFill>
                  <a:srgbClr val="003366"/>
                </a:solidFill>
                <a:latin typeface="Calibri" pitchFamily="34" charset="0"/>
                <a:cs typeface="Calibri" pitchFamily="34" charset="0"/>
              </a:rPr>
              <a:t>generates 2-amino-2-deoxy-</a:t>
            </a:r>
            <a:r>
              <a:rPr lang="en-US" altLang="en-US" sz="2000" dirty="0">
                <a:solidFill>
                  <a:srgbClr val="003366"/>
                </a:solidFill>
                <a:latin typeface="Calibri" pitchFamily="34" charset="0"/>
                <a:cs typeface="Calibri" pitchFamily="34" charset="0"/>
                <a:sym typeface="Symbol" pitchFamily="18" charset="2"/>
              </a:rPr>
              <a:t>-D-</a:t>
            </a:r>
            <a:r>
              <a:rPr lang="en-US" altLang="en-US" sz="2000" dirty="0" err="1">
                <a:solidFill>
                  <a:srgbClr val="003366"/>
                </a:solidFill>
                <a:latin typeface="Calibri" pitchFamily="34" charset="0"/>
                <a:cs typeface="Calibri" pitchFamily="34" charset="0"/>
                <a:sym typeface="Symbol" pitchFamily="18" charset="2"/>
              </a:rPr>
              <a:t>glucopyranose</a:t>
            </a:r>
            <a:r>
              <a:rPr lang="en-US" altLang="en-US" sz="2000" dirty="0">
                <a:solidFill>
                  <a:srgbClr val="003366"/>
                </a:solidFill>
                <a:latin typeface="Calibri" pitchFamily="34" charset="0"/>
                <a:cs typeface="Calibri" pitchFamily="34" charset="0"/>
                <a:sym typeface="Symbol" pitchFamily="18" charset="2"/>
              </a:rPr>
              <a:t> (</a:t>
            </a:r>
            <a:r>
              <a:rPr lang="en-US" altLang="en-US" sz="2000" dirty="0">
                <a:solidFill>
                  <a:srgbClr val="FF0000"/>
                </a:solidFill>
                <a:latin typeface="Calibri" pitchFamily="34" charset="0"/>
                <a:cs typeface="Calibri" pitchFamily="34" charset="0"/>
                <a:sym typeface="Symbol" pitchFamily="18" charset="2"/>
              </a:rPr>
              <a:t>-D-glucosamine</a:t>
            </a:r>
            <a:r>
              <a:rPr lang="en-US" altLang="en-US" sz="2000" dirty="0">
                <a:solidFill>
                  <a:srgbClr val="003366"/>
                </a:solidFill>
                <a:latin typeface="Calibri" pitchFamily="34" charset="0"/>
                <a:cs typeface="Calibri" pitchFamily="34" charset="0"/>
                <a:sym typeface="Symbol" pitchFamily="18" charset="2"/>
              </a:rPr>
              <a:t>)—a component of </a:t>
            </a:r>
            <a:r>
              <a:rPr lang="en-US" altLang="en-US" sz="2000" dirty="0" err="1">
                <a:solidFill>
                  <a:srgbClr val="003366"/>
                </a:solidFill>
                <a:latin typeface="Calibri" pitchFamily="34" charset="0"/>
                <a:cs typeface="Calibri" pitchFamily="34" charset="0"/>
                <a:sym typeface="Symbol" pitchFamily="18" charset="2"/>
              </a:rPr>
              <a:t>glycosaminoglycans</a:t>
            </a:r>
            <a:r>
              <a:rPr lang="en-US" altLang="en-US" sz="2000" dirty="0">
                <a:solidFill>
                  <a:srgbClr val="003366"/>
                </a:solidFill>
                <a:latin typeface="Calibri" pitchFamily="34" charset="0"/>
                <a:cs typeface="Calibri" pitchFamily="34" charset="0"/>
                <a:sym typeface="Symbol" pitchFamily="18" charset="2"/>
              </a:rPr>
              <a:t> </a:t>
            </a:r>
            <a:r>
              <a:rPr lang="en-US" altLang="en-US" sz="2000" dirty="0" smtClean="0">
                <a:solidFill>
                  <a:srgbClr val="003366"/>
                </a:solidFill>
                <a:latin typeface="Calibri" pitchFamily="34" charset="0"/>
                <a:cs typeface="Calibri" pitchFamily="34" charset="0"/>
                <a:sym typeface="Symbol" pitchFamily="18" charset="2"/>
              </a:rPr>
              <a:t>(see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sym typeface="Symbol" pitchFamily="18" charset="2"/>
              </a:rPr>
              <a:t>1.2) </a:t>
            </a:r>
            <a:endParaRPr lang="en-US" altLang="en-US" sz="2000" dirty="0">
              <a:solidFill>
                <a:srgbClr val="003366"/>
              </a:solidFill>
              <a:latin typeface="Calibri" pitchFamily="34" charset="0"/>
              <a:cs typeface="Calibri" pitchFamily="34" charset="0"/>
              <a:sym typeface="Symbol" pitchFamily="18" charset="2"/>
            </a:endParaRPr>
          </a:p>
        </p:txBody>
      </p:sp>
      <p:grpSp>
        <p:nvGrpSpPr>
          <p:cNvPr id="27652" name="Group 31"/>
          <p:cNvGrpSpPr>
            <a:grpSpLocks/>
          </p:cNvGrpSpPr>
          <p:nvPr/>
        </p:nvGrpSpPr>
        <p:grpSpPr bwMode="auto">
          <a:xfrm>
            <a:off x="228600" y="685800"/>
            <a:ext cx="8574088" cy="3124200"/>
            <a:chOff x="228600" y="685800"/>
            <a:chExt cx="8574860" cy="3124643"/>
          </a:xfrm>
        </p:grpSpPr>
        <p:grpSp>
          <p:nvGrpSpPr>
            <p:cNvPr id="27653" name="Group 23"/>
            <p:cNvGrpSpPr>
              <a:grpSpLocks/>
            </p:cNvGrpSpPr>
            <p:nvPr/>
          </p:nvGrpSpPr>
          <p:grpSpPr bwMode="auto">
            <a:xfrm>
              <a:off x="228600" y="685800"/>
              <a:ext cx="8574860" cy="3124643"/>
              <a:chOff x="228600" y="685800"/>
              <a:chExt cx="8574860" cy="3124643"/>
            </a:xfrm>
          </p:grpSpPr>
          <p:pic>
            <p:nvPicPr>
              <p:cNvPr id="27658"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2784587" cy="7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ounded Rectangle 11"/>
              <p:cNvSpPr>
                <a:spLocks noChangeArrowheads="1"/>
              </p:cNvSpPr>
              <p:nvPr/>
            </p:nvSpPr>
            <p:spPr bwMode="auto">
              <a:xfrm>
                <a:off x="3558925" y="1448243"/>
                <a:ext cx="381000" cy="35130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pic>
            <p:nvPicPr>
              <p:cNvPr id="27660" name="Picture 2" descr="voet4_figun_08_p222d"/>
              <p:cNvPicPr>
                <a:picLocks noChangeAspect="1" noChangeArrowheads="1"/>
              </p:cNvPicPr>
              <p:nvPr/>
            </p:nvPicPr>
            <p:blipFill>
              <a:blip r:embed="rId4" cstate="print">
                <a:extLst>
                  <a:ext uri="{28A0092B-C50C-407E-A947-70E740481C1C}">
                    <a14:useLocalDpi xmlns:a14="http://schemas.microsoft.com/office/drawing/2010/main" val="0"/>
                  </a:ext>
                </a:extLst>
              </a:blip>
              <a:srcRect r="53020" b="8440"/>
              <a:stretch>
                <a:fillRect/>
              </a:stretch>
            </p:blipFill>
            <p:spPr bwMode="auto">
              <a:xfrm>
                <a:off x="6337101" y="685800"/>
                <a:ext cx="2466359" cy="312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9"/>
              <p:cNvSpPr txBox="1">
                <a:spLocks noChangeArrowheads="1"/>
              </p:cNvSpPr>
              <p:nvPr/>
            </p:nvSpPr>
            <p:spPr bwMode="auto">
              <a:xfrm>
                <a:off x="228600" y="2743643"/>
                <a:ext cx="25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latin typeface="Arial Black" pitchFamily="34" charset="0"/>
                    <a:ea typeface="Arial Unicode MS" pitchFamily="34" charset="-128"/>
                    <a:cs typeface="Arial Unicode MS" pitchFamily="34" charset="-128"/>
                    <a:sym typeface="Symbol" pitchFamily="18" charset="2"/>
                  </a:rPr>
                  <a:t>-</a:t>
                </a:r>
                <a:r>
                  <a:rPr lang="en-US" altLang="en-US" sz="1800" b="1">
                    <a:latin typeface="Arial Black" pitchFamily="34" charset="0"/>
                    <a:ea typeface="Arial Unicode MS" pitchFamily="34" charset="-128"/>
                    <a:cs typeface="Arial Unicode MS" pitchFamily="34" charset="-128"/>
                  </a:rPr>
                  <a:t>D-Glucopyranose</a:t>
                </a:r>
              </a:p>
            </p:txBody>
          </p:sp>
          <p:grpSp>
            <p:nvGrpSpPr>
              <p:cNvPr id="27662" name="Group 5"/>
              <p:cNvGrpSpPr>
                <a:grpSpLocks/>
              </p:cNvGrpSpPr>
              <p:nvPr/>
            </p:nvGrpSpPr>
            <p:grpSpPr bwMode="auto">
              <a:xfrm>
                <a:off x="353041" y="686243"/>
                <a:ext cx="2466359" cy="2069511"/>
                <a:chOff x="353041" y="1283289"/>
                <a:chExt cx="2466359" cy="2069511"/>
              </a:xfrm>
            </p:grpSpPr>
            <p:grpSp>
              <p:nvGrpSpPr>
                <p:cNvPr id="27664" name="Group 4"/>
                <p:cNvGrpSpPr>
                  <a:grpSpLocks/>
                </p:cNvGrpSpPr>
                <p:nvPr/>
              </p:nvGrpSpPr>
              <p:grpSpPr bwMode="auto">
                <a:xfrm>
                  <a:off x="353041" y="1283289"/>
                  <a:ext cx="2466359" cy="2069511"/>
                  <a:chOff x="353041" y="1283289"/>
                  <a:chExt cx="2466359" cy="2069511"/>
                </a:xfrm>
              </p:grpSpPr>
              <p:pic>
                <p:nvPicPr>
                  <p:cNvPr id="27666" name="Picture 2" descr="voet4_figun_08_p222d"/>
                  <p:cNvPicPr>
                    <a:picLocks noChangeAspect="1" noChangeArrowheads="1"/>
                  </p:cNvPicPr>
                  <p:nvPr/>
                </p:nvPicPr>
                <p:blipFill>
                  <a:blip r:embed="rId4" cstate="print">
                    <a:extLst>
                      <a:ext uri="{28A0092B-C50C-407E-A947-70E740481C1C}">
                        <a14:useLocalDpi xmlns:a14="http://schemas.microsoft.com/office/drawing/2010/main" val="0"/>
                      </a:ext>
                    </a:extLst>
                  </a:blip>
                  <a:srcRect r="53020" b="39359"/>
                  <a:stretch>
                    <a:fillRect/>
                  </a:stretch>
                </p:blipFill>
                <p:spPr bwMode="auto">
                  <a:xfrm>
                    <a:off x="353041" y="1283289"/>
                    <a:ext cx="2466359" cy="206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Rounded Rectangle 2"/>
                  <p:cNvSpPr>
                    <a:spLocks noChangeArrowheads="1"/>
                  </p:cNvSpPr>
                  <p:nvPr/>
                </p:nvSpPr>
                <p:spPr bwMode="auto">
                  <a:xfrm>
                    <a:off x="1720232" y="2979892"/>
                    <a:ext cx="533400"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7665" name="TextBox 7"/>
                <p:cNvSpPr txBox="1">
                  <a:spLocks noChangeArrowheads="1"/>
                </p:cNvSpPr>
                <p:nvPr/>
              </p:nvSpPr>
              <p:spPr bwMode="auto">
                <a:xfrm>
                  <a:off x="1634078" y="2884582"/>
                  <a:ext cx="542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solidFill>
                        <a:srgbClr val="C00000"/>
                      </a:solidFill>
                      <a:latin typeface="Arial Rounded MT Bold" pitchFamily="34" charset="0"/>
                      <a:ea typeface="Arial Unicode MS" pitchFamily="34" charset="-128"/>
                      <a:cs typeface="Arial Unicode MS" pitchFamily="34" charset="-128"/>
                    </a:rPr>
                    <a:t>OH</a:t>
                  </a:r>
                </a:p>
              </p:txBody>
            </p:sp>
          </p:grpSp>
          <p:sp>
            <p:nvSpPr>
              <p:cNvPr id="27663" name="TextBox 17"/>
              <p:cNvSpPr txBox="1">
                <a:spLocks noChangeArrowheads="1"/>
              </p:cNvSpPr>
              <p:nvPr/>
            </p:nvSpPr>
            <p:spPr bwMode="auto">
              <a:xfrm>
                <a:off x="2895840" y="1657428"/>
                <a:ext cx="2109935" cy="40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dirty="0" smtClean="0">
                    <a:solidFill>
                      <a:srgbClr val="C00000"/>
                    </a:solidFill>
                    <a:latin typeface="Arial Rounded MT Bold" pitchFamily="34" charset="0"/>
                    <a:ea typeface="Arial Unicode MS" pitchFamily="34" charset="-128"/>
                    <a:cs typeface="Arial Unicode MS" pitchFamily="34" charset="-128"/>
                  </a:rPr>
                  <a:t>Transamination</a:t>
                </a:r>
                <a:endParaRPr lang="en-US" altLang="en-US" sz="2000" b="1" dirty="0">
                  <a:solidFill>
                    <a:srgbClr val="C00000"/>
                  </a:solidFill>
                  <a:latin typeface="Arial Rounded MT Bold" pitchFamily="34" charset="0"/>
                  <a:ea typeface="Arial Unicode MS" pitchFamily="34" charset="-128"/>
                  <a:cs typeface="Arial Unicode MS" pitchFamily="34" charset="-128"/>
                </a:endParaRPr>
              </a:p>
            </p:txBody>
          </p:sp>
        </p:grpSp>
        <p:sp>
          <p:nvSpPr>
            <p:cNvPr id="27654" name="TextBox 24"/>
            <p:cNvSpPr txBox="1">
              <a:spLocks noChangeArrowheads="1"/>
            </p:cNvSpPr>
            <p:nvPr/>
          </p:nvSpPr>
          <p:spPr bwMode="auto">
            <a:xfrm>
              <a:off x="4768278" y="2805198"/>
              <a:ext cx="1175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400" b="1">
                  <a:solidFill>
                    <a:schemeClr val="accent2"/>
                  </a:solidFill>
                  <a:latin typeface="Arial Narrow" pitchFamily="34" charset="0"/>
                  <a:ea typeface="Arial Unicode MS" pitchFamily="34" charset="-128"/>
                  <a:cs typeface="Arial Unicode MS" pitchFamily="34" charset="-128"/>
                </a:rPr>
                <a:t>Generic Name</a:t>
              </a:r>
            </a:p>
          </p:txBody>
        </p:sp>
        <p:sp>
          <p:nvSpPr>
            <p:cNvPr id="27655" name="TextBox 25"/>
            <p:cNvSpPr txBox="1">
              <a:spLocks noChangeArrowheads="1"/>
            </p:cNvSpPr>
            <p:nvPr/>
          </p:nvSpPr>
          <p:spPr bwMode="auto">
            <a:xfrm>
              <a:off x="4537446" y="3124200"/>
              <a:ext cx="1406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400" b="1">
                  <a:solidFill>
                    <a:schemeClr val="accent2"/>
                  </a:solidFill>
                  <a:latin typeface="Arial Narrow" pitchFamily="34" charset="0"/>
                  <a:ea typeface="Arial Unicode MS" pitchFamily="34" charset="-128"/>
                  <a:cs typeface="Arial Unicode MS" pitchFamily="34" charset="-128"/>
                </a:rPr>
                <a:t>Systematic Name</a:t>
              </a:r>
            </a:p>
          </p:txBody>
        </p:sp>
        <p:cxnSp>
          <p:nvCxnSpPr>
            <p:cNvPr id="27656" name="Straight Arrow Connector 29"/>
            <p:cNvCxnSpPr>
              <a:cxnSpLocks noChangeShapeType="1"/>
            </p:cNvCxnSpPr>
            <p:nvPr/>
          </p:nvCxnSpPr>
          <p:spPr bwMode="auto">
            <a:xfrm>
              <a:off x="5891676" y="3292784"/>
              <a:ext cx="457200" cy="0"/>
            </a:xfrm>
            <a:prstGeom prst="straightConnector1">
              <a:avLst/>
            </a:prstGeom>
            <a:noFill/>
            <a:ln w="12700" algn="ctr">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7" name="Straight Arrow Connector 30"/>
            <p:cNvCxnSpPr>
              <a:cxnSpLocks noChangeShapeType="1"/>
            </p:cNvCxnSpPr>
            <p:nvPr/>
          </p:nvCxnSpPr>
          <p:spPr bwMode="auto">
            <a:xfrm>
              <a:off x="5891676" y="2996076"/>
              <a:ext cx="457200" cy="0"/>
            </a:xfrm>
            <a:prstGeom prst="straightConnector1">
              <a:avLst/>
            </a:prstGeom>
            <a:noFill/>
            <a:ln w="12700" algn="ctr">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fade">
                                      <p:cBhvr>
                                        <p:cTn id="14" dur="1000"/>
                                        <p:tgtEl>
                                          <p:spTgt spid="27651">
                                            <p:txEl>
                                              <p:pRg st="2" end="2"/>
                                            </p:txEl>
                                          </p:spTgt>
                                        </p:tgtEl>
                                      </p:cBhvr>
                                    </p:animEffect>
                                    <p:anim calcmode="lin" valueType="num">
                                      <p:cBhvr>
                                        <p:cTn id="1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1000"/>
                                        <p:tgtEl>
                                          <p:spTgt spid="27651">
                                            <p:txEl>
                                              <p:pRg st="4" end="4"/>
                                            </p:txEl>
                                          </p:spTgt>
                                        </p:tgtEl>
                                      </p:cBhvr>
                                    </p:animEffect>
                                    <p:anim calcmode="lin" valueType="num">
                                      <p:cBhvr>
                                        <p:cTn id="22"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oet4_figun_08_p222d"/>
          <p:cNvPicPr>
            <a:picLocks noChangeAspect="1" noChangeArrowheads="1"/>
          </p:cNvPicPr>
          <p:nvPr/>
        </p:nvPicPr>
        <p:blipFill>
          <a:blip r:embed="rId3" cstate="print">
            <a:extLst>
              <a:ext uri="{28A0092B-C50C-407E-A947-70E740481C1C}">
                <a14:useLocalDpi xmlns:a14="http://schemas.microsoft.com/office/drawing/2010/main" val="0"/>
              </a:ext>
            </a:extLst>
          </a:blip>
          <a:srcRect r="53020" b="8794"/>
          <a:stretch>
            <a:fillRect/>
          </a:stretch>
        </p:blipFill>
        <p:spPr bwMode="auto">
          <a:xfrm>
            <a:off x="381000" y="609600"/>
            <a:ext cx="24669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p:cNvSpPr txBox="1">
            <a:spLocks noChangeArrowheads="1"/>
          </p:cNvSpPr>
          <p:nvPr/>
        </p:nvSpPr>
        <p:spPr bwMode="auto">
          <a:xfrm>
            <a:off x="1752600" y="76200"/>
            <a:ext cx="620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rPr>
              <a:t>Acetyl</a:t>
            </a:r>
            <a:r>
              <a:rPr lang="en-US" altLang="en-US" sz="2400" b="1">
                <a:solidFill>
                  <a:srgbClr val="FF6D09"/>
                </a:solidFill>
                <a:latin typeface="Arial" pitchFamily="34" charset="0"/>
                <a:sym typeface="Symbol" pitchFamily="18" charset="2"/>
              </a:rPr>
              <a:t> Sugars: OH </a:t>
            </a:r>
            <a:r>
              <a:rPr lang="en-US" altLang="en-US" sz="2400" b="1">
                <a:solidFill>
                  <a:srgbClr val="FF6D09"/>
                </a:solidFill>
                <a:latin typeface="Arial" pitchFamily="34" charset="0"/>
                <a:sym typeface="Wingdings" pitchFamily="2" charset="2"/>
              </a:rPr>
              <a:t> NH</a:t>
            </a:r>
            <a:r>
              <a:rPr lang="en-US" altLang="en-US" sz="2400" b="1" baseline="-25000">
                <a:solidFill>
                  <a:srgbClr val="FF6D09"/>
                </a:solidFill>
                <a:latin typeface="Arial" pitchFamily="34" charset="0"/>
                <a:sym typeface="Wingdings" pitchFamily="2" charset="2"/>
              </a:rPr>
              <a:t>2</a:t>
            </a:r>
            <a:r>
              <a:rPr lang="en-US" altLang="en-US" sz="2400" b="1">
                <a:solidFill>
                  <a:srgbClr val="FF6D09"/>
                </a:solidFill>
                <a:latin typeface="Arial" pitchFamily="34" charset="0"/>
                <a:sym typeface="Wingdings" pitchFamily="2" charset="2"/>
              </a:rPr>
              <a:t>  HNCOCH</a:t>
            </a:r>
            <a:r>
              <a:rPr lang="en-US" altLang="en-US" sz="2400" b="1" baseline="-25000">
                <a:solidFill>
                  <a:srgbClr val="FF6D09"/>
                </a:solidFill>
                <a:latin typeface="Arial" pitchFamily="34" charset="0"/>
                <a:sym typeface="Wingdings" pitchFamily="2" charset="2"/>
              </a:rPr>
              <a:t>3</a:t>
            </a:r>
            <a:r>
              <a:rPr lang="en-US" altLang="en-US" sz="2400" b="1">
                <a:solidFill>
                  <a:srgbClr val="FF6D09"/>
                </a:solidFill>
                <a:latin typeface="Arial" pitchFamily="34" charset="0"/>
                <a:sym typeface="Symbol" pitchFamily="18" charset="2"/>
              </a:rPr>
              <a:t>  </a:t>
            </a:r>
            <a:endParaRPr lang="en-US" altLang="en-US" sz="2400" b="1">
              <a:solidFill>
                <a:srgbClr val="FF6D09"/>
              </a:solidFill>
              <a:latin typeface="Arial" pitchFamily="34" charset="0"/>
            </a:endParaRPr>
          </a:p>
        </p:txBody>
      </p:sp>
      <p:sp>
        <p:nvSpPr>
          <p:cNvPr id="28676" name="TextBox 2"/>
          <p:cNvSpPr txBox="1">
            <a:spLocks noChangeArrowheads="1"/>
          </p:cNvSpPr>
          <p:nvPr/>
        </p:nvSpPr>
        <p:spPr bwMode="auto">
          <a:xfrm>
            <a:off x="228600" y="3962400"/>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solidFill>
                  <a:srgbClr val="003366"/>
                </a:solidFill>
                <a:latin typeface="Calibri" pitchFamily="34" charset="0"/>
                <a:cs typeface="Calibri" pitchFamily="34" charset="0"/>
              </a:rPr>
              <a:t>Amino sugars are frequently subject to further modifications such as </a:t>
            </a:r>
            <a:r>
              <a:rPr lang="en-US" altLang="en-US" sz="2000" dirty="0">
                <a:solidFill>
                  <a:srgbClr val="FF0000"/>
                </a:solidFill>
                <a:latin typeface="Calibri" pitchFamily="34" charset="0"/>
                <a:cs typeface="Calibri" pitchFamily="34" charset="0"/>
              </a:rPr>
              <a:t>acetylation</a:t>
            </a:r>
            <a:r>
              <a:rPr lang="en-US" altLang="en-US" sz="2000" dirty="0">
                <a:solidFill>
                  <a:srgbClr val="003366"/>
                </a:solidFill>
                <a:latin typeface="Calibri" pitchFamily="34" charset="0"/>
                <a:cs typeface="Calibri" pitchFamily="34" charset="0"/>
              </a:rPr>
              <a:t> at the </a:t>
            </a:r>
            <a:r>
              <a:rPr lang="en-US" altLang="en-US" sz="2000" dirty="0">
                <a:solidFill>
                  <a:srgbClr val="FF0000"/>
                </a:solidFill>
                <a:latin typeface="Calibri" pitchFamily="34" charset="0"/>
                <a:cs typeface="Calibri" pitchFamily="34" charset="0"/>
              </a:rPr>
              <a:t>NH</a:t>
            </a:r>
            <a:r>
              <a:rPr lang="en-US" altLang="en-US" sz="2000" baseline="-25000" dirty="0">
                <a:solidFill>
                  <a:srgbClr val="FF0000"/>
                </a:solidFill>
                <a:latin typeface="Calibri" pitchFamily="34" charset="0"/>
                <a:cs typeface="Calibri" pitchFamily="34" charset="0"/>
              </a:rPr>
              <a:t>2</a:t>
            </a:r>
            <a:r>
              <a:rPr lang="en-US" altLang="en-US" sz="2000" dirty="0">
                <a:solidFill>
                  <a:srgbClr val="FF0000"/>
                </a:solidFill>
                <a:latin typeface="Calibri" pitchFamily="34" charset="0"/>
                <a:cs typeface="Calibri" pitchFamily="34" charset="0"/>
              </a:rPr>
              <a:t> </a:t>
            </a:r>
            <a:r>
              <a:rPr lang="en-US" altLang="en-US" sz="2000" dirty="0">
                <a:solidFill>
                  <a:srgbClr val="003366"/>
                </a:solidFill>
                <a:latin typeface="Calibri" pitchFamily="34" charset="0"/>
                <a:cs typeface="Calibri" pitchFamily="34" charset="0"/>
              </a:rPr>
              <a:t>moiety so as to generate the corresponding </a:t>
            </a:r>
            <a:r>
              <a:rPr lang="en-US" altLang="en-US" sz="2000" dirty="0">
                <a:solidFill>
                  <a:srgbClr val="FF0000"/>
                </a:solidFill>
                <a:latin typeface="Calibri" pitchFamily="34" charset="0"/>
                <a:cs typeface="Calibri" pitchFamily="34" charset="0"/>
              </a:rPr>
              <a:t>acetyl sugar </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Nomenclature based on simply prefixing the sugar with </a:t>
            </a:r>
            <a:r>
              <a:rPr lang="en-US" altLang="en-US" sz="2000" dirty="0">
                <a:solidFill>
                  <a:srgbClr val="FF0000"/>
                </a:solidFill>
                <a:latin typeface="Calibri" pitchFamily="34" charset="0"/>
                <a:cs typeface="Calibri" pitchFamily="34" charset="0"/>
              </a:rPr>
              <a:t>n-</a:t>
            </a:r>
            <a:r>
              <a:rPr lang="en-US" altLang="en-US" sz="2000" dirty="0" err="1">
                <a:solidFill>
                  <a:srgbClr val="FF0000"/>
                </a:solidFill>
                <a:latin typeface="Calibri" pitchFamily="34" charset="0"/>
                <a:cs typeface="Calibri" pitchFamily="34" charset="0"/>
              </a:rPr>
              <a:t>acetylamino</a:t>
            </a:r>
            <a:r>
              <a:rPr lang="en-US" altLang="en-US" sz="2000" dirty="0">
                <a:solidFill>
                  <a:srgbClr val="FF0000"/>
                </a:solidFill>
                <a:latin typeface="Calibri" pitchFamily="34" charset="0"/>
                <a:cs typeface="Calibri" pitchFamily="34" charset="0"/>
              </a:rPr>
              <a:t>-n-</a:t>
            </a:r>
            <a:r>
              <a:rPr lang="en-US" altLang="en-US" sz="2000" dirty="0" err="1">
                <a:solidFill>
                  <a:srgbClr val="FF0000"/>
                </a:solidFill>
                <a:latin typeface="Calibri" pitchFamily="34" charset="0"/>
                <a:cs typeface="Calibri" pitchFamily="34" charset="0"/>
              </a:rPr>
              <a:t>deoxy</a:t>
            </a:r>
            <a:r>
              <a:rPr lang="en-US" altLang="en-US" sz="2000" dirty="0">
                <a:solidFill>
                  <a:srgbClr val="FF0000"/>
                </a:solidFill>
                <a:latin typeface="Calibri" pitchFamily="34" charset="0"/>
                <a:cs typeface="Calibri" pitchFamily="34" charset="0"/>
              </a:rPr>
              <a:t>-</a:t>
            </a:r>
            <a:r>
              <a:rPr lang="en-US" altLang="en-US" sz="2000" dirty="0">
                <a:solidFill>
                  <a:srgbClr val="003366"/>
                </a:solidFill>
                <a:latin typeface="Calibri" pitchFamily="34" charset="0"/>
                <a:cs typeface="Calibri" pitchFamily="34" charset="0"/>
              </a:rPr>
              <a:t>, where n is the position of OH replaced</a:t>
            </a:r>
          </a:p>
          <a:p>
            <a:pPr>
              <a:spcBef>
                <a:spcPct val="0"/>
              </a:spcBef>
              <a:buFontTx/>
              <a:buChar char="-"/>
            </a:pPr>
            <a:endParaRPr lang="en-US" altLang="en-US" sz="2000" dirty="0">
              <a:solidFill>
                <a:srgbClr val="003366"/>
              </a:solidFill>
              <a:latin typeface="Calibri" pitchFamily="34" charset="0"/>
              <a:cs typeface="Calibri" pitchFamily="34" charset="0"/>
            </a:endParaRPr>
          </a:p>
          <a:p>
            <a:pPr>
              <a:spcBef>
                <a:spcPct val="0"/>
              </a:spcBef>
              <a:buFontTx/>
              <a:buChar char="-"/>
            </a:pPr>
            <a:r>
              <a:rPr lang="en-US" altLang="en-US" sz="2000" dirty="0">
                <a:solidFill>
                  <a:srgbClr val="003366"/>
                </a:solidFill>
                <a:latin typeface="Calibri" pitchFamily="34" charset="0"/>
                <a:cs typeface="Calibri" pitchFamily="34" charset="0"/>
              </a:rPr>
              <a:t>For example, acetylation of the NH</a:t>
            </a:r>
            <a:r>
              <a:rPr lang="en-US" altLang="en-US" sz="2000" baseline="-25000" dirty="0">
                <a:solidFill>
                  <a:srgbClr val="003366"/>
                </a:solidFill>
                <a:latin typeface="Calibri" pitchFamily="34" charset="0"/>
                <a:cs typeface="Calibri" pitchFamily="34" charset="0"/>
              </a:rPr>
              <a:t>2</a:t>
            </a:r>
            <a:r>
              <a:rPr lang="en-US" altLang="en-US" sz="2000" dirty="0">
                <a:solidFill>
                  <a:srgbClr val="003366"/>
                </a:solidFill>
                <a:latin typeface="Calibri" pitchFamily="34" charset="0"/>
                <a:cs typeface="Calibri" pitchFamily="34" charset="0"/>
              </a:rPr>
              <a:t> group @ C2 of </a:t>
            </a:r>
            <a:r>
              <a:rPr lang="en-US" altLang="en-US" sz="2000" dirty="0">
                <a:solidFill>
                  <a:srgbClr val="FF0000"/>
                </a:solidFill>
                <a:latin typeface="Calibri" pitchFamily="34" charset="0"/>
                <a:cs typeface="Calibri" pitchFamily="34" charset="0"/>
              </a:rPr>
              <a:t>glucose</a:t>
            </a:r>
            <a:r>
              <a:rPr lang="en-US" altLang="en-US" sz="2000" dirty="0">
                <a:solidFill>
                  <a:srgbClr val="003366"/>
                </a:solidFill>
                <a:latin typeface="Calibri" pitchFamily="34" charset="0"/>
                <a:cs typeface="Calibri" pitchFamily="34" charset="0"/>
              </a:rPr>
              <a:t> generates 2-acetylamino-2-deoxy-</a:t>
            </a:r>
            <a:r>
              <a:rPr lang="en-US" altLang="en-US" sz="2000" dirty="0">
                <a:solidFill>
                  <a:srgbClr val="003366"/>
                </a:solidFill>
                <a:latin typeface="Calibri" pitchFamily="34" charset="0"/>
                <a:cs typeface="Calibri" pitchFamily="34" charset="0"/>
                <a:sym typeface="Symbol" pitchFamily="18" charset="2"/>
              </a:rPr>
              <a:t>-D-</a:t>
            </a:r>
            <a:r>
              <a:rPr lang="en-US" altLang="en-US" sz="2000" dirty="0" err="1">
                <a:solidFill>
                  <a:srgbClr val="003366"/>
                </a:solidFill>
                <a:latin typeface="Calibri" pitchFamily="34" charset="0"/>
                <a:cs typeface="Calibri" pitchFamily="34" charset="0"/>
                <a:sym typeface="Symbol" pitchFamily="18" charset="2"/>
              </a:rPr>
              <a:t>glucopyranose</a:t>
            </a:r>
            <a:r>
              <a:rPr lang="en-US" altLang="en-US" sz="2000" dirty="0">
                <a:solidFill>
                  <a:srgbClr val="003366"/>
                </a:solidFill>
                <a:latin typeface="Calibri" pitchFamily="34" charset="0"/>
                <a:cs typeface="Calibri" pitchFamily="34" charset="0"/>
                <a:sym typeface="Symbol" pitchFamily="18" charset="2"/>
              </a:rPr>
              <a:t> (</a:t>
            </a:r>
            <a:r>
              <a:rPr lang="en-US" altLang="en-US" sz="2000" dirty="0">
                <a:solidFill>
                  <a:srgbClr val="FF0000"/>
                </a:solidFill>
                <a:latin typeface="Calibri" pitchFamily="34" charset="0"/>
                <a:cs typeface="Calibri" pitchFamily="34" charset="0"/>
                <a:sym typeface="Symbol" pitchFamily="18" charset="2"/>
              </a:rPr>
              <a:t>N-acetyl--D-glucosamine</a:t>
            </a:r>
            <a:r>
              <a:rPr lang="en-US" altLang="en-US" sz="2000" dirty="0">
                <a:solidFill>
                  <a:srgbClr val="003366"/>
                </a:solidFill>
                <a:latin typeface="Calibri" pitchFamily="34" charset="0"/>
                <a:cs typeface="Calibri" pitchFamily="34" charset="0"/>
                <a:sym typeface="Symbol" pitchFamily="18" charset="2"/>
              </a:rPr>
              <a:t>)—a component of </a:t>
            </a:r>
            <a:r>
              <a:rPr lang="en-US" altLang="en-US" sz="2000" dirty="0" err="1">
                <a:solidFill>
                  <a:srgbClr val="003366"/>
                </a:solidFill>
                <a:latin typeface="Calibri" pitchFamily="34" charset="0"/>
                <a:cs typeface="Calibri" pitchFamily="34" charset="0"/>
                <a:sym typeface="Symbol" pitchFamily="18" charset="2"/>
              </a:rPr>
              <a:t>glycosaminoglycans</a:t>
            </a:r>
            <a:r>
              <a:rPr lang="en-US" altLang="en-US" sz="2000" dirty="0">
                <a:solidFill>
                  <a:srgbClr val="003366"/>
                </a:solidFill>
                <a:latin typeface="Calibri" pitchFamily="34" charset="0"/>
                <a:cs typeface="Calibri" pitchFamily="34" charset="0"/>
                <a:sym typeface="Symbol" pitchFamily="18" charset="2"/>
              </a:rPr>
              <a:t> </a:t>
            </a:r>
            <a:r>
              <a:rPr lang="en-US" altLang="en-US" sz="2000" dirty="0" smtClean="0">
                <a:solidFill>
                  <a:srgbClr val="003366"/>
                </a:solidFill>
                <a:latin typeface="Calibri" pitchFamily="34" charset="0"/>
                <a:cs typeface="Calibri" pitchFamily="34" charset="0"/>
                <a:sym typeface="Symbol" pitchFamily="18" charset="2"/>
              </a:rPr>
              <a:t>(see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sym typeface="Symbol" pitchFamily="18" charset="2"/>
              </a:rPr>
              <a:t>1.2) </a:t>
            </a:r>
            <a:endParaRPr lang="en-US" altLang="en-US" sz="2000" dirty="0">
              <a:solidFill>
                <a:srgbClr val="003366"/>
              </a:solidFill>
              <a:latin typeface="Calibri" pitchFamily="34" charset="0"/>
              <a:cs typeface="Calibri" pitchFamily="34" charset="0"/>
              <a:sym typeface="Symbol" pitchFamily="18" charset="2"/>
            </a:endParaRPr>
          </a:p>
        </p:txBody>
      </p:sp>
      <p:pic>
        <p:nvPicPr>
          <p:cNvPr id="28677"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2925" y="1371600"/>
            <a:ext cx="2784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ounded Rectangle 11"/>
          <p:cNvSpPr>
            <a:spLocks noChangeArrowheads="1"/>
          </p:cNvSpPr>
          <p:nvPr/>
        </p:nvSpPr>
        <p:spPr bwMode="auto">
          <a:xfrm>
            <a:off x="3594100" y="914400"/>
            <a:ext cx="381000" cy="350838"/>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8679" name="TextBox 17"/>
          <p:cNvSpPr txBox="1">
            <a:spLocks noChangeArrowheads="1"/>
          </p:cNvSpPr>
          <p:nvPr/>
        </p:nvSpPr>
        <p:spPr bwMode="auto">
          <a:xfrm>
            <a:off x="3387725" y="1123950"/>
            <a:ext cx="1590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Rounded MT Bold" pitchFamily="34" charset="0"/>
                <a:ea typeface="Arial Unicode MS" pitchFamily="34" charset="-128"/>
                <a:cs typeface="Arial Unicode MS" pitchFamily="34" charset="-128"/>
              </a:rPr>
              <a:t>Acetylation</a:t>
            </a:r>
          </a:p>
        </p:txBody>
      </p:sp>
      <p:grpSp>
        <p:nvGrpSpPr>
          <p:cNvPr id="28680" name="Group 25"/>
          <p:cNvGrpSpPr>
            <a:grpSpLocks/>
          </p:cNvGrpSpPr>
          <p:nvPr/>
        </p:nvGrpSpPr>
        <p:grpSpPr bwMode="auto">
          <a:xfrm>
            <a:off x="5584825" y="609600"/>
            <a:ext cx="3397250" cy="3124200"/>
            <a:chOff x="5584106" y="609600"/>
            <a:chExt cx="3397726" cy="3124200"/>
          </a:xfrm>
        </p:grpSpPr>
        <p:sp>
          <p:nvSpPr>
            <p:cNvPr id="28681" name="TextBox 9"/>
            <p:cNvSpPr txBox="1">
              <a:spLocks noChangeArrowheads="1"/>
            </p:cNvSpPr>
            <p:nvPr/>
          </p:nvSpPr>
          <p:spPr bwMode="auto">
            <a:xfrm>
              <a:off x="5584106" y="2810470"/>
              <a:ext cx="33977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800" b="1">
                  <a:latin typeface="Arial Black" pitchFamily="34" charset="0"/>
                  <a:ea typeface="Arial Unicode MS" pitchFamily="34" charset="-128"/>
                  <a:cs typeface="Arial Unicode MS" pitchFamily="34" charset="-128"/>
                  <a:sym typeface="Symbol" pitchFamily="18" charset="2"/>
                </a:rPr>
                <a:t>N-acetyl--</a:t>
              </a:r>
              <a:r>
                <a:rPr lang="en-US" altLang="en-US" sz="1800" b="1">
                  <a:latin typeface="Arial Black" pitchFamily="34" charset="0"/>
                  <a:ea typeface="Arial Unicode MS" pitchFamily="34" charset="-128"/>
                  <a:cs typeface="Arial Unicode MS" pitchFamily="34" charset="-128"/>
                </a:rPr>
                <a:t>D-glucosamine</a:t>
              </a:r>
            </a:p>
            <a:p>
              <a:pPr algn="ctr">
                <a:spcBef>
                  <a:spcPct val="0"/>
                </a:spcBef>
                <a:buFontTx/>
                <a:buNone/>
              </a:pPr>
              <a:r>
                <a:rPr lang="en-US" altLang="en-US" sz="1800" b="1">
                  <a:latin typeface="Arial Black" pitchFamily="34" charset="0"/>
                  <a:ea typeface="Arial Unicode MS" pitchFamily="34" charset="-128"/>
                  <a:cs typeface="Arial Unicode MS" pitchFamily="34" charset="-128"/>
                </a:rPr>
                <a:t>(2-acetylamino-2-deoxy-</a:t>
              </a:r>
            </a:p>
            <a:p>
              <a:pPr algn="ctr">
                <a:spcBef>
                  <a:spcPct val="0"/>
                </a:spcBef>
                <a:buFontTx/>
                <a:buNone/>
              </a:pPr>
              <a:r>
                <a:rPr lang="en-US" altLang="en-US" sz="1800" b="1">
                  <a:latin typeface="Arial Black" pitchFamily="34" charset="0"/>
                  <a:ea typeface="Arial Unicode MS" pitchFamily="34" charset="-128"/>
                  <a:cs typeface="Arial Unicode MS" pitchFamily="34" charset="-128"/>
                  <a:sym typeface="Symbol" pitchFamily="18" charset="2"/>
                </a:rPr>
                <a:t>-</a:t>
              </a:r>
              <a:r>
                <a:rPr lang="en-US" altLang="en-US" sz="1800" b="1">
                  <a:latin typeface="Arial Black" pitchFamily="34" charset="0"/>
                  <a:ea typeface="Arial Unicode MS" pitchFamily="34" charset="-128"/>
                  <a:cs typeface="Arial Unicode MS" pitchFamily="34" charset="-128"/>
                </a:rPr>
                <a:t>D-glucopyranose)</a:t>
              </a:r>
            </a:p>
          </p:txBody>
        </p:sp>
        <p:grpSp>
          <p:nvGrpSpPr>
            <p:cNvPr id="28682" name="Group 19"/>
            <p:cNvGrpSpPr>
              <a:grpSpLocks/>
            </p:cNvGrpSpPr>
            <p:nvPr/>
          </p:nvGrpSpPr>
          <p:grpSpPr bwMode="auto">
            <a:xfrm>
              <a:off x="6096000" y="609600"/>
              <a:ext cx="2771196" cy="2372448"/>
              <a:chOff x="6096000" y="838200"/>
              <a:chExt cx="2771196" cy="2372448"/>
            </a:xfrm>
          </p:grpSpPr>
          <p:grpSp>
            <p:nvGrpSpPr>
              <p:cNvPr id="28683" name="Group 4"/>
              <p:cNvGrpSpPr>
                <a:grpSpLocks/>
              </p:cNvGrpSpPr>
              <p:nvPr/>
            </p:nvGrpSpPr>
            <p:grpSpPr bwMode="auto">
              <a:xfrm>
                <a:off x="6096000" y="838200"/>
                <a:ext cx="2466359" cy="2069511"/>
                <a:chOff x="353041" y="1283289"/>
                <a:chExt cx="2466359" cy="2069511"/>
              </a:xfrm>
            </p:grpSpPr>
            <p:pic>
              <p:nvPicPr>
                <p:cNvPr id="28688" name="Picture 2" descr="voet4_figun_08_p222d"/>
                <p:cNvPicPr>
                  <a:picLocks noChangeAspect="1" noChangeArrowheads="1"/>
                </p:cNvPicPr>
                <p:nvPr/>
              </p:nvPicPr>
              <p:blipFill>
                <a:blip r:embed="rId3" cstate="print">
                  <a:extLst>
                    <a:ext uri="{28A0092B-C50C-407E-A947-70E740481C1C}">
                      <a14:useLocalDpi xmlns:a14="http://schemas.microsoft.com/office/drawing/2010/main" val="0"/>
                    </a:ext>
                  </a:extLst>
                </a:blip>
                <a:srcRect r="53020" b="39359"/>
                <a:stretch>
                  <a:fillRect/>
                </a:stretch>
              </p:blipFill>
              <p:spPr bwMode="auto">
                <a:xfrm>
                  <a:off x="353041" y="1283289"/>
                  <a:ext cx="2466359" cy="206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Rounded Rectangle 2"/>
                <p:cNvSpPr>
                  <a:spLocks noChangeArrowheads="1"/>
                </p:cNvSpPr>
                <p:nvPr/>
              </p:nvSpPr>
              <p:spPr bwMode="auto">
                <a:xfrm>
                  <a:off x="1720232" y="2979892"/>
                  <a:ext cx="533400"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28684" name="TextBox 7"/>
              <p:cNvSpPr txBox="1">
                <a:spLocks noChangeArrowheads="1"/>
              </p:cNvSpPr>
              <p:nvPr/>
            </p:nvSpPr>
            <p:spPr bwMode="auto">
              <a:xfrm>
                <a:off x="7215782" y="2439493"/>
                <a:ext cx="1651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solidFill>
                      <a:srgbClr val="C00000"/>
                    </a:solidFill>
                    <a:latin typeface="Arial Rounded MT Bold" pitchFamily="34" charset="0"/>
                    <a:ea typeface="Arial Unicode MS" pitchFamily="34" charset="-128"/>
                    <a:cs typeface="Arial Unicode MS" pitchFamily="34" charset="-128"/>
                  </a:rPr>
                  <a:t>HN—C—CH3</a:t>
                </a:r>
              </a:p>
            </p:txBody>
          </p:sp>
          <p:sp>
            <p:nvSpPr>
              <p:cNvPr id="28685" name="TextBox 15"/>
              <p:cNvSpPr txBox="1">
                <a:spLocks noChangeArrowheads="1"/>
              </p:cNvSpPr>
              <p:nvPr/>
            </p:nvSpPr>
            <p:spPr bwMode="auto">
              <a:xfrm>
                <a:off x="7821795" y="2841316"/>
                <a:ext cx="367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solidFill>
                      <a:srgbClr val="C00000"/>
                    </a:solidFill>
                    <a:latin typeface="Arial Rounded MT Bold" pitchFamily="34" charset="0"/>
                    <a:ea typeface="Arial Unicode MS" pitchFamily="34" charset="-128"/>
                    <a:cs typeface="Arial Unicode MS" pitchFamily="34" charset="-128"/>
                  </a:rPr>
                  <a:t>O</a:t>
                </a:r>
              </a:p>
            </p:txBody>
          </p:sp>
          <p:cxnSp>
            <p:nvCxnSpPr>
              <p:cNvPr id="28686" name="Straight Connector 6"/>
              <p:cNvCxnSpPr>
                <a:cxnSpLocks noChangeShapeType="1"/>
              </p:cNvCxnSpPr>
              <p:nvPr/>
            </p:nvCxnSpPr>
            <p:spPr bwMode="auto">
              <a:xfrm flipH="1">
                <a:off x="7971414" y="2735108"/>
                <a:ext cx="1938" cy="18288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Straight Connector 21"/>
              <p:cNvCxnSpPr>
                <a:cxnSpLocks noChangeShapeType="1"/>
              </p:cNvCxnSpPr>
              <p:nvPr/>
            </p:nvCxnSpPr>
            <p:spPr bwMode="auto">
              <a:xfrm flipH="1">
                <a:off x="8020556" y="2735108"/>
                <a:ext cx="1938" cy="18288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1000"/>
                                        <p:tgtEl>
                                          <p:spTgt spid="28676">
                                            <p:txEl>
                                              <p:pRg st="0" end="0"/>
                                            </p:txEl>
                                          </p:spTgt>
                                        </p:tgtEl>
                                      </p:cBhvr>
                                    </p:animEffect>
                                    <p:anim calcmode="lin" valueType="num">
                                      <p:cBhvr>
                                        <p:cTn id="8" dur="10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6">
                                            <p:txEl>
                                              <p:pRg st="2" end="2"/>
                                            </p:txEl>
                                          </p:spTgt>
                                        </p:tgtEl>
                                        <p:attrNameLst>
                                          <p:attrName>style.visibility</p:attrName>
                                        </p:attrNameLst>
                                      </p:cBhvr>
                                      <p:to>
                                        <p:strVal val="visible"/>
                                      </p:to>
                                    </p:set>
                                    <p:animEffect transition="in" filter="fade">
                                      <p:cBhvr>
                                        <p:cTn id="14" dur="1000"/>
                                        <p:tgtEl>
                                          <p:spTgt spid="28676">
                                            <p:txEl>
                                              <p:pRg st="2" end="2"/>
                                            </p:txEl>
                                          </p:spTgt>
                                        </p:tgtEl>
                                      </p:cBhvr>
                                    </p:animEffect>
                                    <p:anim calcmode="lin" valueType="num">
                                      <p:cBhvr>
                                        <p:cTn id="15"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86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6">
                                            <p:txEl>
                                              <p:pRg st="4" end="4"/>
                                            </p:txEl>
                                          </p:spTgt>
                                        </p:tgtEl>
                                        <p:attrNameLst>
                                          <p:attrName>style.visibility</p:attrName>
                                        </p:attrNameLst>
                                      </p:cBhvr>
                                      <p:to>
                                        <p:strVal val="visible"/>
                                      </p:to>
                                    </p:set>
                                    <p:animEffect transition="in" filter="fade">
                                      <p:cBhvr>
                                        <p:cTn id="21" dur="1000"/>
                                        <p:tgtEl>
                                          <p:spTgt spid="28676">
                                            <p:txEl>
                                              <p:pRg st="4" end="4"/>
                                            </p:txEl>
                                          </p:spTgt>
                                        </p:tgtEl>
                                      </p:cBhvr>
                                    </p:animEffect>
                                    <p:anim calcmode="lin" valueType="num">
                                      <p:cBhvr>
                                        <p:cTn id="22" dur="10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867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819400" y="762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rPr>
              <a:t>O-Glycosides: OH </a:t>
            </a:r>
            <a:r>
              <a:rPr lang="en-US" altLang="en-US" sz="2400" b="1">
                <a:solidFill>
                  <a:srgbClr val="FF6D09"/>
                </a:solidFill>
                <a:latin typeface="Arial" pitchFamily="34" charset="0"/>
                <a:sym typeface="Wingdings" pitchFamily="2" charset="2"/>
              </a:rPr>
              <a:t> OR</a:t>
            </a:r>
            <a:r>
              <a:rPr lang="en-US" altLang="en-US" sz="2400" b="1">
                <a:solidFill>
                  <a:srgbClr val="FF6D09"/>
                </a:solidFill>
                <a:latin typeface="Arial" pitchFamily="34" charset="0"/>
              </a:rPr>
              <a:t> </a:t>
            </a:r>
            <a:endParaRPr lang="en-US" altLang="en-US" sz="2400">
              <a:solidFill>
                <a:srgbClr val="FF6D09"/>
              </a:solidFill>
              <a:latin typeface="Arial" pitchFamily="34" charset="0"/>
            </a:endParaRPr>
          </a:p>
        </p:txBody>
      </p:sp>
      <p:sp>
        <p:nvSpPr>
          <p:cNvPr id="29699" name="TextBox 2"/>
          <p:cNvSpPr txBox="1">
            <a:spLocks noChangeArrowheads="1"/>
          </p:cNvSpPr>
          <p:nvPr/>
        </p:nvSpPr>
        <p:spPr bwMode="auto">
          <a:xfrm>
            <a:off x="228600" y="38100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err="1">
                <a:solidFill>
                  <a:srgbClr val="FF0000"/>
                </a:solidFill>
                <a:latin typeface="Calibri" pitchFamily="34" charset="0"/>
                <a:cs typeface="Calibri" pitchFamily="34" charset="0"/>
                <a:sym typeface="Symbol" pitchFamily="18" charset="2"/>
              </a:rPr>
              <a:t>Anomeric</a:t>
            </a:r>
            <a:r>
              <a:rPr lang="en-US" altLang="en-US" sz="2000" dirty="0">
                <a:solidFill>
                  <a:srgbClr val="FF0000"/>
                </a:solidFill>
                <a:latin typeface="Calibri" pitchFamily="34" charset="0"/>
                <a:cs typeface="Calibri" pitchFamily="34" charset="0"/>
                <a:sym typeface="Symbol" pitchFamily="18" charset="2"/>
              </a:rPr>
              <a:t> C </a:t>
            </a:r>
            <a:r>
              <a:rPr lang="en-US" altLang="en-US" sz="2000" dirty="0" smtClean="0">
                <a:solidFill>
                  <a:srgbClr val="FF0000"/>
                </a:solidFill>
                <a:latin typeface="Calibri" pitchFamily="34" charset="0"/>
                <a:cs typeface="Calibri" pitchFamily="34" charset="0"/>
                <a:sym typeface="Symbol" pitchFamily="18" charset="2"/>
              </a:rPr>
              <a:t>atom</a:t>
            </a:r>
            <a:r>
              <a:rPr lang="en-US" altLang="en-US" sz="2000" dirty="0" smtClean="0">
                <a:solidFill>
                  <a:srgbClr val="003366"/>
                </a:solidFill>
                <a:latin typeface="Calibri" pitchFamily="34" charset="0"/>
                <a:cs typeface="Calibri" pitchFamily="34" charset="0"/>
                <a:sym typeface="Symbol" pitchFamily="18" charset="2"/>
              </a:rPr>
              <a:t>—or </a:t>
            </a:r>
            <a:r>
              <a:rPr lang="en-US" altLang="en-US" sz="2000" dirty="0">
                <a:solidFill>
                  <a:srgbClr val="003366"/>
                </a:solidFill>
                <a:latin typeface="Calibri" pitchFamily="34" charset="0"/>
                <a:cs typeface="Calibri" pitchFamily="34" charset="0"/>
                <a:sym typeface="Symbol" pitchFamily="18" charset="2"/>
              </a:rPr>
              <a:t>hemi(</a:t>
            </a:r>
            <a:r>
              <a:rPr lang="en-US" altLang="en-US" sz="2000" dirty="0" err="1">
                <a:solidFill>
                  <a:srgbClr val="003366"/>
                </a:solidFill>
                <a:latin typeface="Calibri" pitchFamily="34" charset="0"/>
                <a:cs typeface="Calibri" pitchFamily="34" charset="0"/>
                <a:sym typeface="Symbol" pitchFamily="18" charset="2"/>
              </a:rPr>
              <a:t>acetal</a:t>
            </a:r>
            <a:r>
              <a:rPr lang="en-US" altLang="en-US" sz="2000" dirty="0">
                <a:solidFill>
                  <a:srgbClr val="003366"/>
                </a:solidFill>
                <a:latin typeface="Calibri" pitchFamily="34" charset="0"/>
                <a:cs typeface="Calibri" pitchFamily="34" charset="0"/>
                <a:sym typeface="Symbol" pitchFamily="18" charset="2"/>
              </a:rPr>
              <a:t>)ketal </a:t>
            </a:r>
            <a:r>
              <a:rPr lang="en-US" altLang="en-US" sz="2000" dirty="0" smtClean="0">
                <a:solidFill>
                  <a:srgbClr val="003366"/>
                </a:solidFill>
                <a:latin typeface="Calibri" pitchFamily="34" charset="0"/>
                <a:cs typeface="Calibri" pitchFamily="34" charset="0"/>
                <a:sym typeface="Symbol" pitchFamily="18" charset="2"/>
              </a:rPr>
              <a:t>group—of </a:t>
            </a:r>
            <a:r>
              <a:rPr lang="en-US" altLang="en-US" sz="2000" dirty="0">
                <a:solidFill>
                  <a:srgbClr val="003366"/>
                </a:solidFill>
                <a:latin typeface="Calibri" pitchFamily="34" charset="0"/>
                <a:cs typeface="Calibri" pitchFamily="34" charset="0"/>
                <a:sym typeface="Symbol" pitchFamily="18" charset="2"/>
              </a:rPr>
              <a:t>sugars can undergo </a:t>
            </a:r>
            <a:r>
              <a:rPr lang="en-US" altLang="en-US" sz="2000" dirty="0">
                <a:solidFill>
                  <a:srgbClr val="FF0000"/>
                </a:solidFill>
                <a:latin typeface="Calibri" pitchFamily="34" charset="0"/>
                <a:cs typeface="Calibri" pitchFamily="34" charset="0"/>
                <a:sym typeface="Symbol" pitchFamily="18" charset="2"/>
              </a:rPr>
              <a:t>condensation</a:t>
            </a:r>
            <a:r>
              <a:rPr lang="en-US" altLang="en-US" sz="2000" dirty="0">
                <a:solidFill>
                  <a:srgbClr val="003366"/>
                </a:solidFill>
                <a:latin typeface="Calibri" pitchFamily="34" charset="0"/>
                <a:cs typeface="Calibri" pitchFamily="34" charset="0"/>
                <a:sym typeface="Symbol" pitchFamily="18" charset="2"/>
              </a:rPr>
              <a:t> with </a:t>
            </a:r>
            <a:r>
              <a:rPr lang="en-US" altLang="en-US" sz="2000" dirty="0">
                <a:solidFill>
                  <a:srgbClr val="FF0000"/>
                </a:solidFill>
                <a:latin typeface="Calibri" pitchFamily="34" charset="0"/>
                <a:cs typeface="Calibri" pitchFamily="34" charset="0"/>
                <a:sym typeface="Symbol" pitchFamily="18" charset="2"/>
              </a:rPr>
              <a:t>OH</a:t>
            </a:r>
            <a:r>
              <a:rPr lang="en-US" altLang="en-US" sz="2000" dirty="0">
                <a:solidFill>
                  <a:srgbClr val="003366"/>
                </a:solidFill>
                <a:latin typeface="Calibri" pitchFamily="34" charset="0"/>
                <a:cs typeface="Calibri" pitchFamily="34" charset="0"/>
                <a:sym typeface="Symbol" pitchFamily="18" charset="2"/>
              </a:rPr>
              <a:t> group from another alcohol (</a:t>
            </a:r>
            <a:r>
              <a:rPr lang="en-US" altLang="en-US" sz="2000" dirty="0" err="1">
                <a:solidFill>
                  <a:srgbClr val="003366"/>
                </a:solidFill>
                <a:latin typeface="Calibri" pitchFamily="34" charset="0"/>
                <a:cs typeface="Calibri" pitchFamily="34" charset="0"/>
                <a:sym typeface="Symbol" pitchFamily="18" charset="2"/>
              </a:rPr>
              <a:t>eg</a:t>
            </a:r>
            <a:r>
              <a:rPr lang="en-US" altLang="en-US" sz="2000" dirty="0">
                <a:solidFill>
                  <a:srgbClr val="003366"/>
                </a:solidFill>
                <a:latin typeface="Calibri" pitchFamily="34" charset="0"/>
                <a:cs typeface="Calibri" pitchFamily="34" charset="0"/>
                <a:sym typeface="Symbol" pitchFamily="18" charset="2"/>
              </a:rPr>
              <a:t> ROH), which may or may not be another sugar</a:t>
            </a:r>
          </a:p>
          <a:p>
            <a:pPr>
              <a:spcBef>
                <a:spcPct val="0"/>
              </a:spcBef>
              <a:buFontTx/>
              <a:buChar char="-"/>
            </a:pPr>
            <a:endParaRPr lang="en-US" altLang="en-US" sz="20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2000" dirty="0">
                <a:solidFill>
                  <a:srgbClr val="003366"/>
                </a:solidFill>
                <a:latin typeface="Calibri" pitchFamily="34" charset="0"/>
                <a:cs typeface="Calibri" pitchFamily="34" charset="0"/>
                <a:sym typeface="Symbol" pitchFamily="18" charset="2"/>
              </a:rPr>
              <a:t>Such condensation results in the formation of an “</a:t>
            </a:r>
            <a:r>
              <a:rPr lang="en-US" altLang="en-US" sz="2000" dirty="0">
                <a:solidFill>
                  <a:srgbClr val="FF0000"/>
                </a:solidFill>
                <a:latin typeface="Calibri" pitchFamily="34" charset="0"/>
                <a:cs typeface="Calibri" pitchFamily="34" charset="0"/>
                <a:sym typeface="Symbol" pitchFamily="18" charset="2"/>
              </a:rPr>
              <a:t>O-</a:t>
            </a:r>
            <a:r>
              <a:rPr lang="en-US" altLang="en-US" sz="2000" dirty="0" err="1">
                <a:solidFill>
                  <a:srgbClr val="FF0000"/>
                </a:solidFill>
                <a:latin typeface="Calibri" pitchFamily="34" charset="0"/>
                <a:cs typeface="Calibri" pitchFamily="34" charset="0"/>
                <a:sym typeface="Symbol" pitchFamily="18" charset="2"/>
              </a:rPr>
              <a:t>glycosidic</a:t>
            </a:r>
            <a:r>
              <a:rPr lang="en-US" altLang="en-US" sz="2000" dirty="0">
                <a:solidFill>
                  <a:srgbClr val="003366"/>
                </a:solidFill>
                <a:latin typeface="Calibri" pitchFamily="34" charset="0"/>
                <a:cs typeface="Calibri" pitchFamily="34" charset="0"/>
                <a:sym typeface="Symbol" pitchFamily="18" charset="2"/>
              </a:rPr>
              <a:t>” bond between </a:t>
            </a:r>
            <a:r>
              <a:rPr lang="en-US" altLang="en-US" sz="2000" dirty="0" err="1">
                <a:solidFill>
                  <a:srgbClr val="003366"/>
                </a:solidFill>
                <a:latin typeface="Calibri" pitchFamily="34" charset="0"/>
                <a:cs typeface="Calibri" pitchFamily="34" charset="0"/>
                <a:sym typeface="Symbol" pitchFamily="18" charset="2"/>
              </a:rPr>
              <a:t>anomeric</a:t>
            </a:r>
            <a:r>
              <a:rPr lang="en-US" altLang="en-US" sz="2000" dirty="0">
                <a:solidFill>
                  <a:srgbClr val="003366"/>
                </a:solidFill>
                <a:latin typeface="Calibri" pitchFamily="34" charset="0"/>
                <a:cs typeface="Calibri" pitchFamily="34" charset="0"/>
                <a:sym typeface="Symbol" pitchFamily="18" charset="2"/>
              </a:rPr>
              <a:t> C atom and alcohol O atom—the product is called “</a:t>
            </a:r>
            <a:r>
              <a:rPr lang="en-US" altLang="en-US" sz="2000" dirty="0">
                <a:solidFill>
                  <a:srgbClr val="FF0000"/>
                </a:solidFill>
                <a:latin typeface="Calibri" pitchFamily="34" charset="0"/>
                <a:cs typeface="Calibri" pitchFamily="34" charset="0"/>
                <a:sym typeface="Symbol" pitchFamily="18" charset="2"/>
              </a:rPr>
              <a:t>O-glycoside</a:t>
            </a:r>
            <a:r>
              <a:rPr lang="en-US" altLang="en-US" sz="2000" dirty="0">
                <a:solidFill>
                  <a:srgbClr val="003366"/>
                </a:solidFill>
                <a:latin typeface="Calibri" pitchFamily="34" charset="0"/>
                <a:cs typeface="Calibri" pitchFamily="34" charset="0"/>
                <a:sym typeface="Symbol" pitchFamily="18" charset="2"/>
              </a:rPr>
              <a:t>”  </a:t>
            </a:r>
          </a:p>
          <a:p>
            <a:pPr>
              <a:spcBef>
                <a:spcPct val="0"/>
              </a:spcBef>
              <a:buFontTx/>
              <a:buChar char="-"/>
            </a:pPr>
            <a:endParaRPr lang="en-US" altLang="en-US" sz="20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2000" dirty="0">
                <a:solidFill>
                  <a:srgbClr val="FF0000"/>
                </a:solidFill>
                <a:latin typeface="Calibri" pitchFamily="34" charset="0"/>
                <a:cs typeface="Calibri" pitchFamily="34" charset="0"/>
                <a:sym typeface="Symbol" pitchFamily="18" charset="2"/>
              </a:rPr>
              <a:t>O-glycosides</a:t>
            </a:r>
            <a:r>
              <a:rPr lang="en-US" altLang="en-US" sz="2000" dirty="0">
                <a:solidFill>
                  <a:srgbClr val="003366"/>
                </a:solidFill>
                <a:latin typeface="Calibri" pitchFamily="34" charset="0"/>
                <a:cs typeface="Calibri" pitchFamily="34" charset="0"/>
                <a:sym typeface="Symbol" pitchFamily="18" charset="2"/>
              </a:rPr>
              <a:t> are extremely common in nature—</a:t>
            </a:r>
            <a:r>
              <a:rPr lang="en-US" altLang="en-US" sz="2000" dirty="0" err="1">
                <a:solidFill>
                  <a:srgbClr val="003366"/>
                </a:solidFill>
                <a:latin typeface="Calibri" pitchFamily="34" charset="0"/>
                <a:cs typeface="Calibri" pitchFamily="34" charset="0"/>
                <a:sym typeface="Symbol" pitchFamily="18" charset="2"/>
              </a:rPr>
              <a:t>eg</a:t>
            </a:r>
            <a:r>
              <a:rPr lang="en-US" altLang="en-US" sz="2000" dirty="0">
                <a:solidFill>
                  <a:srgbClr val="003366"/>
                </a:solidFill>
                <a:latin typeface="Calibri" pitchFamily="34" charset="0"/>
                <a:cs typeface="Calibri" pitchFamily="34" charset="0"/>
                <a:sym typeface="Symbol" pitchFamily="18" charset="2"/>
              </a:rPr>
              <a:t> they serve as the </a:t>
            </a:r>
            <a:r>
              <a:rPr lang="en-US" altLang="en-US" sz="2000" dirty="0">
                <a:solidFill>
                  <a:srgbClr val="FF0000"/>
                </a:solidFill>
                <a:latin typeface="Calibri" pitchFamily="34" charset="0"/>
                <a:cs typeface="Calibri" pitchFamily="34" charset="0"/>
                <a:sym typeface="Symbol" pitchFamily="18" charset="2"/>
              </a:rPr>
              <a:t>building blocks</a:t>
            </a:r>
            <a:r>
              <a:rPr lang="en-US" altLang="en-US" sz="2000" dirty="0">
                <a:solidFill>
                  <a:srgbClr val="003366"/>
                </a:solidFill>
                <a:latin typeface="Calibri" pitchFamily="34" charset="0"/>
                <a:cs typeface="Calibri" pitchFamily="34" charset="0"/>
                <a:sym typeface="Symbol" pitchFamily="18" charset="2"/>
              </a:rPr>
              <a:t> of </a:t>
            </a:r>
            <a:r>
              <a:rPr lang="en-US" altLang="en-US" sz="2000" dirty="0">
                <a:solidFill>
                  <a:srgbClr val="FF0000"/>
                </a:solidFill>
                <a:latin typeface="Calibri" pitchFamily="34" charset="0"/>
                <a:cs typeface="Calibri" pitchFamily="34" charset="0"/>
                <a:sym typeface="Symbol" pitchFamily="18" charset="2"/>
              </a:rPr>
              <a:t>disaccharides</a:t>
            </a:r>
            <a:r>
              <a:rPr lang="en-US" altLang="en-US" sz="2000" dirty="0">
                <a:solidFill>
                  <a:srgbClr val="003366"/>
                </a:solidFill>
                <a:latin typeface="Calibri" pitchFamily="34" charset="0"/>
                <a:cs typeface="Calibri" pitchFamily="34" charset="0"/>
                <a:sym typeface="Symbol" pitchFamily="18" charset="2"/>
              </a:rPr>
              <a:t> and more complex </a:t>
            </a:r>
            <a:r>
              <a:rPr lang="en-US" altLang="en-US" sz="2000" dirty="0">
                <a:solidFill>
                  <a:srgbClr val="FF0000"/>
                </a:solidFill>
                <a:latin typeface="Calibri" pitchFamily="34" charset="0"/>
                <a:cs typeface="Calibri" pitchFamily="34" charset="0"/>
                <a:sym typeface="Symbol" pitchFamily="18" charset="2"/>
              </a:rPr>
              <a:t>polysaccharides</a:t>
            </a:r>
            <a:r>
              <a:rPr lang="en-US" altLang="en-US" sz="2000" dirty="0">
                <a:solidFill>
                  <a:srgbClr val="003366"/>
                </a:solidFill>
                <a:latin typeface="Calibri" pitchFamily="34" charset="0"/>
                <a:cs typeface="Calibri" pitchFamily="34" charset="0"/>
                <a:sym typeface="Symbol" pitchFamily="18" charset="2"/>
              </a:rPr>
              <a:t> </a:t>
            </a:r>
            <a:r>
              <a:rPr lang="en-US" altLang="en-US" sz="2000" dirty="0" smtClean="0">
                <a:solidFill>
                  <a:srgbClr val="003366"/>
                </a:solidFill>
                <a:latin typeface="Calibri" pitchFamily="34" charset="0"/>
                <a:cs typeface="Calibri" pitchFamily="34" charset="0"/>
                <a:sym typeface="Symbol" pitchFamily="18" charset="2"/>
              </a:rPr>
              <a:t>(see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sym typeface="Symbol" pitchFamily="18" charset="2"/>
              </a:rPr>
              <a:t>1.2)</a:t>
            </a:r>
            <a:endParaRPr lang="en-US" altLang="en-US" sz="2000" dirty="0">
              <a:solidFill>
                <a:srgbClr val="003366"/>
              </a:solidFill>
              <a:latin typeface="Calibri" pitchFamily="34" charset="0"/>
              <a:cs typeface="Calibri" pitchFamily="34" charset="0"/>
              <a:sym typeface="Symbol" pitchFamily="18" charset="2"/>
            </a:endParaRPr>
          </a:p>
        </p:txBody>
      </p:sp>
      <p:grpSp>
        <p:nvGrpSpPr>
          <p:cNvPr id="29700" name="Group 1"/>
          <p:cNvGrpSpPr>
            <a:grpSpLocks/>
          </p:cNvGrpSpPr>
          <p:nvPr/>
        </p:nvGrpSpPr>
        <p:grpSpPr bwMode="auto">
          <a:xfrm>
            <a:off x="384175" y="544513"/>
            <a:ext cx="8531225" cy="2732087"/>
            <a:chOff x="384175" y="545068"/>
            <a:chExt cx="8531225" cy="2731532"/>
          </a:xfrm>
        </p:grpSpPr>
        <p:pic>
          <p:nvPicPr>
            <p:cNvPr id="29701" name="Picture 2" descr="voet4_fig_08_07"/>
            <p:cNvPicPr>
              <a:picLocks noChangeAspect="1" noChangeArrowheads="1"/>
            </p:cNvPicPr>
            <p:nvPr/>
          </p:nvPicPr>
          <p:blipFill>
            <a:blip r:embed="rId3">
              <a:extLst>
                <a:ext uri="{28A0092B-C50C-407E-A947-70E740481C1C}">
                  <a14:useLocalDpi xmlns:a14="http://schemas.microsoft.com/office/drawing/2010/main" val="0"/>
                </a:ext>
              </a:extLst>
            </a:blip>
            <a:srcRect t="2840" b="13341"/>
            <a:stretch>
              <a:fillRect/>
            </a:stretch>
          </p:blipFill>
          <p:spPr bwMode="auto">
            <a:xfrm>
              <a:off x="384175" y="590044"/>
              <a:ext cx="8531225" cy="268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0"/>
            <p:cNvSpPr txBox="1">
              <a:spLocks noChangeArrowheads="1"/>
            </p:cNvSpPr>
            <p:nvPr/>
          </p:nvSpPr>
          <p:spPr bwMode="auto">
            <a:xfrm>
              <a:off x="5951692" y="545068"/>
              <a:ext cx="444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solidFill>
                    <a:srgbClr val="C00000"/>
                  </a:solidFill>
                  <a:latin typeface="Arial Rounded MT Bold" pitchFamily="34" charset="0"/>
                  <a:ea typeface="Arial Unicode MS" pitchFamily="34" charset="-128"/>
                  <a:cs typeface="Arial Unicode MS" pitchFamily="34" charset="-128"/>
                </a:rPr>
                <a: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2" end="2"/>
                                            </p:txEl>
                                          </p:spTgt>
                                        </p:tgtEl>
                                        <p:attrNameLst>
                                          <p:attrName>style.visibility</p:attrName>
                                        </p:attrNameLst>
                                      </p:cBhvr>
                                      <p:to>
                                        <p:strVal val="visible"/>
                                      </p:to>
                                    </p:set>
                                    <p:animEffect transition="in" filter="fade">
                                      <p:cBhvr>
                                        <p:cTn id="14" dur="1000"/>
                                        <p:tgtEl>
                                          <p:spTgt spid="29699">
                                            <p:txEl>
                                              <p:pRg st="2" end="2"/>
                                            </p:txEl>
                                          </p:spTgt>
                                        </p:tgtEl>
                                      </p:cBhvr>
                                    </p:animEffect>
                                    <p:anim calcmode="lin" valueType="num">
                                      <p:cBhvr>
                                        <p:cTn id="15"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fade">
                                      <p:cBhvr>
                                        <p:cTn id="21" dur="1000"/>
                                        <p:tgtEl>
                                          <p:spTgt spid="29699">
                                            <p:txEl>
                                              <p:pRg st="4" end="4"/>
                                            </p:txEl>
                                          </p:spTgt>
                                        </p:tgtEl>
                                      </p:cBhvr>
                                    </p:animEffect>
                                    <p:anim calcmode="lin" valueType="num">
                                      <p:cBhvr>
                                        <p:cTn id="22"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220913" y="76200"/>
            <a:ext cx="417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rgbClr val="FF6D09"/>
                </a:solidFill>
                <a:latin typeface="Arial" pitchFamily="34" charset="0"/>
              </a:rPr>
              <a:t>N-Glycosides: OH </a:t>
            </a:r>
            <a:r>
              <a:rPr lang="en-US" altLang="en-US" sz="2400" b="1">
                <a:solidFill>
                  <a:srgbClr val="FF6D09"/>
                </a:solidFill>
                <a:latin typeface="Arial" pitchFamily="34" charset="0"/>
                <a:sym typeface="Wingdings" pitchFamily="2" charset="2"/>
              </a:rPr>
              <a:t> N(H)R</a:t>
            </a:r>
            <a:r>
              <a:rPr lang="en-US" altLang="en-US" sz="2400" b="1">
                <a:solidFill>
                  <a:srgbClr val="FF6D09"/>
                </a:solidFill>
                <a:latin typeface="Arial" pitchFamily="34" charset="0"/>
              </a:rPr>
              <a:t> </a:t>
            </a:r>
            <a:endParaRPr lang="en-US" altLang="en-US" sz="2400">
              <a:solidFill>
                <a:srgbClr val="FF6D09"/>
              </a:solidFill>
              <a:latin typeface="Arial" pitchFamily="34" charset="0"/>
            </a:endParaRPr>
          </a:p>
        </p:txBody>
      </p:sp>
      <p:sp>
        <p:nvSpPr>
          <p:cNvPr id="30723" name="TextBox 2"/>
          <p:cNvSpPr txBox="1">
            <a:spLocks noChangeArrowheads="1"/>
          </p:cNvSpPr>
          <p:nvPr/>
        </p:nvSpPr>
        <p:spPr bwMode="auto">
          <a:xfrm>
            <a:off x="152400" y="40386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err="1">
                <a:solidFill>
                  <a:srgbClr val="FF0000"/>
                </a:solidFill>
                <a:latin typeface="Calibri" pitchFamily="34" charset="0"/>
                <a:cs typeface="Calibri" pitchFamily="34" charset="0"/>
                <a:sym typeface="Symbol" pitchFamily="18" charset="2"/>
              </a:rPr>
              <a:t>Anomeric</a:t>
            </a:r>
            <a:r>
              <a:rPr lang="en-US" altLang="en-US" sz="2000" dirty="0">
                <a:solidFill>
                  <a:srgbClr val="FF0000"/>
                </a:solidFill>
                <a:latin typeface="Calibri" pitchFamily="34" charset="0"/>
                <a:cs typeface="Calibri" pitchFamily="34" charset="0"/>
                <a:sym typeface="Symbol" pitchFamily="18" charset="2"/>
              </a:rPr>
              <a:t> C atom </a:t>
            </a:r>
            <a:r>
              <a:rPr lang="en-US" altLang="en-US" sz="2000" dirty="0">
                <a:solidFill>
                  <a:srgbClr val="003366"/>
                </a:solidFill>
                <a:latin typeface="Calibri" pitchFamily="34" charset="0"/>
                <a:cs typeface="Calibri" pitchFamily="34" charset="0"/>
                <a:sym typeface="Symbol" pitchFamily="18" charset="2"/>
              </a:rPr>
              <a:t>of sugars can also undergo </a:t>
            </a:r>
            <a:r>
              <a:rPr lang="en-US" altLang="en-US" sz="2000" dirty="0">
                <a:solidFill>
                  <a:srgbClr val="FF0000"/>
                </a:solidFill>
                <a:latin typeface="Calibri" pitchFamily="34" charset="0"/>
                <a:cs typeface="Calibri" pitchFamily="34" charset="0"/>
                <a:sym typeface="Symbol" pitchFamily="18" charset="2"/>
              </a:rPr>
              <a:t>condensation</a:t>
            </a:r>
            <a:r>
              <a:rPr lang="en-US" altLang="en-US" sz="2000" dirty="0">
                <a:solidFill>
                  <a:srgbClr val="003366"/>
                </a:solidFill>
                <a:latin typeface="Calibri" pitchFamily="34" charset="0"/>
                <a:cs typeface="Calibri" pitchFamily="34" charset="0"/>
                <a:sym typeface="Symbol" pitchFamily="18" charset="2"/>
              </a:rPr>
              <a:t> with an </a:t>
            </a:r>
            <a:r>
              <a:rPr lang="en-US" altLang="en-US" sz="2000" dirty="0">
                <a:solidFill>
                  <a:srgbClr val="FF0000"/>
                </a:solidFill>
                <a:latin typeface="Calibri" pitchFamily="34" charset="0"/>
                <a:cs typeface="Calibri" pitchFamily="34" charset="0"/>
                <a:sym typeface="Symbol" pitchFamily="18" charset="2"/>
              </a:rPr>
              <a:t>–NH or -NH2 </a:t>
            </a:r>
            <a:r>
              <a:rPr lang="en-US" altLang="en-US" sz="2000" dirty="0">
                <a:solidFill>
                  <a:srgbClr val="003366"/>
                </a:solidFill>
                <a:latin typeface="Calibri" pitchFamily="34" charset="0"/>
                <a:cs typeface="Calibri" pitchFamily="34" charset="0"/>
                <a:sym typeface="Symbol" pitchFamily="18" charset="2"/>
              </a:rPr>
              <a:t>group from an </a:t>
            </a:r>
            <a:r>
              <a:rPr lang="en-US" altLang="en-US" sz="2000" dirty="0">
                <a:solidFill>
                  <a:srgbClr val="FF0000"/>
                </a:solidFill>
                <a:latin typeface="Calibri" pitchFamily="34" charset="0"/>
                <a:cs typeface="Calibri" pitchFamily="34" charset="0"/>
                <a:sym typeface="Symbol" pitchFamily="18" charset="2"/>
              </a:rPr>
              <a:t>amine</a:t>
            </a:r>
            <a:r>
              <a:rPr lang="en-US" altLang="en-US" sz="2000" dirty="0">
                <a:solidFill>
                  <a:srgbClr val="003366"/>
                </a:solidFill>
                <a:latin typeface="Calibri" pitchFamily="34" charset="0"/>
                <a:cs typeface="Calibri" pitchFamily="34" charset="0"/>
                <a:sym typeface="Symbol" pitchFamily="18" charset="2"/>
              </a:rPr>
              <a:t> (</a:t>
            </a:r>
            <a:r>
              <a:rPr lang="en-US" altLang="en-US" sz="2000" dirty="0" err="1">
                <a:solidFill>
                  <a:srgbClr val="003366"/>
                </a:solidFill>
                <a:latin typeface="Calibri" pitchFamily="34" charset="0"/>
                <a:cs typeface="Calibri" pitchFamily="34" charset="0"/>
                <a:sym typeface="Symbol" pitchFamily="18" charset="2"/>
              </a:rPr>
              <a:t>eg</a:t>
            </a:r>
            <a:r>
              <a:rPr lang="en-US" altLang="en-US" sz="2000" dirty="0">
                <a:solidFill>
                  <a:srgbClr val="003366"/>
                </a:solidFill>
                <a:latin typeface="Calibri" pitchFamily="34" charset="0"/>
                <a:cs typeface="Calibri" pitchFamily="34" charset="0"/>
                <a:sym typeface="Symbol" pitchFamily="18" charset="2"/>
              </a:rPr>
              <a:t> R-NH</a:t>
            </a:r>
            <a:r>
              <a:rPr lang="en-US" altLang="en-US" sz="2000" baseline="-25000" dirty="0">
                <a:solidFill>
                  <a:srgbClr val="003366"/>
                </a:solidFill>
                <a:latin typeface="Calibri" pitchFamily="34" charset="0"/>
                <a:cs typeface="Calibri" pitchFamily="34" charset="0"/>
                <a:sym typeface="Symbol" pitchFamily="18" charset="2"/>
              </a:rPr>
              <a:t>2</a:t>
            </a:r>
            <a:r>
              <a:rPr lang="en-US" altLang="en-US" sz="2000" dirty="0">
                <a:solidFill>
                  <a:srgbClr val="003366"/>
                </a:solidFill>
                <a:latin typeface="Calibri" pitchFamily="34" charset="0"/>
                <a:cs typeface="Calibri" pitchFamily="34" charset="0"/>
                <a:sym typeface="Symbol" pitchFamily="18" charset="2"/>
              </a:rPr>
              <a:t>)</a:t>
            </a:r>
          </a:p>
          <a:p>
            <a:pPr>
              <a:spcBef>
                <a:spcPct val="0"/>
              </a:spcBef>
              <a:buFontTx/>
              <a:buChar char="-"/>
            </a:pPr>
            <a:endParaRPr lang="en-US" altLang="en-US" sz="20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2000" dirty="0">
                <a:solidFill>
                  <a:srgbClr val="003366"/>
                </a:solidFill>
                <a:latin typeface="Calibri" pitchFamily="34" charset="0"/>
                <a:cs typeface="Calibri" pitchFamily="34" charset="0"/>
                <a:sym typeface="Symbol" pitchFamily="18" charset="2"/>
              </a:rPr>
              <a:t>Such condensation results in the formation of an “</a:t>
            </a:r>
            <a:r>
              <a:rPr lang="en-US" altLang="en-US" sz="2000" dirty="0">
                <a:solidFill>
                  <a:srgbClr val="FF0000"/>
                </a:solidFill>
                <a:latin typeface="Calibri" pitchFamily="34" charset="0"/>
                <a:cs typeface="Calibri" pitchFamily="34" charset="0"/>
                <a:sym typeface="Symbol" pitchFamily="18" charset="2"/>
              </a:rPr>
              <a:t>N-</a:t>
            </a:r>
            <a:r>
              <a:rPr lang="en-US" altLang="en-US" sz="2000" dirty="0" err="1">
                <a:solidFill>
                  <a:srgbClr val="FF0000"/>
                </a:solidFill>
                <a:latin typeface="Calibri" pitchFamily="34" charset="0"/>
                <a:cs typeface="Calibri" pitchFamily="34" charset="0"/>
                <a:sym typeface="Symbol" pitchFamily="18" charset="2"/>
              </a:rPr>
              <a:t>glycosidic</a:t>
            </a:r>
            <a:r>
              <a:rPr lang="en-US" altLang="en-US" sz="2000" dirty="0">
                <a:solidFill>
                  <a:srgbClr val="003366"/>
                </a:solidFill>
                <a:latin typeface="Calibri" pitchFamily="34" charset="0"/>
                <a:cs typeface="Calibri" pitchFamily="34" charset="0"/>
                <a:sym typeface="Symbol" pitchFamily="18" charset="2"/>
              </a:rPr>
              <a:t>” bond between </a:t>
            </a:r>
            <a:r>
              <a:rPr lang="en-US" altLang="en-US" sz="2000" dirty="0" err="1">
                <a:solidFill>
                  <a:srgbClr val="003366"/>
                </a:solidFill>
                <a:latin typeface="Calibri" pitchFamily="34" charset="0"/>
                <a:cs typeface="Calibri" pitchFamily="34" charset="0"/>
                <a:sym typeface="Symbol" pitchFamily="18" charset="2"/>
              </a:rPr>
              <a:t>anomeric</a:t>
            </a:r>
            <a:r>
              <a:rPr lang="en-US" altLang="en-US" sz="2000" dirty="0">
                <a:solidFill>
                  <a:srgbClr val="003366"/>
                </a:solidFill>
                <a:latin typeface="Calibri" pitchFamily="34" charset="0"/>
                <a:cs typeface="Calibri" pitchFamily="34" charset="0"/>
                <a:sym typeface="Symbol" pitchFamily="18" charset="2"/>
              </a:rPr>
              <a:t> C atom and amine N atom—the product is called “</a:t>
            </a:r>
            <a:r>
              <a:rPr lang="en-US" altLang="en-US" sz="2000" dirty="0">
                <a:solidFill>
                  <a:srgbClr val="FF0000"/>
                </a:solidFill>
                <a:latin typeface="Calibri" pitchFamily="34" charset="0"/>
                <a:cs typeface="Calibri" pitchFamily="34" charset="0"/>
                <a:sym typeface="Symbol" pitchFamily="18" charset="2"/>
              </a:rPr>
              <a:t>N-glycoside</a:t>
            </a:r>
            <a:r>
              <a:rPr lang="en-US" altLang="en-US" sz="2000" dirty="0">
                <a:solidFill>
                  <a:srgbClr val="003366"/>
                </a:solidFill>
                <a:latin typeface="Calibri" pitchFamily="34" charset="0"/>
                <a:cs typeface="Calibri" pitchFamily="34" charset="0"/>
                <a:sym typeface="Symbol" pitchFamily="18" charset="2"/>
              </a:rPr>
              <a:t>”  </a:t>
            </a:r>
          </a:p>
          <a:p>
            <a:pPr>
              <a:spcBef>
                <a:spcPct val="0"/>
              </a:spcBef>
              <a:buFontTx/>
              <a:buChar char="-"/>
            </a:pPr>
            <a:endParaRPr lang="en-US" altLang="en-US" sz="2000" dirty="0">
              <a:solidFill>
                <a:srgbClr val="003366"/>
              </a:solidFill>
              <a:latin typeface="Calibri" pitchFamily="34" charset="0"/>
              <a:cs typeface="Calibri" pitchFamily="34" charset="0"/>
              <a:sym typeface="Symbol" pitchFamily="18" charset="2"/>
            </a:endParaRPr>
          </a:p>
          <a:p>
            <a:pPr>
              <a:spcBef>
                <a:spcPct val="0"/>
              </a:spcBef>
              <a:buFontTx/>
              <a:buChar char="-"/>
            </a:pPr>
            <a:r>
              <a:rPr lang="en-US" altLang="en-US" sz="2000" dirty="0">
                <a:solidFill>
                  <a:srgbClr val="FF0000"/>
                </a:solidFill>
                <a:latin typeface="Calibri" pitchFamily="34" charset="0"/>
                <a:cs typeface="Calibri" pitchFamily="34" charset="0"/>
                <a:sym typeface="Symbol" pitchFamily="18" charset="2"/>
              </a:rPr>
              <a:t>N-glycosides</a:t>
            </a:r>
            <a:r>
              <a:rPr lang="en-US" altLang="en-US" sz="2000" dirty="0">
                <a:solidFill>
                  <a:srgbClr val="003366"/>
                </a:solidFill>
                <a:latin typeface="Calibri" pitchFamily="34" charset="0"/>
                <a:cs typeface="Calibri" pitchFamily="34" charset="0"/>
                <a:sym typeface="Symbol" pitchFamily="18" charset="2"/>
              </a:rPr>
              <a:t> are also common in nature—</a:t>
            </a:r>
            <a:r>
              <a:rPr lang="en-US" altLang="en-US" sz="2000" dirty="0" err="1">
                <a:solidFill>
                  <a:srgbClr val="003366"/>
                </a:solidFill>
                <a:latin typeface="Calibri" pitchFamily="34" charset="0"/>
                <a:cs typeface="Calibri" pitchFamily="34" charset="0"/>
                <a:sym typeface="Symbol" pitchFamily="18" charset="2"/>
              </a:rPr>
              <a:t>eg</a:t>
            </a:r>
            <a:r>
              <a:rPr lang="en-US" altLang="en-US" sz="2000" dirty="0">
                <a:solidFill>
                  <a:srgbClr val="003366"/>
                </a:solidFill>
                <a:latin typeface="Calibri" pitchFamily="34" charset="0"/>
                <a:cs typeface="Calibri" pitchFamily="34" charset="0"/>
                <a:sym typeface="Symbol" pitchFamily="18" charset="2"/>
              </a:rPr>
              <a:t> they serve as the </a:t>
            </a:r>
            <a:r>
              <a:rPr lang="en-US" altLang="en-US" sz="2000" dirty="0">
                <a:solidFill>
                  <a:srgbClr val="FF0000"/>
                </a:solidFill>
                <a:latin typeface="Calibri" pitchFamily="34" charset="0"/>
                <a:cs typeface="Calibri" pitchFamily="34" charset="0"/>
                <a:sym typeface="Symbol" pitchFamily="18" charset="2"/>
              </a:rPr>
              <a:t>building blocks </a:t>
            </a:r>
            <a:r>
              <a:rPr lang="en-US" altLang="en-US" sz="2000" dirty="0">
                <a:solidFill>
                  <a:srgbClr val="003366"/>
                </a:solidFill>
                <a:latin typeface="Calibri" pitchFamily="34" charset="0"/>
                <a:cs typeface="Calibri" pitchFamily="34" charset="0"/>
                <a:sym typeface="Symbol" pitchFamily="18" charset="2"/>
              </a:rPr>
              <a:t>of </a:t>
            </a:r>
            <a:r>
              <a:rPr lang="en-US" altLang="en-US" sz="2000" dirty="0">
                <a:solidFill>
                  <a:srgbClr val="FF0000"/>
                </a:solidFill>
                <a:latin typeface="Calibri" pitchFamily="34" charset="0"/>
                <a:cs typeface="Calibri" pitchFamily="34" charset="0"/>
                <a:sym typeface="Symbol" pitchFamily="18" charset="2"/>
              </a:rPr>
              <a:t>RNA</a:t>
            </a:r>
            <a:r>
              <a:rPr lang="en-US" altLang="en-US" sz="2000" dirty="0">
                <a:solidFill>
                  <a:srgbClr val="003366"/>
                </a:solidFill>
                <a:latin typeface="Calibri" pitchFamily="34" charset="0"/>
                <a:cs typeface="Calibri" pitchFamily="34" charset="0"/>
                <a:sym typeface="Symbol" pitchFamily="18" charset="2"/>
              </a:rPr>
              <a:t> and </a:t>
            </a:r>
            <a:r>
              <a:rPr lang="en-US" altLang="en-US" sz="2000" dirty="0">
                <a:solidFill>
                  <a:srgbClr val="FF0000"/>
                </a:solidFill>
                <a:latin typeface="Calibri" pitchFamily="34" charset="0"/>
                <a:cs typeface="Calibri" pitchFamily="34" charset="0"/>
                <a:sym typeface="Symbol" pitchFamily="18" charset="2"/>
              </a:rPr>
              <a:t>DNA</a:t>
            </a:r>
            <a:r>
              <a:rPr lang="en-US" altLang="en-US" sz="2000" dirty="0">
                <a:solidFill>
                  <a:srgbClr val="003366"/>
                </a:solidFill>
                <a:latin typeface="Calibri" pitchFamily="34" charset="0"/>
                <a:cs typeface="Calibri" pitchFamily="34" charset="0"/>
                <a:sym typeface="Symbol" pitchFamily="18" charset="2"/>
              </a:rPr>
              <a:t> in the form of </a:t>
            </a:r>
            <a:r>
              <a:rPr lang="en-US" altLang="en-US" sz="2000" dirty="0">
                <a:solidFill>
                  <a:srgbClr val="FF0000"/>
                </a:solidFill>
                <a:latin typeface="Calibri" pitchFamily="34" charset="0"/>
                <a:cs typeface="Calibri" pitchFamily="34" charset="0"/>
                <a:sym typeface="Symbol" pitchFamily="18" charset="2"/>
              </a:rPr>
              <a:t>(</a:t>
            </a:r>
            <a:r>
              <a:rPr lang="en-US" altLang="en-US" sz="2000" dirty="0" err="1">
                <a:solidFill>
                  <a:srgbClr val="FF0000"/>
                </a:solidFill>
                <a:latin typeface="Calibri" pitchFamily="34" charset="0"/>
                <a:cs typeface="Calibri" pitchFamily="34" charset="0"/>
                <a:sym typeface="Symbol" pitchFamily="18" charset="2"/>
              </a:rPr>
              <a:t>deoxy</a:t>
            </a:r>
            <a:r>
              <a:rPr lang="en-US" altLang="en-US" sz="2000" dirty="0">
                <a:solidFill>
                  <a:srgbClr val="FF0000"/>
                </a:solidFill>
                <a:latin typeface="Calibri" pitchFamily="34" charset="0"/>
                <a:cs typeface="Calibri" pitchFamily="34" charset="0"/>
                <a:sym typeface="Symbol" pitchFamily="18" charset="2"/>
              </a:rPr>
              <a:t>)ribonucleotides </a:t>
            </a:r>
            <a:r>
              <a:rPr lang="en-US" altLang="en-US" sz="2000" dirty="0">
                <a:solidFill>
                  <a:srgbClr val="003366"/>
                </a:solidFill>
                <a:latin typeface="Calibri" pitchFamily="34" charset="0"/>
                <a:cs typeface="Calibri" pitchFamily="34" charset="0"/>
                <a:sym typeface="Symbol" pitchFamily="18" charset="2"/>
              </a:rPr>
              <a:t>(see </a:t>
            </a:r>
            <a:r>
              <a:rPr lang="en-US" altLang="en-US" sz="2000" dirty="0" smtClean="0">
                <a:solidFill>
                  <a:srgbClr val="003366"/>
                </a:solidFill>
                <a:latin typeface="Calibri" pitchFamily="34" charset="0"/>
                <a:ea typeface="Cambria" pitchFamily="18" charset="0"/>
                <a:cs typeface="Calibri" pitchFamily="34" charset="0"/>
              </a:rPr>
              <a:t>§</a:t>
            </a:r>
            <a:r>
              <a:rPr lang="en-US" altLang="en-US" sz="2000" dirty="0" smtClean="0">
                <a:solidFill>
                  <a:srgbClr val="003366"/>
                </a:solidFill>
                <a:latin typeface="Calibri" pitchFamily="34" charset="0"/>
                <a:cs typeface="Calibri" pitchFamily="34" charset="0"/>
                <a:sym typeface="Symbol" pitchFamily="18" charset="2"/>
              </a:rPr>
              <a:t>4.1</a:t>
            </a:r>
            <a:r>
              <a:rPr lang="en-US" altLang="en-US" sz="2000" dirty="0">
                <a:solidFill>
                  <a:srgbClr val="003366"/>
                </a:solidFill>
                <a:latin typeface="Calibri" pitchFamily="34" charset="0"/>
                <a:cs typeface="Calibri" pitchFamily="34" charset="0"/>
                <a:sym typeface="Symbol" pitchFamily="18" charset="2"/>
              </a:rPr>
              <a:t>)   </a:t>
            </a:r>
          </a:p>
        </p:txBody>
      </p:sp>
      <p:grpSp>
        <p:nvGrpSpPr>
          <p:cNvPr id="30724" name="Group 34"/>
          <p:cNvGrpSpPr>
            <a:grpSpLocks/>
          </p:cNvGrpSpPr>
          <p:nvPr/>
        </p:nvGrpSpPr>
        <p:grpSpPr bwMode="auto">
          <a:xfrm>
            <a:off x="146050" y="685800"/>
            <a:ext cx="8921750" cy="3005138"/>
            <a:chOff x="146357" y="685800"/>
            <a:chExt cx="8921443" cy="3005554"/>
          </a:xfrm>
        </p:grpSpPr>
        <p:pic>
          <p:nvPicPr>
            <p:cNvPr id="30725"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33600"/>
              <a:ext cx="2501711" cy="6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27"/>
            <p:cNvGrpSpPr>
              <a:grpSpLocks/>
            </p:cNvGrpSpPr>
            <p:nvPr/>
          </p:nvGrpSpPr>
          <p:grpSpPr bwMode="auto">
            <a:xfrm>
              <a:off x="3429000" y="685800"/>
              <a:ext cx="1051965" cy="1572735"/>
              <a:chOff x="3810000" y="875348"/>
              <a:chExt cx="1051965" cy="1572735"/>
            </a:xfrm>
          </p:grpSpPr>
          <p:pic>
            <p:nvPicPr>
              <p:cNvPr id="30746" name="Picture 2" descr="voet4_figun_08_p223"/>
              <p:cNvPicPr>
                <a:picLocks noChangeAspect="1" noChangeArrowheads="1"/>
              </p:cNvPicPr>
              <p:nvPr/>
            </p:nvPicPr>
            <p:blipFill>
              <a:blip r:embed="rId4">
                <a:extLst>
                  <a:ext uri="{28A0092B-C50C-407E-A947-70E740481C1C}">
                    <a14:useLocalDpi xmlns:a14="http://schemas.microsoft.com/office/drawing/2010/main" val="0"/>
                  </a:ext>
                </a:extLst>
              </a:blip>
              <a:srcRect l="27649" r="53589" b="77029"/>
              <a:stretch>
                <a:fillRect/>
              </a:stretch>
            </p:blipFill>
            <p:spPr bwMode="auto">
              <a:xfrm>
                <a:off x="3810000" y="875348"/>
                <a:ext cx="1051965" cy="133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Box 16"/>
              <p:cNvSpPr txBox="1">
                <a:spLocks noChangeArrowheads="1"/>
              </p:cNvSpPr>
              <p:nvPr/>
            </p:nvSpPr>
            <p:spPr bwMode="auto">
              <a:xfrm>
                <a:off x="4324226" y="2140306"/>
                <a:ext cx="314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solidFill>
                      <a:srgbClr val="C00000"/>
                    </a:solidFill>
                    <a:latin typeface="Arial" pitchFamily="34" charset="0"/>
                    <a:ea typeface="Arial Unicode MS" pitchFamily="34" charset="-128"/>
                    <a:cs typeface="Arial" pitchFamily="34" charset="0"/>
                  </a:rPr>
                  <a:t>H</a:t>
                </a:r>
              </a:p>
            </p:txBody>
          </p:sp>
        </p:grpSp>
        <p:grpSp>
          <p:nvGrpSpPr>
            <p:cNvPr id="30727" name="Group 31"/>
            <p:cNvGrpSpPr>
              <a:grpSpLocks/>
            </p:cNvGrpSpPr>
            <p:nvPr/>
          </p:nvGrpSpPr>
          <p:grpSpPr bwMode="auto">
            <a:xfrm>
              <a:off x="146357" y="1035425"/>
              <a:ext cx="2520643" cy="2138080"/>
              <a:chOff x="457200" y="1035425"/>
              <a:chExt cx="2520643" cy="2138080"/>
            </a:xfrm>
          </p:grpSpPr>
          <p:pic>
            <p:nvPicPr>
              <p:cNvPr id="30738" name="Picture 2" descr="voet4_figun_08_p223"/>
              <p:cNvPicPr>
                <a:picLocks noChangeAspect="1" noChangeArrowheads="1"/>
              </p:cNvPicPr>
              <p:nvPr/>
            </p:nvPicPr>
            <p:blipFill>
              <a:blip r:embed="rId4">
                <a:extLst>
                  <a:ext uri="{28A0092B-C50C-407E-A947-70E740481C1C}">
                    <a14:useLocalDpi xmlns:a14="http://schemas.microsoft.com/office/drawing/2010/main" val="0"/>
                  </a:ext>
                </a:extLst>
              </a:blip>
              <a:srcRect l="2" t="7800" r="58910" b="57916"/>
              <a:stretch>
                <a:fillRect/>
              </a:stretch>
            </p:blipFill>
            <p:spPr bwMode="auto">
              <a:xfrm>
                <a:off x="457200" y="1066800"/>
                <a:ext cx="2303929" cy="198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ounded Rectangle 2"/>
              <p:cNvSpPr>
                <a:spLocks noChangeArrowheads="1"/>
              </p:cNvSpPr>
              <p:nvPr/>
            </p:nvSpPr>
            <p:spPr bwMode="auto">
              <a:xfrm>
                <a:off x="2008095" y="1035425"/>
                <a:ext cx="762000" cy="8695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40" name="Rounded Rectangle 11"/>
              <p:cNvSpPr>
                <a:spLocks noChangeArrowheads="1"/>
              </p:cNvSpPr>
              <p:nvPr/>
            </p:nvSpPr>
            <p:spPr bwMode="auto">
              <a:xfrm>
                <a:off x="2590800" y="1748115"/>
                <a:ext cx="295835" cy="34833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41" name="Rounded Rectangle 12"/>
              <p:cNvSpPr>
                <a:spLocks noChangeArrowheads="1"/>
              </p:cNvSpPr>
              <p:nvPr/>
            </p:nvSpPr>
            <p:spPr bwMode="auto">
              <a:xfrm>
                <a:off x="1828800" y="2825171"/>
                <a:ext cx="295835" cy="34833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42" name="Rounded Rectangle 13"/>
              <p:cNvSpPr>
                <a:spLocks noChangeArrowheads="1"/>
              </p:cNvSpPr>
              <p:nvPr/>
            </p:nvSpPr>
            <p:spPr bwMode="auto">
              <a:xfrm>
                <a:off x="838200" y="1066800"/>
                <a:ext cx="295835" cy="47513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43" name="TextBox 17"/>
              <p:cNvSpPr txBox="1">
                <a:spLocks noChangeArrowheads="1"/>
              </p:cNvSpPr>
              <p:nvPr/>
            </p:nvSpPr>
            <p:spPr bwMode="auto">
              <a:xfrm>
                <a:off x="2523873" y="185377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solidFill>
                      <a:srgbClr val="C00000"/>
                    </a:solidFill>
                    <a:latin typeface="Arial" pitchFamily="34" charset="0"/>
                    <a:ea typeface="Arial Unicode MS" pitchFamily="34" charset="-128"/>
                    <a:cs typeface="Arial" pitchFamily="34" charset="0"/>
                  </a:rPr>
                  <a:t>OH</a:t>
                </a:r>
              </a:p>
            </p:txBody>
          </p:sp>
          <p:sp>
            <p:nvSpPr>
              <p:cNvPr id="30744" name="TextBox 21"/>
              <p:cNvSpPr txBox="1">
                <a:spLocks noChangeArrowheads="1"/>
              </p:cNvSpPr>
              <p:nvPr/>
            </p:nvSpPr>
            <p:spPr bwMode="auto">
              <a:xfrm>
                <a:off x="1799662" y="2767476"/>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pitchFamily="34" charset="0"/>
                    <a:ea typeface="Arial Unicode MS" pitchFamily="34" charset="-128"/>
                    <a:cs typeface="Arial" pitchFamily="34" charset="0"/>
                  </a:rPr>
                  <a:t>OH</a:t>
                </a:r>
              </a:p>
            </p:txBody>
          </p:sp>
          <p:cxnSp>
            <p:nvCxnSpPr>
              <p:cNvPr id="30745" name="Straight Connector 5"/>
              <p:cNvCxnSpPr>
                <a:cxnSpLocks noChangeShapeType="1"/>
              </p:cNvCxnSpPr>
              <p:nvPr/>
            </p:nvCxnSpPr>
            <p:spPr bwMode="auto">
              <a:xfrm>
                <a:off x="835503" y="1559740"/>
                <a:ext cx="73152" cy="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28" name="Group 32"/>
            <p:cNvGrpSpPr>
              <a:grpSpLocks/>
            </p:cNvGrpSpPr>
            <p:nvPr/>
          </p:nvGrpSpPr>
          <p:grpSpPr bwMode="auto">
            <a:xfrm>
              <a:off x="5486400" y="914400"/>
              <a:ext cx="3581400" cy="2563905"/>
              <a:chOff x="5638800" y="914400"/>
              <a:chExt cx="3581400" cy="2563905"/>
            </a:xfrm>
          </p:grpSpPr>
          <p:pic>
            <p:nvPicPr>
              <p:cNvPr id="30732" name="Picture 2" descr="voet4_figun_08_p223"/>
              <p:cNvPicPr>
                <a:picLocks noChangeAspect="1" noChangeArrowheads="1"/>
              </p:cNvPicPr>
              <p:nvPr/>
            </p:nvPicPr>
            <p:blipFill>
              <a:blip r:embed="rId4">
                <a:extLst>
                  <a:ext uri="{28A0092B-C50C-407E-A947-70E740481C1C}">
                    <a14:useLocalDpi xmlns:a14="http://schemas.microsoft.com/office/drawing/2010/main" val="0"/>
                  </a:ext>
                </a:extLst>
              </a:blip>
              <a:srcRect r="53589" b="57916"/>
              <a:stretch>
                <a:fillRect/>
              </a:stretch>
            </p:blipFill>
            <p:spPr bwMode="auto">
              <a:xfrm>
                <a:off x="5638800" y="914400"/>
                <a:ext cx="2602264" cy="24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ounded Rectangle 14"/>
              <p:cNvSpPr>
                <a:spLocks noChangeArrowheads="1"/>
              </p:cNvSpPr>
              <p:nvPr/>
            </p:nvSpPr>
            <p:spPr bwMode="auto">
              <a:xfrm>
                <a:off x="6006355" y="1338934"/>
                <a:ext cx="295835" cy="507796"/>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34" name="Rounded Rectangle 15"/>
              <p:cNvSpPr>
                <a:spLocks noChangeArrowheads="1"/>
              </p:cNvSpPr>
              <p:nvPr/>
            </p:nvSpPr>
            <p:spPr bwMode="auto">
              <a:xfrm>
                <a:off x="7010400" y="3129971"/>
                <a:ext cx="295835" cy="34833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30735" name="TextBox 19"/>
              <p:cNvSpPr txBox="1">
                <a:spLocks noChangeArrowheads="1"/>
              </p:cNvSpPr>
              <p:nvPr/>
            </p:nvSpPr>
            <p:spPr bwMode="auto">
              <a:xfrm>
                <a:off x="6991341" y="3066170"/>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pitchFamily="34" charset="0"/>
                    <a:ea typeface="Arial Unicode MS" pitchFamily="34" charset="-128"/>
                    <a:cs typeface="Arial" pitchFamily="34" charset="0"/>
                  </a:rPr>
                  <a:t>OH</a:t>
                </a:r>
              </a:p>
            </p:txBody>
          </p:sp>
          <p:cxnSp>
            <p:nvCxnSpPr>
              <p:cNvPr id="30736" name="Straight Connector 23"/>
              <p:cNvCxnSpPr>
                <a:cxnSpLocks noChangeShapeType="1"/>
              </p:cNvCxnSpPr>
              <p:nvPr/>
            </p:nvCxnSpPr>
            <p:spPr bwMode="auto">
              <a:xfrm>
                <a:off x="6014447" y="1869260"/>
                <a:ext cx="73152" cy="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7" name="TextBox 25"/>
              <p:cNvSpPr txBox="1">
                <a:spLocks noChangeArrowheads="1"/>
              </p:cNvSpPr>
              <p:nvPr/>
            </p:nvSpPr>
            <p:spPr bwMode="auto">
              <a:xfrm>
                <a:off x="7923050" y="2125508"/>
                <a:ext cx="1297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400" b="1">
                    <a:solidFill>
                      <a:srgbClr val="C00000"/>
                    </a:solidFill>
                    <a:latin typeface="Arial" pitchFamily="34" charset="0"/>
                    <a:ea typeface="Arial Unicode MS" pitchFamily="34" charset="-128"/>
                    <a:cs typeface="Arial" pitchFamily="34" charset="0"/>
                  </a:rPr>
                  <a:t>N-glycosidic </a:t>
                </a:r>
              </a:p>
              <a:p>
                <a:pPr algn="ctr">
                  <a:spcBef>
                    <a:spcPct val="0"/>
                  </a:spcBef>
                  <a:buFontTx/>
                  <a:buNone/>
                </a:pPr>
                <a:r>
                  <a:rPr lang="en-US" altLang="en-US" sz="1400" b="1">
                    <a:solidFill>
                      <a:srgbClr val="C00000"/>
                    </a:solidFill>
                    <a:latin typeface="Arial" pitchFamily="34" charset="0"/>
                    <a:ea typeface="Arial Unicode MS" pitchFamily="34" charset="-128"/>
                    <a:cs typeface="Arial" pitchFamily="34" charset="0"/>
                  </a:rPr>
                  <a:t>bond</a:t>
                </a:r>
              </a:p>
            </p:txBody>
          </p:sp>
        </p:grpSp>
        <p:sp>
          <p:nvSpPr>
            <p:cNvPr id="30729" name="TextBox 33"/>
            <p:cNvSpPr txBox="1">
              <a:spLocks noChangeArrowheads="1"/>
            </p:cNvSpPr>
            <p:nvPr/>
          </p:nvSpPr>
          <p:spPr bwMode="auto">
            <a:xfrm>
              <a:off x="3048000" y="838200"/>
              <a:ext cx="893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Narrow" pitchFamily="34" charset="0"/>
                  <a:ea typeface="Arial Unicode MS" pitchFamily="34" charset="-128"/>
                  <a:cs typeface="Arial Unicode MS" pitchFamily="34" charset="-128"/>
                  <a:sym typeface="Symbol" pitchFamily="18" charset="2"/>
                </a:rPr>
                <a:t>Cytosine</a:t>
              </a:r>
              <a:endParaRPr lang="en-US" altLang="en-US" sz="1600" b="1">
                <a:latin typeface="Arial Narrow" pitchFamily="34" charset="0"/>
                <a:ea typeface="Arial Unicode MS" pitchFamily="34" charset="-128"/>
                <a:cs typeface="Arial Unicode MS" pitchFamily="34" charset="-128"/>
              </a:endParaRPr>
            </a:p>
          </p:txBody>
        </p:sp>
        <p:sp>
          <p:nvSpPr>
            <p:cNvPr id="30730" name="TextBox 9"/>
            <p:cNvSpPr txBox="1">
              <a:spLocks noChangeArrowheads="1"/>
            </p:cNvSpPr>
            <p:nvPr/>
          </p:nvSpPr>
          <p:spPr bwMode="auto">
            <a:xfrm>
              <a:off x="6015063" y="3352800"/>
              <a:ext cx="2720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Narrow" pitchFamily="34" charset="0"/>
                  <a:ea typeface="Arial Unicode MS" pitchFamily="34" charset="-128"/>
                  <a:cs typeface="Arial Unicode MS" pitchFamily="34" charset="-128"/>
                  <a:sym typeface="Symbol" pitchFamily="18" charset="2"/>
                </a:rPr>
                <a:t>Cytidine Monophosphate (CMP)</a:t>
              </a:r>
              <a:endParaRPr lang="en-US" altLang="en-US" sz="1600" b="1">
                <a:latin typeface="Arial Narrow" pitchFamily="34" charset="0"/>
                <a:ea typeface="Arial Unicode MS" pitchFamily="34" charset="-128"/>
                <a:cs typeface="Arial Unicode MS" pitchFamily="34" charset="-128"/>
              </a:endParaRPr>
            </a:p>
          </p:txBody>
        </p:sp>
        <p:sp>
          <p:nvSpPr>
            <p:cNvPr id="30731" name="TextBox 29"/>
            <p:cNvSpPr txBox="1">
              <a:spLocks noChangeArrowheads="1"/>
            </p:cNvSpPr>
            <p:nvPr/>
          </p:nvSpPr>
          <p:spPr bwMode="auto">
            <a:xfrm>
              <a:off x="198569" y="3352800"/>
              <a:ext cx="2087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latin typeface="Arial Narrow" pitchFamily="34" charset="0"/>
                  <a:ea typeface="Arial Unicode MS" pitchFamily="34" charset="-128"/>
                  <a:cs typeface="Arial Unicode MS" pitchFamily="34" charset="-128"/>
                  <a:sym typeface="Symbol" pitchFamily="18" charset="2"/>
                </a:rPr>
                <a:t>-D-ribose-5-phosphate</a:t>
              </a:r>
              <a:endParaRPr lang="en-US" altLang="en-US" sz="1600" b="1">
                <a:latin typeface="Arial Narrow" pitchFamily="34" charset="0"/>
                <a:ea typeface="Arial Unicode MS" pitchFamily="34" charset="-128"/>
                <a:cs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Effect transition="in" filter="fade">
                                      <p:cBhvr>
                                        <p:cTn id="14" dur="1000"/>
                                        <p:tgtEl>
                                          <p:spTgt spid="30723">
                                            <p:txEl>
                                              <p:pRg st="2" end="2"/>
                                            </p:txEl>
                                          </p:spTgt>
                                        </p:tgtEl>
                                      </p:cBhvr>
                                    </p:animEffect>
                                    <p:anim calcmode="lin" valueType="num">
                                      <p:cBhvr>
                                        <p:cTn id="15"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fade">
                                      <p:cBhvr>
                                        <p:cTn id="21" dur="1000"/>
                                        <p:tgtEl>
                                          <p:spTgt spid="30723">
                                            <p:txEl>
                                              <p:pRg st="4" end="4"/>
                                            </p:txEl>
                                          </p:spTgt>
                                        </p:tgtEl>
                                      </p:cBhvr>
                                    </p:animEffect>
                                    <p:anim calcmode="lin" valueType="num">
                                      <p:cBhvr>
                                        <p:cTn id="22"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1430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762000" y="3657600"/>
            <a:ext cx="670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2000" dirty="0">
                <a:latin typeface="Calibri" pitchFamily="34" charset="0"/>
                <a:ea typeface="Cambria" pitchFamily="18" charset="0"/>
                <a:cs typeface="Times New Roman" pitchFamily="18" charset="0"/>
              </a:rPr>
              <a:t>Write down reaction schemes that generate </a:t>
            </a:r>
            <a:r>
              <a:rPr lang="en-US" altLang="en-US" sz="2000" dirty="0" err="1">
                <a:latin typeface="Calibri" pitchFamily="34" charset="0"/>
                <a:ea typeface="Cambria" pitchFamily="18" charset="0"/>
                <a:cs typeface="Times New Roman" pitchFamily="18" charset="0"/>
              </a:rPr>
              <a:t>aldonic</a:t>
            </a:r>
            <a:r>
              <a:rPr lang="en-US" altLang="en-US" sz="2000" dirty="0">
                <a:latin typeface="Calibri" pitchFamily="34" charset="0"/>
                <a:ea typeface="Cambria" pitchFamily="18" charset="0"/>
                <a:cs typeface="Times New Roman" pitchFamily="18" charset="0"/>
              </a:rPr>
              <a:t> acids, </a:t>
            </a:r>
            <a:r>
              <a:rPr lang="en-US" altLang="en-US" sz="2000" dirty="0" err="1">
                <a:latin typeface="Calibri" pitchFamily="34" charset="0"/>
                <a:ea typeface="Cambria" pitchFamily="18" charset="0"/>
                <a:cs typeface="Times New Roman" pitchFamily="18" charset="0"/>
              </a:rPr>
              <a:t>uronic</a:t>
            </a:r>
            <a:r>
              <a:rPr lang="en-US" altLang="en-US" sz="2000" dirty="0">
                <a:latin typeface="Calibri" pitchFamily="34" charset="0"/>
                <a:ea typeface="Cambria" pitchFamily="18" charset="0"/>
                <a:cs typeface="Times New Roman" pitchFamily="18" charset="0"/>
              </a:rPr>
              <a:t> acids, </a:t>
            </a:r>
            <a:r>
              <a:rPr lang="en-US" altLang="en-US" sz="2000" dirty="0" err="1">
                <a:latin typeface="Calibri" pitchFamily="34" charset="0"/>
                <a:ea typeface="Cambria" pitchFamily="18" charset="0"/>
                <a:cs typeface="Times New Roman" pitchFamily="18" charset="0"/>
              </a:rPr>
              <a:t>alditols</a:t>
            </a:r>
            <a:r>
              <a:rPr lang="en-US" altLang="en-US" sz="2000" dirty="0">
                <a:latin typeface="Calibri" pitchFamily="34" charset="0"/>
                <a:ea typeface="Cambria" pitchFamily="18" charset="0"/>
                <a:cs typeface="Times New Roman" pitchFamily="18" charset="0"/>
              </a:rPr>
              <a:t>, </a:t>
            </a:r>
            <a:r>
              <a:rPr lang="en-US" altLang="en-US" sz="2000" dirty="0" err="1">
                <a:latin typeface="Calibri" pitchFamily="34" charset="0"/>
                <a:ea typeface="Cambria" pitchFamily="18" charset="0"/>
                <a:cs typeface="Times New Roman" pitchFamily="18" charset="0"/>
              </a:rPr>
              <a:t>deoxy</a:t>
            </a:r>
            <a:r>
              <a:rPr lang="en-US" altLang="en-US" sz="2000" dirty="0">
                <a:latin typeface="Calibri" pitchFamily="34" charset="0"/>
                <a:ea typeface="Cambria" pitchFamily="18" charset="0"/>
                <a:cs typeface="Times New Roman" pitchFamily="18" charset="0"/>
              </a:rPr>
              <a:t> sugars, and amino sugars</a:t>
            </a:r>
          </a:p>
          <a:p>
            <a:pPr>
              <a:spcBef>
                <a:spcPct val="0"/>
              </a:spcBef>
              <a:buFontTx/>
              <a:buChar char="-"/>
            </a:pPr>
            <a:endParaRPr lang="en-US" altLang="en-US" sz="2000" dirty="0">
              <a:latin typeface="Calibri" pitchFamily="34" charset="0"/>
              <a:ea typeface="Cambria" pitchFamily="18" charset="0"/>
              <a:cs typeface="Times New Roman" pitchFamily="18" charset="0"/>
            </a:endParaRPr>
          </a:p>
          <a:p>
            <a:pPr>
              <a:spcBef>
                <a:spcPct val="0"/>
              </a:spcBef>
              <a:buFontTx/>
              <a:buChar char="-"/>
            </a:pPr>
            <a:r>
              <a:rPr lang="en-US" altLang="en-US" sz="2000" dirty="0">
                <a:latin typeface="Calibri" pitchFamily="34" charset="0"/>
                <a:ea typeface="Cambria" pitchFamily="18" charset="0"/>
                <a:cs typeface="Times New Roman" pitchFamily="18" charset="0"/>
              </a:rPr>
              <a:t>Explain why a sugar can form at least two different </a:t>
            </a:r>
            <a:r>
              <a:rPr lang="en-US" altLang="en-US" sz="2000" dirty="0" smtClean="0">
                <a:latin typeface="Calibri" pitchFamily="34" charset="0"/>
                <a:ea typeface="Cambria" pitchFamily="18" charset="0"/>
                <a:cs typeface="Times New Roman" pitchFamily="18" charset="0"/>
              </a:rPr>
              <a:t>glycosides</a:t>
            </a:r>
          </a:p>
          <a:p>
            <a:pPr>
              <a:spcBef>
                <a:spcPct val="0"/>
              </a:spcBef>
              <a:buFontTx/>
              <a:buChar char="-"/>
            </a:pPr>
            <a:endParaRPr lang="en-US" altLang="en-US" sz="2000" dirty="0">
              <a:latin typeface="Calibri" pitchFamily="34" charset="0"/>
              <a:ea typeface="SimSun"/>
              <a:cs typeface="Times New Roman" pitchFamily="18" charset="0"/>
            </a:endParaRPr>
          </a:p>
          <a:p>
            <a:pPr>
              <a:spcBef>
                <a:spcPct val="0"/>
              </a:spcBef>
              <a:buFontTx/>
              <a:buChar char="-"/>
            </a:pPr>
            <a:r>
              <a:rPr lang="en-US" altLang="en-US" sz="2000" dirty="0" smtClean="0">
                <a:latin typeface="Calibri" pitchFamily="34" charset="0"/>
                <a:ea typeface="SimSun"/>
                <a:cs typeface="Times New Roman" pitchFamily="18" charset="0"/>
              </a:rPr>
              <a:t>Distinguish between O-</a:t>
            </a:r>
            <a:r>
              <a:rPr lang="en-US" altLang="en-US" sz="2000" dirty="0" err="1" smtClean="0">
                <a:latin typeface="Calibri" pitchFamily="34" charset="0"/>
                <a:ea typeface="SimSun"/>
                <a:cs typeface="Times New Roman" pitchFamily="18" charset="0"/>
              </a:rPr>
              <a:t>glycosidic</a:t>
            </a:r>
            <a:r>
              <a:rPr lang="en-US" altLang="en-US" sz="2000" dirty="0" smtClean="0">
                <a:latin typeface="Calibri" pitchFamily="34" charset="0"/>
                <a:ea typeface="SimSun"/>
                <a:cs typeface="Times New Roman" pitchFamily="18" charset="0"/>
              </a:rPr>
              <a:t> and N-</a:t>
            </a:r>
            <a:r>
              <a:rPr lang="en-US" altLang="en-US" sz="2000" dirty="0" err="1" smtClean="0">
                <a:latin typeface="Calibri" pitchFamily="34" charset="0"/>
                <a:ea typeface="SimSun"/>
                <a:cs typeface="Times New Roman" pitchFamily="18" charset="0"/>
              </a:rPr>
              <a:t>glycosidic</a:t>
            </a:r>
            <a:r>
              <a:rPr lang="en-US" altLang="en-US" sz="2000" dirty="0" smtClean="0">
                <a:latin typeface="Calibri" pitchFamily="34" charset="0"/>
                <a:ea typeface="SimSun"/>
                <a:cs typeface="Times New Roman" pitchFamily="18" charset="0"/>
              </a:rPr>
              <a:t> bonds?</a:t>
            </a:r>
            <a:endParaRPr lang="en-US" altLang="en-US" sz="2000" dirty="0">
              <a:latin typeface="Calibri" pitchFamily="34" charset="0"/>
              <a:ea typeface="SimSun"/>
              <a:cs typeface="Calibri" pitchFamily="34" charset="0"/>
            </a:endParaRPr>
          </a:p>
        </p:txBody>
      </p:sp>
      <p:sp>
        <p:nvSpPr>
          <p:cNvPr id="31748" name="Rectangle 4"/>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1.1c</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1"/>
          <p:cNvGrpSpPr>
            <a:grpSpLocks/>
          </p:cNvGrpSpPr>
          <p:nvPr/>
        </p:nvGrpSpPr>
        <p:grpSpPr bwMode="auto">
          <a:xfrm>
            <a:off x="3810000" y="304800"/>
            <a:ext cx="4800600" cy="3511550"/>
            <a:chOff x="2209800" y="375135"/>
            <a:chExt cx="4038600" cy="2825265"/>
          </a:xfrm>
        </p:grpSpPr>
        <p:pic>
          <p:nvPicPr>
            <p:cNvPr id="51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69900"/>
              <a:ext cx="4038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4511224" y="375135"/>
              <a:ext cx="670376" cy="338554"/>
            </a:xfrm>
            <a:prstGeom prst="rect">
              <a:avLst/>
            </a:prstGeom>
            <a:noFill/>
            <a:ln>
              <a:noFill/>
            </a:ln>
            <a:scene3d>
              <a:camera prst="orthographicFront">
                <a:rot lat="0" lon="0" rev="48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defRPr/>
              </a:pPr>
              <a:r>
                <a:rPr lang="en-US" altLang="en-US" sz="1600" b="1" dirty="0" smtClean="0">
                  <a:solidFill>
                    <a:srgbClr val="C00000"/>
                  </a:solidFill>
                  <a:latin typeface="Arial Narrow" panose="020B0606020202030204" pitchFamily="34" charset="0"/>
                  <a:cs typeface="Arial" pitchFamily="34" charset="0"/>
                </a:rPr>
                <a:t>Mirror</a:t>
              </a:r>
            </a:p>
          </p:txBody>
        </p:sp>
      </p:grpSp>
      <p:sp>
        <p:nvSpPr>
          <p:cNvPr id="5122" name="Rectangle 3"/>
          <p:cNvSpPr>
            <a:spLocks noGrp="1" noChangeArrowheads="1"/>
          </p:cNvSpPr>
          <p:nvPr/>
        </p:nvSpPr>
        <p:spPr bwMode="auto">
          <a:xfrm>
            <a:off x="381000" y="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 Overview</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8" name="Rectangle 3"/>
          <p:cNvSpPr>
            <a:spLocks noChangeArrowheads="1"/>
          </p:cNvSpPr>
          <p:nvPr/>
        </p:nvSpPr>
        <p:spPr bwMode="auto">
          <a:xfrm>
            <a:off x="152400" y="1752600"/>
            <a:ext cx="8686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4625" indent="-174625" eaLnBrk="0" hangingPunct="0">
              <a:spcAft>
                <a:spcPts val="0"/>
              </a:spcAft>
              <a:buFontTx/>
              <a:buChar char="-"/>
              <a:defRPr/>
            </a:pPr>
            <a:r>
              <a:rPr lang="en-US" sz="1800" dirty="0">
                <a:latin typeface="Calibri" pitchFamily="34" charset="0"/>
                <a:ea typeface="Cambria" pitchFamily="18" charset="0"/>
                <a:cs typeface="Times New Roman" pitchFamily="18" charset="0"/>
              </a:rPr>
              <a:t>Monosaccharides are chiral </a:t>
            </a:r>
            <a:endParaRPr lang="en-US" sz="1800" dirty="0" smtClean="0">
              <a:latin typeface="Calibri" pitchFamily="34" charset="0"/>
              <a:ea typeface="Cambria" pitchFamily="18" charset="0"/>
              <a:cs typeface="Times New Roman" pitchFamily="18" charset="0"/>
            </a:endParaRPr>
          </a:p>
          <a:p>
            <a:pPr indent="174625" eaLnBrk="0" hangingPunct="0">
              <a:spcAft>
                <a:spcPts val="0"/>
              </a:spcAft>
              <a:defRPr/>
            </a:pPr>
            <a:r>
              <a:rPr lang="en-US" sz="1800" dirty="0" smtClean="0">
                <a:latin typeface="Calibri" pitchFamily="34" charset="0"/>
                <a:ea typeface="Cambria" pitchFamily="18" charset="0"/>
                <a:cs typeface="Times New Roman" pitchFamily="18" charset="0"/>
              </a:rPr>
              <a:t>molecules in that </a:t>
            </a:r>
            <a:r>
              <a:rPr lang="en-US" sz="1800" dirty="0">
                <a:latin typeface="Calibri" pitchFamily="34" charset="0"/>
                <a:ea typeface="Cambria" pitchFamily="18" charset="0"/>
                <a:cs typeface="Times New Roman" pitchFamily="18" charset="0"/>
              </a:rPr>
              <a:t>they have </a:t>
            </a:r>
            <a:endParaRPr lang="en-US" sz="1800" dirty="0" smtClean="0">
              <a:latin typeface="Calibri" pitchFamily="34" charset="0"/>
              <a:ea typeface="Cambria" pitchFamily="18" charset="0"/>
              <a:cs typeface="Times New Roman" pitchFamily="18" charset="0"/>
            </a:endParaRPr>
          </a:p>
          <a:p>
            <a:pPr indent="174625" eaLnBrk="0" hangingPunct="0">
              <a:spcAft>
                <a:spcPts val="0"/>
              </a:spcAft>
              <a:defRPr/>
            </a:pPr>
            <a:r>
              <a:rPr lang="en-US" sz="1800" dirty="0">
                <a:latin typeface="Calibri" pitchFamily="34" charset="0"/>
                <a:ea typeface="Cambria" pitchFamily="18" charset="0"/>
                <a:cs typeface="Times New Roman" pitchFamily="18" charset="0"/>
              </a:rPr>
              <a:t>a</a:t>
            </a:r>
            <a:r>
              <a:rPr lang="en-US" sz="1800" dirty="0" smtClean="0">
                <a:latin typeface="Calibri" pitchFamily="34" charset="0"/>
                <a:ea typeface="Cambria" pitchFamily="18" charset="0"/>
                <a:cs typeface="Times New Roman" pitchFamily="18" charset="0"/>
              </a:rPr>
              <a:t>n </a:t>
            </a:r>
            <a:r>
              <a:rPr lang="en-US" sz="1800" dirty="0" smtClean="0">
                <a:solidFill>
                  <a:srgbClr val="FF0000"/>
                </a:solidFill>
                <a:latin typeface="Calibri" pitchFamily="34" charset="0"/>
                <a:ea typeface="Cambria" pitchFamily="18" charset="0"/>
                <a:cs typeface="Times New Roman" pitchFamily="18" charset="0"/>
              </a:rPr>
              <a:t>asymmetric </a:t>
            </a:r>
            <a:r>
              <a:rPr lang="en-US" sz="1800" dirty="0">
                <a:solidFill>
                  <a:srgbClr val="FF0000"/>
                </a:solidFill>
                <a:latin typeface="Calibri" pitchFamily="34" charset="0"/>
                <a:ea typeface="Cambria" pitchFamily="18" charset="0"/>
                <a:cs typeface="Times New Roman" pitchFamily="18" charset="0"/>
              </a:rPr>
              <a:t>C </a:t>
            </a:r>
            <a:r>
              <a:rPr lang="en-US" sz="1800" dirty="0" smtClean="0">
                <a:solidFill>
                  <a:srgbClr val="FF0000"/>
                </a:solidFill>
                <a:latin typeface="Calibri" pitchFamily="34" charset="0"/>
                <a:ea typeface="Cambria" pitchFamily="18" charset="0"/>
                <a:cs typeface="Times New Roman" pitchFamily="18" charset="0"/>
              </a:rPr>
              <a:t>atom</a:t>
            </a:r>
            <a:r>
              <a:rPr lang="en-US" sz="1800" dirty="0" smtClean="0">
                <a:latin typeface="Calibri" pitchFamily="34" charset="0"/>
                <a:ea typeface="Cambria" pitchFamily="18" charset="0"/>
                <a:cs typeface="Times New Roman" pitchFamily="18" charset="0"/>
              </a:rPr>
              <a:t>—</a:t>
            </a:r>
            <a:r>
              <a:rPr lang="en-US" sz="1800" dirty="0" err="1" smtClean="0">
                <a:latin typeface="Calibri" pitchFamily="34" charset="0"/>
                <a:ea typeface="Cambria" pitchFamily="18" charset="0"/>
                <a:cs typeface="Times New Roman" pitchFamily="18" charset="0"/>
              </a:rPr>
              <a:t>ie</a:t>
            </a:r>
            <a:r>
              <a:rPr lang="en-US" sz="1800" dirty="0" smtClean="0">
                <a:latin typeface="Calibri" pitchFamily="34" charset="0"/>
                <a:ea typeface="Cambria" pitchFamily="18" charset="0"/>
                <a:cs typeface="Times New Roman" pitchFamily="18" charset="0"/>
              </a:rPr>
              <a:t> it </a:t>
            </a:r>
          </a:p>
          <a:p>
            <a:pPr indent="174625" eaLnBrk="0" hangingPunct="0">
              <a:spcAft>
                <a:spcPts val="0"/>
              </a:spcAft>
              <a:defRPr/>
            </a:pPr>
            <a:r>
              <a:rPr lang="en-US" sz="1800" dirty="0" smtClean="0">
                <a:latin typeface="Calibri" pitchFamily="34" charset="0"/>
                <a:ea typeface="Cambria" pitchFamily="18" charset="0"/>
                <a:cs typeface="Times New Roman" pitchFamily="18" charset="0"/>
              </a:rPr>
              <a:t>is attached to four </a:t>
            </a:r>
            <a:r>
              <a:rPr lang="en-US" sz="1800" dirty="0">
                <a:latin typeface="Calibri" pitchFamily="34" charset="0"/>
                <a:ea typeface="Cambria" pitchFamily="18" charset="0"/>
                <a:cs typeface="Times New Roman" pitchFamily="18" charset="0"/>
              </a:rPr>
              <a:t>different </a:t>
            </a:r>
            <a:endParaRPr lang="en-US" sz="1800" dirty="0" smtClean="0">
              <a:latin typeface="Calibri" pitchFamily="34" charset="0"/>
              <a:ea typeface="Cambria" pitchFamily="18" charset="0"/>
              <a:cs typeface="Times New Roman" pitchFamily="18" charset="0"/>
            </a:endParaRPr>
          </a:p>
          <a:p>
            <a:pPr indent="174625" eaLnBrk="0" hangingPunct="0">
              <a:spcAft>
                <a:spcPts val="0"/>
              </a:spcAft>
              <a:defRPr/>
            </a:pPr>
            <a:r>
              <a:rPr lang="en-US" sz="1800" dirty="0" smtClean="0">
                <a:latin typeface="Calibri" pitchFamily="34" charset="0"/>
                <a:ea typeface="Cambria" pitchFamily="18" charset="0"/>
                <a:cs typeface="Times New Roman" pitchFamily="18" charset="0"/>
              </a:rPr>
              <a:t>substituent </a:t>
            </a:r>
            <a:r>
              <a:rPr lang="en-US" sz="1800" dirty="0">
                <a:latin typeface="Calibri" pitchFamily="34" charset="0"/>
                <a:ea typeface="Cambria" pitchFamily="18" charset="0"/>
                <a:cs typeface="Times New Roman" pitchFamily="18" charset="0"/>
              </a:rPr>
              <a:t>groups</a:t>
            </a:r>
          </a:p>
          <a:p>
            <a:pPr marL="342900" indent="-342900" eaLnBrk="0" hangingPunct="0">
              <a:spcAft>
                <a:spcPts val="0"/>
              </a:spcAft>
              <a:buFontTx/>
              <a:buChar char="-"/>
              <a:defRPr/>
            </a:pPr>
            <a:endParaRPr lang="en-US" sz="1800" dirty="0">
              <a:latin typeface="Calibri" pitchFamily="34" charset="0"/>
              <a:ea typeface="Cambria" pitchFamily="18" charset="0"/>
              <a:cs typeface="Times New Roman" pitchFamily="18" charset="0"/>
            </a:endParaRPr>
          </a:p>
          <a:p>
            <a:pPr marL="174625" indent="-174625" eaLnBrk="0" hangingPunct="0">
              <a:spcAft>
                <a:spcPts val="0"/>
              </a:spcAft>
              <a:buFontTx/>
              <a:buChar char="-"/>
              <a:defRPr/>
            </a:pPr>
            <a:r>
              <a:rPr lang="en-US" sz="1800" dirty="0">
                <a:solidFill>
                  <a:srgbClr val="00B050"/>
                </a:solidFill>
                <a:latin typeface="Calibri" pitchFamily="34" charset="0"/>
                <a:ea typeface="Cambria" pitchFamily="18" charset="0"/>
                <a:cs typeface="Times New Roman" pitchFamily="18" charset="0"/>
              </a:rPr>
              <a:t>Each chiral molecule has a non-superimposable </a:t>
            </a:r>
            <a:endParaRPr lang="en-US" sz="1800" dirty="0" smtClean="0">
              <a:solidFill>
                <a:srgbClr val="00B050"/>
              </a:solidFill>
              <a:latin typeface="Calibri" pitchFamily="34" charset="0"/>
              <a:ea typeface="Cambria" pitchFamily="18" charset="0"/>
              <a:cs typeface="Times New Roman" pitchFamily="18" charset="0"/>
            </a:endParaRPr>
          </a:p>
          <a:p>
            <a:pPr indent="174625" eaLnBrk="0" hangingPunct="0">
              <a:spcAft>
                <a:spcPts val="0"/>
              </a:spcAft>
              <a:defRPr/>
            </a:pPr>
            <a:r>
              <a:rPr lang="en-US" sz="1800" dirty="0" smtClean="0">
                <a:solidFill>
                  <a:srgbClr val="00B050"/>
                </a:solidFill>
                <a:latin typeface="Calibri" pitchFamily="34" charset="0"/>
                <a:ea typeface="Cambria" pitchFamily="18" charset="0"/>
                <a:cs typeface="Times New Roman" pitchFamily="18" charset="0"/>
              </a:rPr>
              <a:t>mirror image</a:t>
            </a:r>
            <a:r>
              <a:rPr lang="en-US" sz="1800" dirty="0" smtClean="0">
                <a:latin typeface="Calibri" pitchFamily="34" charset="0"/>
                <a:ea typeface="Cambria" pitchFamily="18" charset="0"/>
                <a:cs typeface="Times New Roman" pitchFamily="18" charset="0"/>
              </a:rPr>
              <a:t>—the </a:t>
            </a:r>
            <a:r>
              <a:rPr lang="en-US" sz="1800" dirty="0">
                <a:latin typeface="Calibri" pitchFamily="34" charset="0"/>
                <a:ea typeface="Cambria" pitchFamily="18" charset="0"/>
                <a:cs typeface="Times New Roman" pitchFamily="18" charset="0"/>
              </a:rPr>
              <a:t>pair of such mirror images are termed “</a:t>
            </a:r>
            <a:r>
              <a:rPr lang="en-US" sz="1800" dirty="0">
                <a:solidFill>
                  <a:srgbClr val="FF0000"/>
                </a:solidFill>
                <a:latin typeface="Calibri" pitchFamily="34" charset="0"/>
                <a:ea typeface="Cambria" pitchFamily="18" charset="0"/>
                <a:cs typeface="Times New Roman" pitchFamily="18" charset="0"/>
              </a:rPr>
              <a:t>enantiomers</a:t>
            </a:r>
            <a:r>
              <a:rPr lang="en-US" sz="1800" dirty="0" smtClean="0">
                <a:latin typeface="Calibri" pitchFamily="34" charset="0"/>
                <a:ea typeface="Cambria" pitchFamily="18" charset="0"/>
                <a:cs typeface="Times New Roman" pitchFamily="18" charset="0"/>
              </a:rPr>
              <a:t>”</a:t>
            </a:r>
          </a:p>
          <a:p>
            <a:pPr marL="342900" indent="-342900" eaLnBrk="0" hangingPunct="0">
              <a:spcAft>
                <a:spcPts val="0"/>
              </a:spcAft>
              <a:buFontTx/>
              <a:buChar char="-"/>
              <a:defRPr/>
            </a:pPr>
            <a:endParaRPr lang="en-US" sz="1800" dirty="0" smtClean="0">
              <a:solidFill>
                <a:srgbClr val="00B050"/>
              </a:solidFill>
              <a:latin typeface="Calibri" pitchFamily="34" charset="0"/>
              <a:ea typeface="Cambria" pitchFamily="18" charset="0"/>
              <a:cs typeface="Times New Roman" pitchFamily="18" charset="0"/>
            </a:endParaRPr>
          </a:p>
          <a:p>
            <a:pPr marL="174625" indent="-174625" eaLnBrk="0" hangingPunct="0">
              <a:spcAft>
                <a:spcPts val="0"/>
              </a:spcAft>
              <a:buFontTx/>
              <a:buChar char="-"/>
              <a:defRPr/>
            </a:pPr>
            <a:r>
              <a:rPr lang="en-US" sz="1800" dirty="0" smtClean="0">
                <a:solidFill>
                  <a:srgbClr val="00B050"/>
                </a:solidFill>
                <a:latin typeface="Calibri" pitchFamily="34" charset="0"/>
                <a:ea typeface="Cambria" pitchFamily="18" charset="0"/>
                <a:cs typeface="Times New Roman" pitchFamily="18" charset="0"/>
              </a:rPr>
              <a:t>Enantiomers are optical isomers</a:t>
            </a:r>
            <a:r>
              <a:rPr lang="en-US" sz="1800" dirty="0" smtClean="0">
                <a:solidFill>
                  <a:schemeClr val="tx2"/>
                </a:solidFill>
                <a:latin typeface="Calibri" pitchFamily="34" charset="0"/>
                <a:ea typeface="Cambria" pitchFamily="18" charset="0"/>
                <a:cs typeface="Times New Roman" pitchFamily="18" charset="0"/>
              </a:rPr>
              <a:t>—</a:t>
            </a:r>
            <a:r>
              <a:rPr lang="en-US" sz="1800" dirty="0" err="1" smtClean="0">
                <a:solidFill>
                  <a:schemeClr val="tx2"/>
                </a:solidFill>
                <a:latin typeface="Calibri" pitchFamily="34" charset="0"/>
                <a:ea typeface="Cambria" pitchFamily="18" charset="0"/>
                <a:cs typeface="Times New Roman" pitchFamily="18" charset="0"/>
              </a:rPr>
              <a:t>ie</a:t>
            </a:r>
            <a:r>
              <a:rPr lang="en-US" sz="1800" dirty="0" smtClean="0">
                <a:solidFill>
                  <a:schemeClr val="tx2"/>
                </a:solidFill>
                <a:latin typeface="Calibri" pitchFamily="34" charset="0"/>
                <a:ea typeface="Cambria" pitchFamily="18" charset="0"/>
                <a:cs typeface="Times New Roman" pitchFamily="18" charset="0"/>
              </a:rPr>
              <a:t> they </a:t>
            </a:r>
            <a:r>
              <a:rPr lang="en-US" sz="1800" dirty="0">
                <a:solidFill>
                  <a:srgbClr val="FF0000"/>
                </a:solidFill>
                <a:latin typeface="Calibri" pitchFamily="34" charset="0"/>
                <a:ea typeface="Cambria" pitchFamily="18" charset="0"/>
                <a:cs typeface="Times New Roman" pitchFamily="18" charset="0"/>
              </a:rPr>
              <a:t>rotate the plane of polarized light </a:t>
            </a:r>
            <a:r>
              <a:rPr lang="en-US" sz="1800" dirty="0">
                <a:solidFill>
                  <a:schemeClr val="tx2"/>
                </a:solidFill>
                <a:latin typeface="Calibri" pitchFamily="34" charset="0"/>
                <a:ea typeface="Cambria" pitchFamily="18" charset="0"/>
                <a:cs typeface="Times New Roman" pitchFamily="18" charset="0"/>
              </a:rPr>
              <a:t>in opposite directions by equal amounts</a:t>
            </a:r>
          </a:p>
          <a:p>
            <a:pPr eaLnBrk="0" hangingPunct="0">
              <a:spcAft>
                <a:spcPts val="0"/>
              </a:spcAft>
              <a:defRPr/>
            </a:pPr>
            <a:endParaRPr lang="en-US" sz="1800" dirty="0">
              <a:latin typeface="Calibri" pitchFamily="34" charset="0"/>
              <a:ea typeface="Cambria" pitchFamily="18" charset="0"/>
              <a:cs typeface="Times New Roman" pitchFamily="18" charset="0"/>
            </a:endParaRPr>
          </a:p>
          <a:p>
            <a:pPr marL="174625" indent="-174625" eaLnBrk="0" hangingPunct="0">
              <a:spcAft>
                <a:spcPts val="0"/>
              </a:spcAft>
              <a:buFontTx/>
              <a:buChar char="-"/>
              <a:defRPr/>
            </a:pPr>
            <a:r>
              <a:rPr lang="en-US" sz="1800" dirty="0">
                <a:latin typeface="Calibri" pitchFamily="34" charset="0"/>
                <a:ea typeface="Cambria" pitchFamily="18" charset="0"/>
                <a:cs typeface="Times New Roman" pitchFamily="18" charset="0"/>
              </a:rPr>
              <a:t>Enantiomers are often designated D and L depending on whether they rotate the plane of polarized light </a:t>
            </a:r>
            <a:r>
              <a:rPr lang="en-US" sz="1800" dirty="0">
                <a:solidFill>
                  <a:srgbClr val="FF0000"/>
                </a:solidFill>
                <a:latin typeface="Calibri" pitchFamily="34" charset="0"/>
                <a:ea typeface="Cambria" pitchFamily="18" charset="0"/>
                <a:cs typeface="Times New Roman" pitchFamily="18" charset="0"/>
              </a:rPr>
              <a:t>right/dextrorotatory (D)</a:t>
            </a:r>
            <a:r>
              <a:rPr lang="en-US" sz="1800" dirty="0">
                <a:latin typeface="Calibri" pitchFamily="34" charset="0"/>
                <a:ea typeface="Cambria" pitchFamily="18" charset="0"/>
                <a:cs typeface="Times New Roman" pitchFamily="18" charset="0"/>
              </a:rPr>
              <a:t> or </a:t>
            </a:r>
            <a:r>
              <a:rPr lang="en-US" sz="1800" dirty="0" smtClean="0">
                <a:solidFill>
                  <a:srgbClr val="FF0000"/>
                </a:solidFill>
                <a:latin typeface="Calibri" pitchFamily="34" charset="0"/>
                <a:ea typeface="Cambria" pitchFamily="18" charset="0"/>
                <a:cs typeface="Times New Roman" pitchFamily="18" charset="0"/>
              </a:rPr>
              <a:t>left/levorotatory </a:t>
            </a:r>
            <a:r>
              <a:rPr lang="en-US" sz="1800" dirty="0">
                <a:solidFill>
                  <a:srgbClr val="FF0000"/>
                </a:solidFill>
                <a:latin typeface="Calibri" pitchFamily="34" charset="0"/>
                <a:ea typeface="Cambria" pitchFamily="18" charset="0"/>
                <a:cs typeface="Times New Roman" pitchFamily="18" charset="0"/>
              </a:rPr>
              <a:t>(L</a:t>
            </a:r>
            <a:r>
              <a:rPr lang="en-US" sz="1800" dirty="0" smtClean="0">
                <a:solidFill>
                  <a:srgbClr val="FF0000"/>
                </a:solidFill>
                <a:latin typeface="Calibri" pitchFamily="34" charset="0"/>
                <a:ea typeface="Cambria" pitchFamily="18" charset="0"/>
                <a:cs typeface="Times New Roman" pitchFamily="18" charset="0"/>
              </a:rPr>
              <a:t>)</a:t>
            </a:r>
          </a:p>
          <a:p>
            <a:pPr marL="342900" indent="-342900" eaLnBrk="0" hangingPunct="0">
              <a:spcAft>
                <a:spcPts val="0"/>
              </a:spcAft>
              <a:buFontTx/>
              <a:buChar char="-"/>
              <a:defRPr/>
            </a:pPr>
            <a:endParaRPr lang="en-US" sz="1800" dirty="0">
              <a:latin typeface="Calibri" pitchFamily="34" charset="0"/>
              <a:ea typeface="Cambria" pitchFamily="18" charset="0"/>
              <a:cs typeface="Times New Roman" pitchFamily="18" charset="0"/>
            </a:endParaRPr>
          </a:p>
          <a:p>
            <a:pPr marL="174625" indent="-174625" eaLnBrk="0" hangingPunct="0">
              <a:spcAft>
                <a:spcPts val="0"/>
              </a:spcAft>
              <a:buFontTx/>
              <a:buChar char="-"/>
              <a:defRPr/>
            </a:pPr>
            <a:r>
              <a:rPr lang="en-US" sz="1800" dirty="0">
                <a:latin typeface="Calibri" pitchFamily="34" charset="0"/>
                <a:ea typeface="Cambria" pitchFamily="18" charset="0"/>
                <a:cs typeface="Times New Roman" pitchFamily="18" charset="0"/>
              </a:rPr>
              <a:t>In biochemistry, the so-called </a:t>
            </a:r>
            <a:r>
              <a:rPr lang="en-US" sz="1800" dirty="0">
                <a:solidFill>
                  <a:srgbClr val="FF0000"/>
                </a:solidFill>
                <a:latin typeface="Calibri" pitchFamily="34" charset="0"/>
                <a:ea typeface="Cambria" pitchFamily="18" charset="0"/>
                <a:cs typeface="Times New Roman" pitchFamily="18" charset="0"/>
              </a:rPr>
              <a:t>Fischer projections </a:t>
            </a:r>
            <a:r>
              <a:rPr lang="en-US" sz="1800" dirty="0">
                <a:latin typeface="Calibri" pitchFamily="34" charset="0"/>
                <a:ea typeface="Cambria" pitchFamily="18" charset="0"/>
                <a:cs typeface="Times New Roman" pitchFamily="18" charset="0"/>
              </a:rPr>
              <a:t>are employed to depict the D/L configuration of chiral molecules such as monosaccharides in lieu of the actual rotation of the plane of polarized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1000"/>
                                        <p:tgtEl>
                                          <p:spTgt spid="8">
                                            <p:txEl>
                                              <p:pRg st="7" end="7"/>
                                            </p:txEl>
                                          </p:spTgt>
                                        </p:tgtEl>
                                      </p:cBhvr>
                                    </p:animEffect>
                                    <p:anim calcmode="lin" valueType="num">
                                      <p:cBhvr>
                                        <p:cTn id="4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1000"/>
                                        <p:tgtEl>
                                          <p:spTgt spid="8">
                                            <p:txEl>
                                              <p:pRg st="9" end="9"/>
                                            </p:txEl>
                                          </p:spTgt>
                                        </p:tgtEl>
                                      </p:cBhvr>
                                    </p:animEffect>
                                    <p:anim calcmode="lin" valueType="num">
                                      <p:cBhvr>
                                        <p:cTn id="4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animEffect transition="in" filter="fade">
                                      <p:cBhvr>
                                        <p:cTn id="53" dur="1000"/>
                                        <p:tgtEl>
                                          <p:spTgt spid="8">
                                            <p:txEl>
                                              <p:pRg st="11" end="11"/>
                                            </p:txEl>
                                          </p:spTgt>
                                        </p:tgtEl>
                                      </p:cBhvr>
                                    </p:animEffect>
                                    <p:anim calcmode="lin" valueType="num">
                                      <p:cBhvr>
                                        <p:cTn id="5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13" end="13"/>
                                            </p:txEl>
                                          </p:spTgt>
                                        </p:tgtEl>
                                        <p:attrNameLst>
                                          <p:attrName>style.visibility</p:attrName>
                                        </p:attrNameLst>
                                      </p:cBhvr>
                                      <p:to>
                                        <p:strVal val="visible"/>
                                      </p:to>
                                    </p:set>
                                    <p:animEffect transition="in" filter="fade">
                                      <p:cBhvr>
                                        <p:cTn id="60" dur="1000"/>
                                        <p:tgtEl>
                                          <p:spTgt spid="8">
                                            <p:txEl>
                                              <p:pRg st="13" end="13"/>
                                            </p:txEl>
                                          </p:spTgt>
                                        </p:tgtEl>
                                      </p:cBhvr>
                                    </p:animEffect>
                                    <p:anim calcmode="lin" valueType="num">
                                      <p:cBhvr>
                                        <p:cTn id="61"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81200" y="6242"/>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cs typeface="Arial" pitchFamily="34" charset="0"/>
              </a:rPr>
              <a:t>Polarized Light: Properties </a:t>
            </a:r>
            <a:endParaRPr lang="en-US" altLang="en-US" sz="2400" b="1" dirty="0">
              <a:solidFill>
                <a:srgbClr val="FF6D09"/>
              </a:solidFill>
              <a:latin typeface="Arial" pitchFamily="34" charset="0"/>
              <a:cs typeface="Arial" pitchFamily="34" charset="0"/>
            </a:endParaRPr>
          </a:p>
        </p:txBody>
      </p:sp>
      <p:sp>
        <p:nvSpPr>
          <p:cNvPr id="18435" name="TextBox 1"/>
          <p:cNvSpPr txBox="1">
            <a:spLocks noChangeArrowheads="1"/>
          </p:cNvSpPr>
          <p:nvPr/>
        </p:nvSpPr>
        <p:spPr bwMode="auto">
          <a:xfrm>
            <a:off x="76200" y="3276600"/>
            <a:ext cx="6553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174625" indent="-174625">
              <a:spcBef>
                <a:spcPct val="0"/>
              </a:spcBef>
              <a:buFontTx/>
              <a:buChar char="-"/>
            </a:pPr>
            <a:r>
              <a:rPr lang="en-US" altLang="en-US" sz="1600" dirty="0" smtClean="0">
                <a:latin typeface="Calibri" pitchFamily="34" charset="0"/>
                <a:cs typeface="Calibri" pitchFamily="34" charset="0"/>
              </a:rPr>
              <a:t>Light (a cluster of photons) </a:t>
            </a:r>
            <a:r>
              <a:rPr lang="en-US" altLang="en-US" sz="1600" dirty="0">
                <a:latin typeface="Calibri" pitchFamily="34" charset="0"/>
                <a:cs typeface="Calibri" pitchFamily="34" charset="0"/>
              </a:rPr>
              <a:t>is a form of </a:t>
            </a:r>
            <a:r>
              <a:rPr lang="en-US" altLang="en-US" sz="1600" dirty="0">
                <a:solidFill>
                  <a:srgbClr val="00B0F0"/>
                </a:solidFill>
                <a:latin typeface="Calibri" pitchFamily="34" charset="0"/>
                <a:cs typeface="Calibri" pitchFamily="34" charset="0"/>
              </a:rPr>
              <a:t>electro</a:t>
            </a:r>
            <a:r>
              <a:rPr lang="en-US" altLang="en-US" sz="1600" dirty="0">
                <a:solidFill>
                  <a:srgbClr val="FF9900"/>
                </a:solidFill>
                <a:latin typeface="Calibri" pitchFamily="34" charset="0"/>
                <a:cs typeface="Calibri" pitchFamily="34" charset="0"/>
              </a:rPr>
              <a:t>magnetic</a:t>
            </a:r>
            <a:r>
              <a:rPr lang="en-US" altLang="en-US" sz="1600" dirty="0">
                <a:latin typeface="Calibri" pitchFamily="34" charset="0"/>
                <a:cs typeface="Calibri" pitchFamily="34" charset="0"/>
              </a:rPr>
              <a:t> </a:t>
            </a:r>
            <a:r>
              <a:rPr lang="en-US" altLang="en-US" sz="1600" dirty="0" smtClean="0">
                <a:latin typeface="Calibri" pitchFamily="34" charset="0"/>
                <a:cs typeface="Calibri" pitchFamily="34" charset="0"/>
              </a:rPr>
              <a:t>radiation</a:t>
            </a:r>
          </a:p>
          <a:p>
            <a:pPr marL="174625" indent="-174625">
              <a:spcBef>
                <a:spcPct val="0"/>
              </a:spcBef>
              <a:buFontTx/>
              <a:buChar char="-"/>
            </a:pPr>
            <a:endParaRPr lang="en-US" altLang="en-US" sz="1600" dirty="0">
              <a:solidFill>
                <a:srgbClr val="FF0000"/>
              </a:solidFill>
              <a:latin typeface="Calibri" pitchFamily="34" charset="0"/>
              <a:cs typeface="Calibri" pitchFamily="34" charset="0"/>
            </a:endParaRPr>
          </a:p>
          <a:p>
            <a:pPr marL="174625" indent="-174625">
              <a:spcBef>
                <a:spcPct val="0"/>
              </a:spcBef>
              <a:buFontTx/>
              <a:buChar char="-"/>
            </a:pPr>
            <a:r>
              <a:rPr lang="en-US" altLang="en-US" sz="1600" dirty="0" smtClean="0">
                <a:solidFill>
                  <a:schemeClr val="tx2"/>
                </a:solidFill>
                <a:latin typeface="Calibri" pitchFamily="34" charset="0"/>
                <a:cs typeface="Calibri" pitchFamily="34" charset="0"/>
              </a:rPr>
              <a:t>Each photon of light is comprised </a:t>
            </a:r>
            <a:r>
              <a:rPr lang="en-US" altLang="en-US" sz="1600" dirty="0">
                <a:solidFill>
                  <a:schemeClr val="tx2"/>
                </a:solidFill>
                <a:latin typeface="Calibri" pitchFamily="34" charset="0"/>
                <a:cs typeface="Calibri" pitchFamily="34" charset="0"/>
              </a:rPr>
              <a:t>of two </a:t>
            </a:r>
            <a:r>
              <a:rPr lang="en-US" altLang="en-US" sz="1600" dirty="0" err="1" smtClean="0">
                <a:solidFill>
                  <a:srgbClr val="00B0F0"/>
                </a:solidFill>
                <a:latin typeface="Calibri" pitchFamily="34" charset="0"/>
                <a:cs typeface="Calibri" pitchFamily="34" charset="0"/>
              </a:rPr>
              <a:t>electro</a:t>
            </a:r>
            <a:r>
              <a:rPr lang="en-US" altLang="en-US" sz="1600" dirty="0" err="1" smtClean="0">
                <a:solidFill>
                  <a:srgbClr val="FF9900"/>
                </a:solidFill>
                <a:latin typeface="Calibri" pitchFamily="34" charset="0"/>
                <a:cs typeface="Calibri" pitchFamily="34" charset="0"/>
              </a:rPr>
              <a:t>magntic</a:t>
            </a:r>
            <a:r>
              <a:rPr lang="en-US" altLang="en-US" sz="1600" dirty="0" smtClean="0">
                <a:solidFill>
                  <a:srgbClr val="FF0000"/>
                </a:solidFill>
                <a:latin typeface="Calibri" pitchFamily="34" charset="0"/>
                <a:cs typeface="Calibri" pitchFamily="34" charset="0"/>
              </a:rPr>
              <a:t> </a:t>
            </a:r>
            <a:r>
              <a:rPr lang="en-US" altLang="en-US" sz="1600" dirty="0" smtClean="0">
                <a:solidFill>
                  <a:schemeClr val="tx2"/>
                </a:solidFill>
                <a:latin typeface="Calibri" pitchFamily="34" charset="0"/>
                <a:cs typeface="Calibri" pitchFamily="34" charset="0"/>
              </a:rPr>
              <a:t>wave components </a:t>
            </a:r>
            <a:r>
              <a:rPr lang="en-US" altLang="en-US" sz="1600" dirty="0" smtClean="0">
                <a:latin typeface="Calibri" pitchFamily="34" charset="0"/>
                <a:cs typeface="Calibri" pitchFamily="34" charset="0"/>
              </a:rPr>
              <a:t>that are always </a:t>
            </a:r>
            <a:r>
              <a:rPr lang="en-US" altLang="en-US" sz="1600" dirty="0" smtClean="0">
                <a:solidFill>
                  <a:srgbClr val="00B050"/>
                </a:solidFill>
                <a:latin typeface="Calibri" pitchFamily="34" charset="0"/>
                <a:cs typeface="Calibri" pitchFamily="34" charset="0"/>
              </a:rPr>
              <a:t>in-phase</a:t>
            </a:r>
            <a:r>
              <a:rPr lang="en-US" altLang="en-US" sz="1600" dirty="0" smtClean="0">
                <a:latin typeface="Calibri" pitchFamily="34" charset="0"/>
                <a:cs typeface="Calibri" pitchFamily="34" charset="0"/>
              </a:rPr>
              <a:t> and oscillating </a:t>
            </a:r>
            <a:r>
              <a:rPr lang="en-US" altLang="en-US" sz="1600" dirty="0">
                <a:solidFill>
                  <a:srgbClr val="00B050"/>
                </a:solidFill>
                <a:latin typeface="Calibri" pitchFamily="34" charset="0"/>
                <a:cs typeface="Calibri" pitchFamily="34" charset="0"/>
              </a:rPr>
              <a:t>perpendicular</a:t>
            </a:r>
            <a:r>
              <a:rPr lang="en-US" altLang="en-US" sz="1600" dirty="0">
                <a:latin typeface="Calibri" pitchFamily="34" charset="0"/>
                <a:cs typeface="Calibri" pitchFamily="34" charset="0"/>
              </a:rPr>
              <a:t> to each other and to the direction of travel:  </a:t>
            </a:r>
            <a:r>
              <a:rPr lang="en-US" altLang="en-US" sz="1600" dirty="0">
                <a:solidFill>
                  <a:srgbClr val="00B0F0"/>
                </a:solidFill>
                <a:latin typeface="Calibri" pitchFamily="34" charset="0"/>
                <a:cs typeface="Calibri" pitchFamily="34" charset="0"/>
              </a:rPr>
              <a:t>electric field (E) </a:t>
            </a:r>
            <a:r>
              <a:rPr lang="en-US" altLang="en-US" sz="1600" dirty="0">
                <a:solidFill>
                  <a:schemeClr val="tx2"/>
                </a:solidFill>
                <a:latin typeface="Calibri" pitchFamily="34" charset="0"/>
                <a:cs typeface="Calibri" pitchFamily="34" charset="0"/>
              </a:rPr>
              <a:t>and</a:t>
            </a:r>
            <a:r>
              <a:rPr lang="en-US" altLang="en-US" sz="1600" dirty="0">
                <a:solidFill>
                  <a:srgbClr val="FF0000"/>
                </a:solidFill>
                <a:latin typeface="Calibri" pitchFamily="34" charset="0"/>
                <a:cs typeface="Calibri" pitchFamily="34" charset="0"/>
              </a:rPr>
              <a:t> </a:t>
            </a:r>
            <a:r>
              <a:rPr lang="en-US" altLang="en-US" sz="1600" dirty="0">
                <a:solidFill>
                  <a:srgbClr val="FF9900"/>
                </a:solidFill>
                <a:latin typeface="Calibri" pitchFamily="34" charset="0"/>
                <a:cs typeface="Calibri" pitchFamily="34" charset="0"/>
              </a:rPr>
              <a:t>magnetic field (B)</a:t>
            </a:r>
          </a:p>
          <a:p>
            <a:pPr marL="0" indent="0">
              <a:spcBef>
                <a:spcPct val="0"/>
              </a:spcBef>
              <a:buNone/>
            </a:pPr>
            <a:endParaRPr lang="en-US" altLang="en-US" sz="1600" dirty="0">
              <a:latin typeface="Calibri" pitchFamily="34" charset="0"/>
              <a:cs typeface="Calibri" pitchFamily="34" charset="0"/>
            </a:endParaRPr>
          </a:p>
          <a:p>
            <a:pPr marL="174625" indent="-174625">
              <a:spcBef>
                <a:spcPct val="0"/>
              </a:spcBef>
              <a:buFontTx/>
              <a:buChar char="-"/>
            </a:pPr>
            <a:r>
              <a:rPr lang="en-US" altLang="en-US" sz="1600" dirty="0" smtClean="0">
                <a:latin typeface="Calibri" pitchFamily="34" charset="0"/>
                <a:cs typeface="Calibri" pitchFamily="34" charset="0"/>
              </a:rPr>
              <a:t>Within a cluster of light photons, E </a:t>
            </a:r>
            <a:r>
              <a:rPr lang="en-US" altLang="en-US" sz="1600" dirty="0">
                <a:latin typeface="Calibri" pitchFamily="34" charset="0"/>
                <a:cs typeface="Calibri" pitchFamily="34" charset="0"/>
              </a:rPr>
              <a:t>may oscillate in all directions (</a:t>
            </a:r>
            <a:r>
              <a:rPr lang="en-US" altLang="en-US" sz="1600" dirty="0">
                <a:solidFill>
                  <a:srgbClr val="FF0000"/>
                </a:solidFill>
                <a:latin typeface="Calibri" pitchFamily="34" charset="0"/>
                <a:cs typeface="Calibri" pitchFamily="34" charset="0"/>
              </a:rPr>
              <a:t>non-polarized light</a:t>
            </a:r>
            <a:r>
              <a:rPr lang="en-US" altLang="en-US" sz="1600" dirty="0">
                <a:latin typeface="Calibri" pitchFamily="34" charset="0"/>
                <a:cs typeface="Calibri" pitchFamily="34" charset="0"/>
              </a:rPr>
              <a:t>)—this includes most sources such as a </a:t>
            </a:r>
            <a:r>
              <a:rPr lang="en-US" altLang="en-US" sz="1600" dirty="0">
                <a:solidFill>
                  <a:srgbClr val="00B050"/>
                </a:solidFill>
                <a:latin typeface="Calibri" pitchFamily="34" charset="0"/>
                <a:cs typeface="Calibri" pitchFamily="34" charset="0"/>
              </a:rPr>
              <a:t>light bulb </a:t>
            </a:r>
            <a:r>
              <a:rPr lang="en-US" altLang="en-US" sz="1600" dirty="0">
                <a:latin typeface="Calibri" pitchFamily="34" charset="0"/>
                <a:cs typeface="Calibri" pitchFamily="34" charset="0"/>
              </a:rPr>
              <a:t>or </a:t>
            </a:r>
            <a:r>
              <a:rPr lang="en-US" altLang="en-US" sz="1600" dirty="0" smtClean="0">
                <a:solidFill>
                  <a:srgbClr val="00B050"/>
                </a:solidFill>
                <a:latin typeface="Calibri" pitchFamily="34" charset="0"/>
                <a:cs typeface="Calibri" pitchFamily="34" charset="0"/>
              </a:rPr>
              <a:t>sunlight</a:t>
            </a:r>
          </a:p>
          <a:p>
            <a:pPr marL="0" indent="0">
              <a:spcBef>
                <a:spcPct val="0"/>
              </a:spcBef>
              <a:buNone/>
            </a:pPr>
            <a:endParaRPr lang="en-US" altLang="en-US" sz="1600" dirty="0">
              <a:latin typeface="Calibri" pitchFamily="34" charset="0"/>
              <a:cs typeface="Calibri" pitchFamily="34" charset="0"/>
            </a:endParaRPr>
          </a:p>
          <a:p>
            <a:pPr marL="174625" indent="-174625">
              <a:spcBef>
                <a:spcPct val="0"/>
              </a:spcBef>
              <a:buFontTx/>
              <a:buChar char="-"/>
            </a:pPr>
            <a:r>
              <a:rPr lang="en-US" altLang="en-US" sz="1600" dirty="0">
                <a:latin typeface="Calibri" pitchFamily="34" charset="0"/>
                <a:cs typeface="Calibri" pitchFamily="34" charset="0"/>
              </a:rPr>
              <a:t>Alternatively, E can be made to oscillate vertically (</a:t>
            </a:r>
            <a:r>
              <a:rPr lang="en-US" altLang="en-US" sz="1600" dirty="0">
                <a:solidFill>
                  <a:srgbClr val="FF0000"/>
                </a:solidFill>
                <a:latin typeface="Calibri" pitchFamily="34" charset="0"/>
                <a:cs typeface="Calibri" pitchFamily="34" charset="0"/>
              </a:rPr>
              <a:t>vertical polarization</a:t>
            </a:r>
            <a:r>
              <a:rPr lang="en-US" altLang="en-US" sz="1600" dirty="0">
                <a:latin typeface="Calibri" pitchFamily="34" charset="0"/>
                <a:cs typeface="Calibri" pitchFamily="34" charset="0"/>
              </a:rPr>
              <a:t>), horizontally (</a:t>
            </a:r>
            <a:r>
              <a:rPr lang="en-US" altLang="en-US" sz="1600" dirty="0">
                <a:solidFill>
                  <a:srgbClr val="FF0000"/>
                </a:solidFill>
                <a:latin typeface="Calibri" pitchFamily="34" charset="0"/>
                <a:cs typeface="Calibri" pitchFamily="34" charset="0"/>
              </a:rPr>
              <a:t>horizontal polarization</a:t>
            </a:r>
            <a:r>
              <a:rPr lang="en-US" altLang="en-US" sz="1600" dirty="0">
                <a:latin typeface="Calibri" pitchFamily="34" charset="0"/>
                <a:cs typeface="Calibri" pitchFamily="34" charset="0"/>
              </a:rPr>
              <a:t>), or elliptically (</a:t>
            </a:r>
            <a:r>
              <a:rPr lang="en-US" altLang="en-US" sz="1600" dirty="0">
                <a:solidFill>
                  <a:srgbClr val="FF0000"/>
                </a:solidFill>
                <a:latin typeface="Calibri" pitchFamily="34" charset="0"/>
                <a:cs typeface="Calibri" pitchFamily="34" charset="0"/>
              </a:rPr>
              <a:t>circular polarization</a:t>
            </a:r>
            <a:r>
              <a:rPr lang="en-US" altLang="en-US" sz="1600" dirty="0">
                <a:latin typeface="Calibri" pitchFamily="34" charset="0"/>
                <a:cs typeface="Calibri" pitchFamily="34" charset="0"/>
              </a:rPr>
              <a:t>) </a:t>
            </a:r>
            <a:endParaRPr lang="en-US" altLang="en-US" sz="1600" dirty="0" smtClean="0">
              <a:latin typeface="Calibri" pitchFamily="34" charset="0"/>
              <a:cs typeface="Calibri" pitchFamily="34" charset="0"/>
            </a:endParaRPr>
          </a:p>
          <a:p>
            <a:pPr marL="174625" indent="-174625">
              <a:spcBef>
                <a:spcPct val="0"/>
              </a:spcBef>
              <a:buFontTx/>
              <a:buChar char="-"/>
            </a:pPr>
            <a:endParaRPr lang="en-US" altLang="en-US" sz="1600" dirty="0">
              <a:latin typeface="Calibri" pitchFamily="34" charset="0"/>
              <a:cs typeface="Calibri" pitchFamily="34" charset="0"/>
            </a:endParaRPr>
          </a:p>
          <a:p>
            <a:pPr marL="174625" indent="-174625">
              <a:spcBef>
                <a:spcPct val="0"/>
              </a:spcBef>
              <a:buFontTx/>
              <a:buChar char="-"/>
            </a:pPr>
            <a:r>
              <a:rPr lang="en-US" altLang="en-US" sz="1600" dirty="0" smtClean="0">
                <a:latin typeface="Calibri" pitchFamily="34" charset="0"/>
                <a:cs typeface="Calibri" pitchFamily="34" charset="0"/>
              </a:rPr>
              <a:t>It is noteworthy that the polarization </a:t>
            </a:r>
            <a:r>
              <a:rPr lang="en-US" altLang="en-US" sz="1600" dirty="0">
                <a:latin typeface="Calibri" pitchFamily="34" charset="0"/>
                <a:cs typeface="Calibri" pitchFamily="34" charset="0"/>
              </a:rPr>
              <a:t>of light refers to the </a:t>
            </a:r>
            <a:r>
              <a:rPr lang="en-US" altLang="en-US" sz="1600" dirty="0">
                <a:solidFill>
                  <a:srgbClr val="FF0000"/>
                </a:solidFill>
                <a:latin typeface="Calibri" pitchFamily="34" charset="0"/>
                <a:cs typeface="Calibri" pitchFamily="34" charset="0"/>
              </a:rPr>
              <a:t>direction of oscillation of E </a:t>
            </a:r>
            <a:r>
              <a:rPr lang="en-US" altLang="en-US" sz="1600" dirty="0">
                <a:latin typeface="Calibri" pitchFamily="34" charset="0"/>
                <a:cs typeface="Calibri" pitchFamily="34" charset="0"/>
              </a:rPr>
              <a:t>(</a:t>
            </a:r>
            <a:r>
              <a:rPr lang="en-US" altLang="en-US" sz="1600" dirty="0">
                <a:solidFill>
                  <a:srgbClr val="00B050"/>
                </a:solidFill>
                <a:latin typeface="Calibri" pitchFamily="34" charset="0"/>
                <a:cs typeface="Calibri" pitchFamily="34" charset="0"/>
              </a:rPr>
              <a:t>B is always perpendicular to E</a:t>
            </a:r>
            <a:r>
              <a:rPr lang="en-US" altLang="en-US" sz="1600" dirty="0" smtClean="0">
                <a:latin typeface="Calibri" pitchFamily="34" charset="0"/>
                <a:cs typeface="Calibri" pitchFamily="34" charset="0"/>
              </a:rPr>
              <a:t>!) </a:t>
            </a:r>
            <a:endParaRPr lang="en-US" altLang="en-US" sz="1600" dirty="0">
              <a:latin typeface="Calibri" pitchFamily="34" charset="0"/>
              <a:cs typeface="Calibri" pitchFamily="34" charset="0"/>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t="22513" b="7692"/>
          <a:stretch>
            <a:fillRect/>
          </a:stretch>
        </p:blipFill>
        <p:spPr bwMode="auto">
          <a:xfrm>
            <a:off x="228600" y="457200"/>
            <a:ext cx="51054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726238" y="3048000"/>
            <a:ext cx="2112962" cy="2928938"/>
            <a:chOff x="6726238" y="3048000"/>
            <a:chExt cx="2112962" cy="2928938"/>
          </a:xfrm>
        </p:grpSpPr>
        <p:grpSp>
          <p:nvGrpSpPr>
            <p:cNvPr id="6" name="Group 5"/>
            <p:cNvGrpSpPr/>
            <p:nvPr/>
          </p:nvGrpSpPr>
          <p:grpSpPr>
            <a:xfrm>
              <a:off x="6726238" y="4876800"/>
              <a:ext cx="2112962" cy="1100138"/>
              <a:chOff x="6726238" y="4876800"/>
              <a:chExt cx="2112962" cy="1100138"/>
            </a:xfrm>
          </p:grpSpPr>
          <p:cxnSp>
            <p:nvCxnSpPr>
              <p:cNvPr id="8" name="Straight Arrow Connector 7"/>
              <p:cNvCxnSpPr/>
              <p:nvPr/>
            </p:nvCxnSpPr>
            <p:spPr bwMode="auto">
              <a:xfrm>
                <a:off x="7604234" y="4876800"/>
                <a:ext cx="0" cy="91440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scene3d>
                <a:camera prst="orthographicFront">
                  <a:rot lat="0" lon="0" rev="54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1" name="Oval 2"/>
              <p:cNvSpPr>
                <a:spLocks noChangeArrowheads="1"/>
              </p:cNvSpPr>
              <p:nvPr/>
            </p:nvSpPr>
            <p:spPr bwMode="auto">
              <a:xfrm>
                <a:off x="7551738" y="5265964"/>
                <a:ext cx="136525" cy="13716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8442" name="TextBox 1"/>
              <p:cNvSpPr txBox="1">
                <a:spLocks noChangeArrowheads="1"/>
              </p:cNvSpPr>
              <p:nvPr/>
            </p:nvSpPr>
            <p:spPr bwMode="auto">
              <a:xfrm>
                <a:off x="6726238" y="5638800"/>
                <a:ext cx="2112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dirty="0" smtClean="0">
                    <a:latin typeface="Calibri" pitchFamily="34" charset="0"/>
                    <a:cs typeface="Calibri" pitchFamily="34" charset="0"/>
                  </a:rPr>
                  <a:t>Horizontally-Polarized</a:t>
                </a:r>
                <a:endParaRPr lang="en-US" altLang="en-US" sz="1600" dirty="0">
                  <a:latin typeface="Calibri" pitchFamily="34" charset="0"/>
                  <a:cs typeface="Calibri" pitchFamily="34" charset="0"/>
                </a:endParaRPr>
              </a:p>
            </p:txBody>
          </p:sp>
        </p:grpSp>
        <p:grpSp>
          <p:nvGrpSpPr>
            <p:cNvPr id="7" name="Group 6"/>
            <p:cNvGrpSpPr/>
            <p:nvPr/>
          </p:nvGrpSpPr>
          <p:grpSpPr>
            <a:xfrm>
              <a:off x="6781800" y="3048000"/>
              <a:ext cx="1779587" cy="1295400"/>
              <a:chOff x="6781800" y="3048000"/>
              <a:chExt cx="1779587" cy="1295400"/>
            </a:xfrm>
          </p:grpSpPr>
          <p:sp>
            <p:nvSpPr>
              <p:cNvPr id="18438" name="TextBox 1"/>
              <p:cNvSpPr txBox="1">
                <a:spLocks noChangeArrowheads="1"/>
              </p:cNvSpPr>
              <p:nvPr/>
            </p:nvSpPr>
            <p:spPr bwMode="auto">
              <a:xfrm>
                <a:off x="6781800" y="4005263"/>
                <a:ext cx="1779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dirty="0" smtClean="0">
                    <a:latin typeface="Calibri" pitchFamily="34" charset="0"/>
                    <a:cs typeface="Calibri" pitchFamily="34" charset="0"/>
                  </a:rPr>
                  <a:t>Vertically-Polarized</a:t>
                </a:r>
                <a:endParaRPr lang="en-US" altLang="en-US" sz="1600" dirty="0">
                  <a:latin typeface="Calibri" pitchFamily="34" charset="0"/>
                  <a:cs typeface="Calibri" pitchFamily="34" charset="0"/>
                </a:endParaRPr>
              </a:p>
            </p:txBody>
          </p:sp>
          <p:cxnSp>
            <p:nvCxnSpPr>
              <p:cNvPr id="18443" name="Straight Arrow Connector 17"/>
              <p:cNvCxnSpPr>
                <a:cxnSpLocks noChangeShapeType="1"/>
              </p:cNvCxnSpPr>
              <p:nvPr/>
            </p:nvCxnSpPr>
            <p:spPr bwMode="auto">
              <a:xfrm>
                <a:off x="7619459" y="3048000"/>
                <a:ext cx="0" cy="914400"/>
              </a:xfrm>
              <a:prstGeom prst="straightConnector1">
                <a:avLst/>
              </a:prstGeom>
              <a:noFill/>
              <a:ln w="25400" algn="ctr">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4" name="Oval 18"/>
              <p:cNvSpPr>
                <a:spLocks noChangeArrowheads="1"/>
              </p:cNvSpPr>
              <p:nvPr/>
            </p:nvSpPr>
            <p:spPr bwMode="auto">
              <a:xfrm>
                <a:off x="7551738" y="3445328"/>
                <a:ext cx="136525" cy="13716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grpSp>
        <p:nvGrpSpPr>
          <p:cNvPr id="3" name="Group 2"/>
          <p:cNvGrpSpPr/>
          <p:nvPr/>
        </p:nvGrpSpPr>
        <p:grpSpPr>
          <a:xfrm>
            <a:off x="6019800" y="609600"/>
            <a:ext cx="3200400" cy="1828800"/>
            <a:chOff x="6019800" y="609600"/>
            <a:chExt cx="3200400" cy="1828800"/>
          </a:xfrm>
        </p:grpSpPr>
        <p:sp>
          <p:nvSpPr>
            <p:cNvPr id="18439" name="TextBox 1"/>
            <p:cNvSpPr txBox="1">
              <a:spLocks noChangeArrowheads="1"/>
            </p:cNvSpPr>
            <p:nvPr/>
          </p:nvSpPr>
          <p:spPr bwMode="auto">
            <a:xfrm>
              <a:off x="6019800" y="60960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u="sng">
                  <a:latin typeface="Calibri" pitchFamily="34" charset="0"/>
                  <a:cs typeface="Calibri" pitchFamily="34" charset="0"/>
                </a:rPr>
                <a:t>End-on View of Light Polarization</a:t>
              </a:r>
            </a:p>
          </p:txBody>
        </p:sp>
        <p:grpSp>
          <p:nvGrpSpPr>
            <p:cNvPr id="9" name="Group 8"/>
            <p:cNvGrpSpPr/>
            <p:nvPr/>
          </p:nvGrpSpPr>
          <p:grpSpPr>
            <a:xfrm>
              <a:off x="6934200" y="1183820"/>
              <a:ext cx="1409700" cy="1254580"/>
              <a:chOff x="6934200" y="1183820"/>
              <a:chExt cx="1409700" cy="1254580"/>
            </a:xfrm>
          </p:grpSpPr>
          <p:sp>
            <p:nvSpPr>
              <p:cNvPr id="18445" name="TextBox 1"/>
              <p:cNvSpPr txBox="1">
                <a:spLocks noChangeArrowheads="1"/>
              </p:cNvSpPr>
              <p:nvPr/>
            </p:nvSpPr>
            <p:spPr bwMode="auto">
              <a:xfrm>
                <a:off x="6934200" y="2098675"/>
                <a:ext cx="140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dirty="0" smtClean="0">
                    <a:latin typeface="Calibri" pitchFamily="34" charset="0"/>
                    <a:cs typeface="Calibri" pitchFamily="34" charset="0"/>
                  </a:rPr>
                  <a:t>Non-Polarized</a:t>
                </a:r>
                <a:endParaRPr lang="en-US" altLang="en-US" sz="1600" dirty="0">
                  <a:latin typeface="Calibri" pitchFamily="34" charset="0"/>
                  <a:cs typeface="Calibri" pitchFamily="34" charset="0"/>
                </a:endParaRPr>
              </a:p>
            </p:txBody>
          </p:sp>
          <p:grpSp>
            <p:nvGrpSpPr>
              <p:cNvPr id="2" name="Group 1"/>
              <p:cNvGrpSpPr/>
              <p:nvPr/>
            </p:nvGrpSpPr>
            <p:grpSpPr>
              <a:xfrm>
                <a:off x="7485063" y="1183820"/>
                <a:ext cx="136525" cy="949780"/>
                <a:chOff x="7485063" y="1183820"/>
                <a:chExt cx="136525" cy="949780"/>
              </a:xfrm>
            </p:grpSpPr>
            <p:cxnSp>
              <p:nvCxnSpPr>
                <p:cNvPr id="25" name="Straight Arrow Connector 24"/>
                <p:cNvCxnSpPr/>
                <p:nvPr/>
              </p:nvCxnSpPr>
              <p:spPr bwMode="auto">
                <a:xfrm>
                  <a:off x="7517946" y="1196975"/>
                  <a:ext cx="0" cy="91484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scene3d>
                  <a:camera prst="orthographicFront">
                    <a:rot lat="0" lon="0" rev="27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7" name="Straight Arrow Connector 21"/>
                <p:cNvCxnSpPr>
                  <a:cxnSpLocks noChangeShapeType="1"/>
                </p:cNvCxnSpPr>
                <p:nvPr/>
              </p:nvCxnSpPr>
              <p:spPr bwMode="auto">
                <a:xfrm>
                  <a:off x="7552822" y="1218758"/>
                  <a:ext cx="0" cy="914840"/>
                </a:xfrm>
                <a:prstGeom prst="straightConnector1">
                  <a:avLst/>
                </a:prstGeom>
                <a:noFill/>
                <a:ln w="25400" algn="ctr">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7560618" y="1183820"/>
                  <a:ext cx="0" cy="91484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scene3d>
                  <a:camera prst="orthographicFront">
                    <a:rot lat="0" lon="0" rev="81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7551683" y="1218760"/>
                  <a:ext cx="0" cy="91484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scene3d>
                  <a:camera prst="orthographicFront">
                    <a:rot lat="0" lon="0" rev="54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50" name="Oval 22"/>
                <p:cNvSpPr>
                  <a:spLocks noChangeArrowheads="1"/>
                </p:cNvSpPr>
                <p:nvPr/>
              </p:nvSpPr>
              <p:spPr bwMode="auto">
                <a:xfrm>
                  <a:off x="7485063" y="1608109"/>
                  <a:ext cx="136525" cy="137226"/>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grpSp>
    </p:spTree>
    <p:extLst>
      <p:ext uri="{BB962C8B-B14F-4D97-AF65-F5344CB8AC3E}">
        <p14:creationId xmlns:p14="http://schemas.microsoft.com/office/powerpoint/2010/main" val="22680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xEl>
                                              <p:pRg st="2" end="2"/>
                                            </p:txEl>
                                          </p:spTgt>
                                        </p:tgtEl>
                                        <p:attrNameLst>
                                          <p:attrName>style.visibility</p:attrName>
                                        </p:attrNameLst>
                                      </p:cBhvr>
                                      <p:to>
                                        <p:strVal val="visible"/>
                                      </p:to>
                                    </p:set>
                                    <p:animEffect transition="in" filter="fade">
                                      <p:cBhvr>
                                        <p:cTn id="14" dur="1000"/>
                                        <p:tgtEl>
                                          <p:spTgt spid="18435">
                                            <p:txEl>
                                              <p:pRg st="2" end="2"/>
                                            </p:txEl>
                                          </p:spTgt>
                                        </p:tgtEl>
                                      </p:cBhvr>
                                    </p:animEffect>
                                    <p:anim calcmode="lin" valueType="num">
                                      <p:cBhvr>
                                        <p:cTn id="15"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1000"/>
                                        <p:tgtEl>
                                          <p:spTgt spid="18435">
                                            <p:txEl>
                                              <p:pRg st="4" end="4"/>
                                            </p:txEl>
                                          </p:spTgt>
                                        </p:tgtEl>
                                      </p:cBhvr>
                                    </p:animEffect>
                                    <p:anim calcmode="lin" valueType="num">
                                      <p:cBhvr>
                                        <p:cTn id="22"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Effect transition="in" filter="fade">
                                      <p:cBhvr>
                                        <p:cTn id="33" dur="1000"/>
                                        <p:tgtEl>
                                          <p:spTgt spid="18435">
                                            <p:txEl>
                                              <p:pRg st="6" end="6"/>
                                            </p:txEl>
                                          </p:spTgt>
                                        </p:tgtEl>
                                      </p:cBhvr>
                                    </p:animEffect>
                                    <p:anim calcmode="lin" valueType="num">
                                      <p:cBhvr>
                                        <p:cTn id="34"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8435">
                                            <p:txEl>
                                              <p:pRg st="8" end="8"/>
                                            </p:txEl>
                                          </p:spTgt>
                                        </p:tgtEl>
                                        <p:attrNameLst>
                                          <p:attrName>style.visibility</p:attrName>
                                        </p:attrNameLst>
                                      </p:cBhvr>
                                      <p:to>
                                        <p:strVal val="visible"/>
                                      </p:to>
                                    </p:set>
                                    <p:animEffect transition="in" filter="fade">
                                      <p:cBhvr>
                                        <p:cTn id="45" dur="1000"/>
                                        <p:tgtEl>
                                          <p:spTgt spid="18435">
                                            <p:txEl>
                                              <p:pRg st="8" end="8"/>
                                            </p:txEl>
                                          </p:spTgt>
                                        </p:tgtEl>
                                      </p:cBhvr>
                                    </p:animEffect>
                                    <p:anim calcmode="lin" valueType="num">
                                      <p:cBhvr>
                                        <p:cTn id="46"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oet4_fig_04_09"/>
          <p:cNvPicPr>
            <a:picLocks noChangeAspect="1" noChangeArrowheads="1"/>
          </p:cNvPicPr>
          <p:nvPr/>
        </p:nvPicPr>
        <p:blipFill rotWithShape="1">
          <a:blip r:embed="rId3">
            <a:extLst>
              <a:ext uri="{28A0092B-C50C-407E-A947-70E740481C1C}">
                <a14:useLocalDpi xmlns:a14="http://schemas.microsoft.com/office/drawing/2010/main" val="0"/>
              </a:ext>
            </a:extLst>
          </a:blip>
          <a:srcRect b="6626"/>
          <a:stretch/>
        </p:blipFill>
        <p:spPr bwMode="auto">
          <a:xfrm>
            <a:off x="304800" y="609600"/>
            <a:ext cx="8531225" cy="528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1066800" y="6019800"/>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lgn="ctr">
              <a:spcBef>
                <a:spcPct val="0"/>
              </a:spcBef>
              <a:buNone/>
            </a:pPr>
            <a:r>
              <a:rPr lang="en-US" altLang="en-US" sz="2000" dirty="0" smtClean="0">
                <a:solidFill>
                  <a:srgbClr val="00B050"/>
                </a:solidFill>
                <a:latin typeface="Calibri" pitchFamily="34" charset="0"/>
                <a:cs typeface="Calibri" pitchFamily="34" charset="0"/>
              </a:rPr>
              <a:t>The direction and angle of rotation of the plane of polarized light can be determined using an instrument called the “</a:t>
            </a:r>
            <a:r>
              <a:rPr lang="en-US" altLang="en-US" sz="2000" dirty="0" err="1" smtClean="0">
                <a:solidFill>
                  <a:srgbClr val="00B050"/>
                </a:solidFill>
                <a:latin typeface="Calibri" pitchFamily="34" charset="0"/>
                <a:cs typeface="Calibri" pitchFamily="34" charset="0"/>
              </a:rPr>
              <a:t>polarimeter</a:t>
            </a:r>
            <a:r>
              <a:rPr lang="en-US" altLang="en-US" sz="2000" dirty="0" smtClean="0">
                <a:solidFill>
                  <a:srgbClr val="00B050"/>
                </a:solidFill>
                <a:latin typeface="Calibri" pitchFamily="34" charset="0"/>
                <a:cs typeface="Calibri" pitchFamily="34" charset="0"/>
              </a:rPr>
              <a:t>”</a:t>
            </a:r>
            <a:endParaRPr lang="en-US" altLang="en-US" sz="2000" dirty="0">
              <a:solidFill>
                <a:srgbClr val="00B050"/>
              </a:solidFill>
              <a:latin typeface="Calibri" pitchFamily="34" charset="0"/>
              <a:cs typeface="Calibri" pitchFamily="34" charset="0"/>
            </a:endParaRPr>
          </a:p>
        </p:txBody>
      </p:sp>
      <p:sp>
        <p:nvSpPr>
          <p:cNvPr id="5" name="TextBox 1"/>
          <p:cNvSpPr txBox="1">
            <a:spLocks noChangeArrowheads="1"/>
          </p:cNvSpPr>
          <p:nvPr/>
        </p:nvSpPr>
        <p:spPr bwMode="auto">
          <a:xfrm>
            <a:off x="1981200" y="6242"/>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cs typeface="Arial" pitchFamily="34" charset="0"/>
              </a:rPr>
              <a:t>Polarized Light: </a:t>
            </a:r>
            <a:r>
              <a:rPr lang="en-US" altLang="en-US" sz="2400" b="1" dirty="0" err="1" smtClean="0">
                <a:solidFill>
                  <a:srgbClr val="FF6D09"/>
                </a:solidFill>
                <a:latin typeface="Arial" pitchFamily="34" charset="0"/>
                <a:cs typeface="Arial" pitchFamily="34" charset="0"/>
              </a:rPr>
              <a:t>Polarimeter</a:t>
            </a:r>
            <a:r>
              <a:rPr lang="en-US" altLang="en-US" sz="2400" b="1" dirty="0" smtClean="0">
                <a:solidFill>
                  <a:srgbClr val="FF6D09"/>
                </a:solidFill>
                <a:latin typeface="Arial" pitchFamily="34" charset="0"/>
                <a:cs typeface="Arial" pitchFamily="34" charset="0"/>
              </a:rPr>
              <a:t> </a:t>
            </a:r>
            <a:endParaRPr lang="en-US" altLang="en-US" sz="2400" b="1" dirty="0">
              <a:solidFill>
                <a:srgbClr val="FF6D09"/>
              </a:solidFill>
              <a:latin typeface="Arial" pitchFamily="34" charset="0"/>
              <a:cs typeface="Arial" pitchFamily="34" charset="0"/>
            </a:endParaRPr>
          </a:p>
        </p:txBody>
      </p:sp>
    </p:spTree>
    <p:extLst>
      <p:ext uri="{BB962C8B-B14F-4D97-AF65-F5344CB8AC3E}">
        <p14:creationId xmlns:p14="http://schemas.microsoft.com/office/powerpoint/2010/main" val="4607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
          <p:cNvSpPr txBox="1">
            <a:spLocks noChangeArrowheads="1"/>
          </p:cNvSpPr>
          <p:nvPr/>
        </p:nvSpPr>
        <p:spPr bwMode="auto">
          <a:xfrm>
            <a:off x="228600" y="3816350"/>
            <a:ext cx="8458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171450" indent="-171450">
              <a:spcBef>
                <a:spcPct val="0"/>
              </a:spcBef>
              <a:spcAft>
                <a:spcPts val="800"/>
              </a:spcAft>
              <a:buFontTx/>
              <a:buChar char="-"/>
              <a:defRPr/>
            </a:pPr>
            <a:r>
              <a:rPr lang="en-US" altLang="en-US" sz="1800" dirty="0" smtClean="0">
                <a:solidFill>
                  <a:srgbClr val="FF0000"/>
                </a:solidFill>
                <a:latin typeface="Calibri" pitchFamily="34" charset="0"/>
                <a:cs typeface="Calibri" pitchFamily="34" charset="0"/>
              </a:rPr>
              <a:t>Fischer projection </a:t>
            </a:r>
            <a:r>
              <a:rPr lang="en-US" altLang="en-US" sz="1800" dirty="0" smtClean="0">
                <a:solidFill>
                  <a:srgbClr val="003366"/>
                </a:solidFill>
                <a:latin typeface="Calibri" pitchFamily="34" charset="0"/>
                <a:cs typeface="Calibri" pitchFamily="34" charset="0"/>
              </a:rPr>
              <a:t>is a 2D representation of a 3D molecule</a:t>
            </a:r>
          </a:p>
          <a:p>
            <a:pPr marL="171450" indent="-171450">
              <a:spcBef>
                <a:spcPct val="0"/>
              </a:spcBef>
              <a:spcAft>
                <a:spcPts val="0"/>
              </a:spcAft>
              <a:buFontTx/>
              <a:buChar char="-"/>
              <a:defRPr/>
            </a:pPr>
            <a:r>
              <a:rPr lang="en-US" altLang="en-US" sz="1800" dirty="0" smtClean="0">
                <a:solidFill>
                  <a:srgbClr val="003366"/>
                </a:solidFill>
                <a:latin typeface="Calibri" pitchFamily="34" charset="0"/>
                <a:cs typeface="Calibri" pitchFamily="34" charset="0"/>
              </a:rPr>
              <a:t>In Fischer projection:</a:t>
            </a:r>
          </a:p>
          <a:p>
            <a:pPr marL="0" indent="0">
              <a:spcBef>
                <a:spcPct val="0"/>
              </a:spcBef>
              <a:spcAft>
                <a:spcPts val="0"/>
              </a:spcAft>
              <a:buFontTx/>
              <a:buNone/>
              <a:defRPr/>
            </a:pPr>
            <a:r>
              <a:rPr lang="en-US" altLang="en-US" sz="1800" dirty="0" smtClean="0">
                <a:solidFill>
                  <a:srgbClr val="003366"/>
                </a:solidFill>
                <a:latin typeface="Calibri" pitchFamily="34" charset="0"/>
                <a:cs typeface="Calibri" pitchFamily="34" charset="0"/>
              </a:rPr>
              <a:t>	- horizontal lines represent bonds coming out of the page</a:t>
            </a:r>
          </a:p>
          <a:p>
            <a:pPr marL="0" indent="0">
              <a:spcBef>
                <a:spcPct val="0"/>
              </a:spcBef>
              <a:spcAft>
                <a:spcPts val="0"/>
              </a:spcAft>
              <a:buFontTx/>
              <a:buNone/>
              <a:defRPr/>
            </a:pPr>
            <a:r>
              <a:rPr lang="en-US" altLang="en-US" sz="1800" dirty="0" smtClean="0">
                <a:solidFill>
                  <a:srgbClr val="003366"/>
                </a:solidFill>
                <a:latin typeface="Calibri" pitchFamily="34" charset="0"/>
                <a:cs typeface="Calibri" pitchFamily="34" charset="0"/>
              </a:rPr>
              <a:t>	- vertical lines represent bonds extending into the page</a:t>
            </a:r>
          </a:p>
          <a:p>
            <a:pPr marL="0" indent="0">
              <a:spcBef>
                <a:spcPct val="0"/>
              </a:spcBef>
              <a:spcAft>
                <a:spcPts val="0"/>
              </a:spcAft>
              <a:buFontTx/>
              <a:buNone/>
              <a:defRPr/>
            </a:pPr>
            <a:endParaRPr lang="en-US" sz="1800" dirty="0" smtClean="0">
              <a:solidFill>
                <a:srgbClr val="003366"/>
              </a:solidFill>
              <a:latin typeface="Calibri" pitchFamily="34" charset="0"/>
              <a:cs typeface="Calibri" pitchFamily="34" charset="0"/>
            </a:endParaRPr>
          </a:p>
          <a:p>
            <a:pPr marL="171450" indent="-171450">
              <a:spcBef>
                <a:spcPct val="0"/>
              </a:spcBef>
              <a:spcAft>
                <a:spcPts val="0"/>
              </a:spcAft>
              <a:buFontTx/>
              <a:buChar char="-"/>
              <a:defRPr/>
            </a:pPr>
            <a:r>
              <a:rPr lang="en-US" sz="1800" dirty="0" smtClean="0">
                <a:solidFill>
                  <a:srgbClr val="003366"/>
                </a:solidFill>
                <a:latin typeface="Calibri" pitchFamily="34" charset="0"/>
                <a:cs typeface="Calibri" pitchFamily="34" charset="0"/>
              </a:rPr>
              <a:t>Monosaccharides are assigned </a:t>
            </a:r>
            <a:r>
              <a:rPr lang="en-US" sz="1800" dirty="0" smtClean="0">
                <a:solidFill>
                  <a:srgbClr val="FF0000"/>
                </a:solidFill>
                <a:latin typeface="Calibri" pitchFamily="34" charset="0"/>
                <a:cs typeface="Calibri" pitchFamily="34" charset="0"/>
              </a:rPr>
              <a:t>D/L configurations </a:t>
            </a:r>
            <a:r>
              <a:rPr lang="en-US" sz="1800" dirty="0" smtClean="0">
                <a:solidFill>
                  <a:srgbClr val="003366"/>
                </a:solidFill>
                <a:latin typeface="Calibri" pitchFamily="34" charset="0"/>
                <a:cs typeface="Calibri" pitchFamily="34" charset="0"/>
              </a:rPr>
              <a:t>on the basis of the spatial position of the four substituents attached to the asymmetric C atom (harboring four distinct substituents) relative to those of glyceraldehyde:</a:t>
            </a:r>
          </a:p>
          <a:p>
            <a:pPr marL="0" indent="0">
              <a:spcBef>
                <a:spcPct val="0"/>
              </a:spcBef>
              <a:spcAft>
                <a:spcPts val="0"/>
              </a:spcAft>
              <a:buFontTx/>
              <a:buNone/>
              <a:defRPr/>
            </a:pPr>
            <a:r>
              <a:rPr lang="en-US" altLang="en-US" sz="1800" dirty="0" smtClean="0">
                <a:solidFill>
                  <a:srgbClr val="003366"/>
                </a:solidFill>
                <a:latin typeface="Calibri" pitchFamily="34" charset="0"/>
                <a:cs typeface="Calibri" pitchFamily="34" charset="0"/>
              </a:rPr>
              <a:t>	</a:t>
            </a:r>
            <a:r>
              <a:rPr lang="en-US" altLang="en-US" sz="1800" dirty="0" smtClean="0">
                <a:solidFill>
                  <a:srgbClr val="33CC33"/>
                </a:solidFill>
                <a:latin typeface="Calibri" pitchFamily="34" charset="0"/>
                <a:cs typeface="Calibri" pitchFamily="34" charset="0"/>
              </a:rPr>
              <a:t>- if OH group is to the left   </a:t>
            </a:r>
            <a:r>
              <a:rPr lang="en-US" altLang="en-US" sz="1800" dirty="0" smtClean="0">
                <a:solidFill>
                  <a:srgbClr val="33CC33"/>
                </a:solidFill>
                <a:latin typeface="Calibri" pitchFamily="34" charset="0"/>
                <a:cs typeface="Calibri" pitchFamily="34" charset="0"/>
                <a:sym typeface="Wingdings" panose="05000000000000000000" pitchFamily="2" charset="2"/>
              </a:rPr>
              <a:t> L-isomer</a:t>
            </a:r>
            <a:endParaRPr lang="en-US" altLang="en-US" sz="1800" dirty="0" smtClean="0">
              <a:solidFill>
                <a:srgbClr val="33CC33"/>
              </a:solidFill>
              <a:latin typeface="Calibri" pitchFamily="34" charset="0"/>
              <a:cs typeface="Calibri" pitchFamily="34" charset="0"/>
            </a:endParaRPr>
          </a:p>
          <a:p>
            <a:pPr marL="0" indent="0">
              <a:spcBef>
                <a:spcPct val="0"/>
              </a:spcBef>
              <a:spcAft>
                <a:spcPts val="0"/>
              </a:spcAft>
              <a:buFontTx/>
              <a:buNone/>
              <a:defRPr/>
            </a:pPr>
            <a:r>
              <a:rPr lang="en-US" altLang="en-US" sz="1800" dirty="0" smtClean="0">
                <a:solidFill>
                  <a:srgbClr val="003366"/>
                </a:solidFill>
                <a:latin typeface="Calibri" pitchFamily="34" charset="0"/>
                <a:cs typeface="Calibri" pitchFamily="34" charset="0"/>
              </a:rPr>
              <a:t>	</a:t>
            </a:r>
            <a:r>
              <a:rPr lang="en-US" altLang="en-US" sz="1800" dirty="0" smtClean="0">
                <a:solidFill>
                  <a:srgbClr val="7030A0"/>
                </a:solidFill>
                <a:latin typeface="Calibri" pitchFamily="34" charset="0"/>
                <a:cs typeface="Calibri" pitchFamily="34" charset="0"/>
              </a:rPr>
              <a:t>- if OH group is to the right </a:t>
            </a:r>
            <a:r>
              <a:rPr lang="en-US" altLang="en-US" sz="1800" dirty="0" smtClean="0">
                <a:solidFill>
                  <a:srgbClr val="7030A0"/>
                </a:solidFill>
                <a:latin typeface="Calibri" pitchFamily="34" charset="0"/>
                <a:cs typeface="Calibri" pitchFamily="34" charset="0"/>
                <a:sym typeface="Wingdings" panose="05000000000000000000" pitchFamily="2" charset="2"/>
              </a:rPr>
              <a:t> D-isomer</a:t>
            </a:r>
            <a:r>
              <a:rPr lang="en-US" altLang="en-US" sz="1800" dirty="0" smtClean="0">
                <a:solidFill>
                  <a:srgbClr val="7030A0"/>
                </a:solidFill>
                <a:latin typeface="Calibri" pitchFamily="34" charset="0"/>
                <a:cs typeface="Calibri" pitchFamily="34" charset="0"/>
              </a:rPr>
              <a:t> </a:t>
            </a:r>
          </a:p>
        </p:txBody>
      </p:sp>
      <p:grpSp>
        <p:nvGrpSpPr>
          <p:cNvPr id="2" name="Group 1"/>
          <p:cNvGrpSpPr/>
          <p:nvPr/>
        </p:nvGrpSpPr>
        <p:grpSpPr>
          <a:xfrm>
            <a:off x="6808788" y="482600"/>
            <a:ext cx="2106612" cy="3632200"/>
            <a:chOff x="6808788" y="482600"/>
            <a:chExt cx="2106612" cy="3632200"/>
          </a:xfrm>
        </p:grpSpPr>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l="7649" t="4919" r="3850" b="4523"/>
            <a:stretch>
              <a:fillRect/>
            </a:stretch>
          </p:blipFill>
          <p:spPr bwMode="auto">
            <a:xfrm>
              <a:off x="6808788" y="482600"/>
              <a:ext cx="2106612" cy="305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8" name="TextBox 2"/>
            <p:cNvSpPr txBox="1">
              <a:spLocks noChangeArrowheads="1"/>
            </p:cNvSpPr>
            <p:nvPr/>
          </p:nvSpPr>
          <p:spPr bwMode="auto">
            <a:xfrm>
              <a:off x="7232650" y="3530600"/>
              <a:ext cx="122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a:latin typeface="Calibri" pitchFamily="34" charset="0"/>
                  <a:cs typeface="Calibri" pitchFamily="34" charset="0"/>
                </a:rPr>
                <a:t>Emil Fischer </a:t>
              </a:r>
            </a:p>
            <a:p>
              <a:pPr algn="ctr">
                <a:spcBef>
                  <a:spcPct val="0"/>
                </a:spcBef>
                <a:buFontTx/>
                <a:buNone/>
              </a:pPr>
              <a:r>
                <a:rPr lang="en-US" altLang="en-US" sz="1600">
                  <a:latin typeface="Calibri" pitchFamily="34" charset="0"/>
                  <a:cs typeface="Calibri" pitchFamily="34" charset="0"/>
                </a:rPr>
                <a:t>(1852-1919)</a:t>
              </a:r>
            </a:p>
          </p:txBody>
        </p:sp>
      </p:grpSp>
      <p:sp>
        <p:nvSpPr>
          <p:cNvPr id="6149" name="Rectangle 3"/>
          <p:cNvSpPr>
            <a:spLocks noGrp="1" noChangeArrowheads="1"/>
          </p:cNvSpPr>
          <p:nvPr/>
        </p:nvSpPr>
        <p:spPr bwMode="auto">
          <a:xfrm>
            <a:off x="381000" y="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a:t>
            </a:r>
            <a:r>
              <a:rPr lang="en-US" altLang="en-US" sz="2400" b="1" dirty="0">
                <a:solidFill>
                  <a:srgbClr val="FF6D09"/>
                </a:solidFill>
                <a:latin typeface="Arial" pitchFamily="34" charset="0"/>
              </a:rPr>
              <a:t>: Fischer Projections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grpSp>
        <p:nvGrpSpPr>
          <p:cNvPr id="6150" name="Group 2"/>
          <p:cNvGrpSpPr>
            <a:grpSpLocks/>
          </p:cNvGrpSpPr>
          <p:nvPr/>
        </p:nvGrpSpPr>
        <p:grpSpPr bwMode="auto">
          <a:xfrm>
            <a:off x="374650" y="457200"/>
            <a:ext cx="3576638" cy="3303588"/>
            <a:chOff x="375135" y="457200"/>
            <a:chExt cx="3576153" cy="3302862"/>
          </a:xfrm>
        </p:grpSpPr>
        <p:pic>
          <p:nvPicPr>
            <p:cNvPr id="6151" name="Picture 2" descr="voet4_fig_04_11"/>
            <p:cNvPicPr>
              <a:picLocks noChangeAspect="1" noChangeArrowheads="1"/>
            </p:cNvPicPr>
            <p:nvPr/>
          </p:nvPicPr>
          <p:blipFill>
            <a:blip r:embed="rId4">
              <a:extLst>
                <a:ext uri="{28A0092B-C50C-407E-A947-70E740481C1C}">
                  <a14:useLocalDpi xmlns:a14="http://schemas.microsoft.com/office/drawing/2010/main" val="0"/>
                </a:ext>
              </a:extLst>
            </a:blip>
            <a:srcRect b="8507"/>
            <a:stretch>
              <a:fillRect/>
            </a:stretch>
          </p:blipFill>
          <p:spPr bwMode="auto">
            <a:xfrm>
              <a:off x="457200" y="457200"/>
              <a:ext cx="349408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1"/>
            <p:cNvSpPr>
              <a:spLocks noChangeArrowheads="1"/>
            </p:cNvSpPr>
            <p:nvPr/>
          </p:nvSpPr>
          <p:spPr bwMode="auto">
            <a:xfrm>
              <a:off x="822570" y="2491155"/>
              <a:ext cx="301752" cy="301752"/>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6153" name="Oval 7"/>
            <p:cNvSpPr>
              <a:spLocks noChangeArrowheads="1"/>
            </p:cNvSpPr>
            <p:nvPr/>
          </p:nvSpPr>
          <p:spPr bwMode="auto">
            <a:xfrm>
              <a:off x="3256203" y="2491155"/>
              <a:ext cx="301752" cy="301752"/>
            </a:xfrm>
            <a:prstGeom prst="ellipse">
              <a:avLst/>
            </a:prstGeom>
            <a:noFill/>
            <a:ln w="127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6154" name="Oval 8"/>
            <p:cNvSpPr>
              <a:spLocks noChangeArrowheads="1"/>
            </p:cNvSpPr>
            <p:nvPr/>
          </p:nvSpPr>
          <p:spPr bwMode="auto">
            <a:xfrm>
              <a:off x="375135" y="3442680"/>
              <a:ext cx="301752" cy="301752"/>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6155" name="Oval 9"/>
            <p:cNvSpPr>
              <a:spLocks noChangeArrowheads="1"/>
            </p:cNvSpPr>
            <p:nvPr/>
          </p:nvSpPr>
          <p:spPr bwMode="auto">
            <a:xfrm>
              <a:off x="2179638" y="3458310"/>
              <a:ext cx="301752" cy="301752"/>
            </a:xfrm>
            <a:prstGeom prst="ellipse">
              <a:avLst/>
            </a:prstGeom>
            <a:noFill/>
            <a:ln w="127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1000"/>
                                        <p:tgtEl>
                                          <p:spTgt spid="21508">
                                            <p:txEl>
                                              <p:pRg st="0" end="0"/>
                                            </p:txEl>
                                          </p:spTgt>
                                        </p:tgtEl>
                                      </p:cBhvr>
                                    </p:animEffect>
                                    <p:anim calcmode="lin" valueType="num">
                                      <p:cBhvr>
                                        <p:cTn id="8" dur="10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508">
                                            <p:txEl>
                                              <p:pRg st="1" end="1"/>
                                            </p:txEl>
                                          </p:spTgt>
                                        </p:tgtEl>
                                        <p:attrNameLst>
                                          <p:attrName>style.visibility</p:attrName>
                                        </p:attrNameLst>
                                      </p:cBhvr>
                                      <p:to>
                                        <p:strVal val="visible"/>
                                      </p:to>
                                    </p:set>
                                    <p:animEffect transition="in" filter="fade">
                                      <p:cBhvr>
                                        <p:cTn id="19" dur="1000"/>
                                        <p:tgtEl>
                                          <p:spTgt spid="21508">
                                            <p:txEl>
                                              <p:pRg st="1" end="1"/>
                                            </p:txEl>
                                          </p:spTgt>
                                        </p:tgtEl>
                                      </p:cBhvr>
                                    </p:animEffect>
                                    <p:anim calcmode="lin" valueType="num">
                                      <p:cBhvr>
                                        <p:cTn id="20" dur="10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50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508">
                                            <p:txEl>
                                              <p:pRg st="2" end="2"/>
                                            </p:txEl>
                                          </p:spTgt>
                                        </p:tgtEl>
                                        <p:attrNameLst>
                                          <p:attrName>style.visibility</p:attrName>
                                        </p:attrNameLst>
                                      </p:cBhvr>
                                      <p:to>
                                        <p:strVal val="visible"/>
                                      </p:to>
                                    </p:set>
                                    <p:animEffect transition="in" filter="fade">
                                      <p:cBhvr>
                                        <p:cTn id="24" dur="1000"/>
                                        <p:tgtEl>
                                          <p:spTgt spid="21508">
                                            <p:txEl>
                                              <p:pRg st="2" end="2"/>
                                            </p:txEl>
                                          </p:spTgt>
                                        </p:tgtEl>
                                      </p:cBhvr>
                                    </p:animEffect>
                                    <p:anim calcmode="lin" valueType="num">
                                      <p:cBhvr>
                                        <p:cTn id="25" dur="10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1508">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508">
                                            <p:txEl>
                                              <p:pRg st="3" end="3"/>
                                            </p:txEl>
                                          </p:spTgt>
                                        </p:tgtEl>
                                        <p:attrNameLst>
                                          <p:attrName>style.visibility</p:attrName>
                                        </p:attrNameLst>
                                      </p:cBhvr>
                                      <p:to>
                                        <p:strVal val="visible"/>
                                      </p:to>
                                    </p:set>
                                    <p:animEffect transition="in" filter="fade">
                                      <p:cBhvr>
                                        <p:cTn id="29" dur="1000"/>
                                        <p:tgtEl>
                                          <p:spTgt spid="21508">
                                            <p:txEl>
                                              <p:pRg st="3" end="3"/>
                                            </p:txEl>
                                          </p:spTgt>
                                        </p:tgtEl>
                                      </p:cBhvr>
                                    </p:animEffect>
                                    <p:anim calcmode="lin" valueType="num">
                                      <p:cBhvr>
                                        <p:cTn id="30" dur="10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15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508">
                                            <p:txEl>
                                              <p:pRg st="5" end="5"/>
                                            </p:txEl>
                                          </p:spTgt>
                                        </p:tgtEl>
                                        <p:attrNameLst>
                                          <p:attrName>style.visibility</p:attrName>
                                        </p:attrNameLst>
                                      </p:cBhvr>
                                      <p:to>
                                        <p:strVal val="visible"/>
                                      </p:to>
                                    </p:set>
                                    <p:animEffect transition="in" filter="fade">
                                      <p:cBhvr>
                                        <p:cTn id="36" dur="1000"/>
                                        <p:tgtEl>
                                          <p:spTgt spid="21508">
                                            <p:txEl>
                                              <p:pRg st="5" end="5"/>
                                            </p:txEl>
                                          </p:spTgt>
                                        </p:tgtEl>
                                      </p:cBhvr>
                                    </p:animEffect>
                                    <p:anim calcmode="lin" valueType="num">
                                      <p:cBhvr>
                                        <p:cTn id="37" dur="1000" fill="hold"/>
                                        <p:tgtEl>
                                          <p:spTgt spid="2150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50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508">
                                            <p:txEl>
                                              <p:pRg st="6" end="6"/>
                                            </p:txEl>
                                          </p:spTgt>
                                        </p:tgtEl>
                                        <p:attrNameLst>
                                          <p:attrName>style.visibility</p:attrName>
                                        </p:attrNameLst>
                                      </p:cBhvr>
                                      <p:to>
                                        <p:strVal val="visible"/>
                                      </p:to>
                                    </p:set>
                                    <p:animEffect transition="in" filter="fade">
                                      <p:cBhvr>
                                        <p:cTn id="41" dur="1000"/>
                                        <p:tgtEl>
                                          <p:spTgt spid="21508">
                                            <p:txEl>
                                              <p:pRg st="6" end="6"/>
                                            </p:txEl>
                                          </p:spTgt>
                                        </p:tgtEl>
                                      </p:cBhvr>
                                    </p:animEffect>
                                    <p:anim calcmode="lin" valueType="num">
                                      <p:cBhvr>
                                        <p:cTn id="42" dur="1000" fill="hold"/>
                                        <p:tgtEl>
                                          <p:spTgt spid="2150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1508">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508">
                                            <p:txEl>
                                              <p:pRg st="7" end="7"/>
                                            </p:txEl>
                                          </p:spTgt>
                                        </p:tgtEl>
                                        <p:attrNameLst>
                                          <p:attrName>style.visibility</p:attrName>
                                        </p:attrNameLst>
                                      </p:cBhvr>
                                      <p:to>
                                        <p:strVal val="visible"/>
                                      </p:to>
                                    </p:set>
                                    <p:animEffect transition="in" filter="fade">
                                      <p:cBhvr>
                                        <p:cTn id="46" dur="1000"/>
                                        <p:tgtEl>
                                          <p:spTgt spid="21508">
                                            <p:txEl>
                                              <p:pRg st="7" end="7"/>
                                            </p:txEl>
                                          </p:spTgt>
                                        </p:tgtEl>
                                      </p:cBhvr>
                                    </p:animEffect>
                                    <p:anim calcmode="lin" valueType="num">
                                      <p:cBhvr>
                                        <p:cTn id="47" dur="1000" fill="hold"/>
                                        <p:tgtEl>
                                          <p:spTgt spid="21508">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150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nvSpPr>
        <p:spPr bwMode="auto">
          <a:xfrm>
            <a:off x="381000" y="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a:t>
            </a:r>
            <a:r>
              <a:rPr lang="en-US" altLang="en-US" sz="2400" b="1" dirty="0">
                <a:solidFill>
                  <a:srgbClr val="FF6D09"/>
                </a:solidFill>
                <a:latin typeface="Arial" pitchFamily="34" charset="0"/>
              </a:rPr>
              <a:t>: Enantiomers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7171" name="TextBox 7"/>
          <p:cNvSpPr txBox="1">
            <a:spLocks noChangeArrowheads="1"/>
          </p:cNvSpPr>
          <p:nvPr/>
        </p:nvSpPr>
        <p:spPr bwMode="auto">
          <a:xfrm>
            <a:off x="0" y="327660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69863" indent="-169863" eaLnBrk="0" hangingPunct="0">
              <a:spcBef>
                <a:spcPct val="20000"/>
              </a:spcBef>
              <a:buChar char="•"/>
              <a:defRPr sz="2400">
                <a:solidFill>
                  <a:schemeClr val="tx1"/>
                </a:solidFill>
                <a:latin typeface="Times" pitchFamily="18" charset="0"/>
              </a:defRPr>
            </a:lvl3pPr>
            <a:lvl4pPr marL="169863" indent="-169863"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600" dirty="0">
                <a:solidFill>
                  <a:srgbClr val="FF0000"/>
                </a:solidFill>
                <a:latin typeface="Calibri" pitchFamily="34" charset="0"/>
                <a:ea typeface="Cambria" pitchFamily="18" charset="0"/>
                <a:cs typeface="Times New Roman" pitchFamily="18" charset="0"/>
              </a:rPr>
              <a:t>Fischer projections </a:t>
            </a:r>
            <a:r>
              <a:rPr lang="en-US" altLang="en-US" sz="1600" dirty="0">
                <a:solidFill>
                  <a:srgbClr val="003366"/>
                </a:solidFill>
                <a:latin typeface="Calibri" pitchFamily="34" charset="0"/>
                <a:ea typeface="Cambria" pitchFamily="18" charset="0"/>
                <a:cs typeface="Times New Roman" pitchFamily="18" charset="0"/>
              </a:rPr>
              <a:t>are used to depict the D/L configuration of monosaccharides in lieu of the actual rotation of the plane of polarized </a:t>
            </a:r>
            <a:r>
              <a:rPr lang="en-US" altLang="en-US" sz="1600" dirty="0" smtClean="0">
                <a:solidFill>
                  <a:srgbClr val="003366"/>
                </a:solidFill>
                <a:latin typeface="Calibri" pitchFamily="34" charset="0"/>
                <a:ea typeface="Cambria" pitchFamily="18" charset="0"/>
                <a:cs typeface="Times New Roman" pitchFamily="18" charset="0"/>
              </a:rPr>
              <a:t>light</a:t>
            </a:r>
            <a:endParaRPr lang="en-US" altLang="en-US" sz="1600" dirty="0">
              <a:solidFill>
                <a:srgbClr val="003366"/>
              </a:solidFill>
              <a:latin typeface="Calibri" pitchFamily="34" charset="0"/>
              <a:ea typeface="Cambria" pitchFamily="18" charset="0"/>
              <a:cs typeface="Times New Roman" pitchFamily="18" charset="0"/>
            </a:endParaRPr>
          </a:p>
          <a:p>
            <a:pPr>
              <a:spcBef>
                <a:spcPct val="0"/>
              </a:spcBef>
              <a:buFontTx/>
              <a:buChar char="-"/>
            </a:pPr>
            <a:endParaRPr lang="en-US" altLang="en-US" sz="1600" dirty="0">
              <a:solidFill>
                <a:srgbClr val="003366"/>
              </a:solidFill>
              <a:latin typeface="Calibri" pitchFamily="34" charset="0"/>
              <a:ea typeface="Cambria" pitchFamily="18" charset="0"/>
              <a:cs typeface="Calibri" pitchFamily="34" charset="0"/>
            </a:endParaRPr>
          </a:p>
          <a:p>
            <a:pPr>
              <a:spcBef>
                <a:spcPct val="0"/>
              </a:spcBef>
              <a:buFontTx/>
              <a:buChar char="-"/>
            </a:pPr>
            <a:r>
              <a:rPr lang="en-US" altLang="en-US" sz="1600" dirty="0">
                <a:solidFill>
                  <a:srgbClr val="003366"/>
                </a:solidFill>
                <a:latin typeface="Calibri" pitchFamily="34" charset="0"/>
                <a:ea typeface="Cambria" pitchFamily="18" charset="0"/>
                <a:cs typeface="Calibri" pitchFamily="34" charset="0"/>
              </a:rPr>
              <a:t>Monosaccharides are assigned </a:t>
            </a:r>
            <a:r>
              <a:rPr lang="en-US" altLang="en-US" sz="1600" dirty="0">
                <a:solidFill>
                  <a:srgbClr val="FF0000"/>
                </a:solidFill>
                <a:latin typeface="Calibri" pitchFamily="34" charset="0"/>
                <a:ea typeface="Cambria" pitchFamily="18" charset="0"/>
                <a:cs typeface="Calibri" pitchFamily="34" charset="0"/>
              </a:rPr>
              <a:t>D/L configurations </a:t>
            </a:r>
            <a:r>
              <a:rPr lang="en-US" altLang="en-US" sz="1600" dirty="0">
                <a:solidFill>
                  <a:srgbClr val="003366"/>
                </a:solidFill>
                <a:latin typeface="Calibri" pitchFamily="34" charset="0"/>
                <a:ea typeface="Cambria" pitchFamily="18" charset="0"/>
                <a:cs typeface="Calibri" pitchFamily="34" charset="0"/>
              </a:rPr>
              <a:t>on the basis of the spatial position of the four substituents attached to the </a:t>
            </a:r>
            <a:r>
              <a:rPr lang="en-US" altLang="en-US" sz="1600" dirty="0">
                <a:solidFill>
                  <a:srgbClr val="FF0000"/>
                </a:solidFill>
                <a:latin typeface="Calibri" pitchFamily="34" charset="0"/>
                <a:ea typeface="Cambria" pitchFamily="18" charset="0"/>
                <a:cs typeface="Calibri" pitchFamily="34" charset="0"/>
              </a:rPr>
              <a:t>asymmetric C atom </a:t>
            </a:r>
            <a:r>
              <a:rPr lang="en-US" altLang="en-US" sz="1600" dirty="0">
                <a:solidFill>
                  <a:srgbClr val="003366"/>
                </a:solidFill>
                <a:latin typeface="Calibri" pitchFamily="34" charset="0"/>
                <a:ea typeface="Cambria" pitchFamily="18" charset="0"/>
                <a:cs typeface="Calibri" pitchFamily="34" charset="0"/>
              </a:rPr>
              <a:t>(harboring four distinct groups) farthest away from the carbonyl group (</a:t>
            </a:r>
            <a:r>
              <a:rPr lang="en-US" altLang="en-US" sz="1600" dirty="0" err="1">
                <a:solidFill>
                  <a:srgbClr val="003366"/>
                </a:solidFill>
                <a:latin typeface="Calibri" pitchFamily="34" charset="0"/>
                <a:ea typeface="Cambria" pitchFamily="18" charset="0"/>
                <a:cs typeface="Calibri" pitchFamily="34" charset="0"/>
              </a:rPr>
              <a:t>eg</a:t>
            </a:r>
            <a:r>
              <a:rPr lang="en-US" altLang="en-US" sz="1600" dirty="0">
                <a:solidFill>
                  <a:srgbClr val="003366"/>
                </a:solidFill>
                <a:latin typeface="Calibri" pitchFamily="34" charset="0"/>
                <a:ea typeface="Cambria" pitchFamily="18" charset="0"/>
                <a:cs typeface="Calibri" pitchFamily="34" charset="0"/>
              </a:rPr>
              <a:t> C5 in D-Glucose) relative to those of glyceraldehyde</a:t>
            </a:r>
          </a:p>
          <a:p>
            <a:pPr lvl="2">
              <a:spcBef>
                <a:spcPct val="0"/>
              </a:spcBef>
              <a:buFontTx/>
              <a:buNone/>
            </a:pPr>
            <a:r>
              <a:rPr lang="en-US" altLang="en-US" sz="1600" dirty="0">
                <a:solidFill>
                  <a:srgbClr val="003366"/>
                </a:solidFill>
                <a:latin typeface="Calibri" pitchFamily="34" charset="0"/>
                <a:ea typeface="Cambria" pitchFamily="18" charset="0"/>
                <a:cs typeface="Calibri" pitchFamily="34" charset="0"/>
              </a:rPr>
              <a:t>	</a:t>
            </a:r>
          </a:p>
          <a:p>
            <a:pPr lvl="3">
              <a:spcBef>
                <a:spcPct val="0"/>
              </a:spcBef>
              <a:buFontTx/>
              <a:buChar char="-"/>
            </a:pPr>
            <a:r>
              <a:rPr lang="en-US" altLang="en-US" sz="1600" dirty="0">
                <a:solidFill>
                  <a:srgbClr val="003366"/>
                </a:solidFill>
                <a:latin typeface="Calibri" pitchFamily="34" charset="0"/>
                <a:ea typeface="Cambria" pitchFamily="18" charset="0"/>
                <a:cs typeface="Times New Roman" pitchFamily="18" charset="0"/>
              </a:rPr>
              <a:t>L-sugars are simply non-superimposable mirror images of their D counterparts (they are </a:t>
            </a:r>
            <a:r>
              <a:rPr lang="en-US" altLang="en-US" sz="1600" dirty="0">
                <a:solidFill>
                  <a:srgbClr val="FF0000"/>
                </a:solidFill>
                <a:latin typeface="Calibri" pitchFamily="34" charset="0"/>
                <a:ea typeface="Cambria" pitchFamily="18" charset="0"/>
                <a:cs typeface="Times New Roman" pitchFamily="18" charset="0"/>
              </a:rPr>
              <a:t>enantiomers</a:t>
            </a:r>
            <a:r>
              <a:rPr lang="en-US" altLang="en-US" sz="1600" dirty="0">
                <a:solidFill>
                  <a:srgbClr val="003366"/>
                </a:solidFill>
                <a:latin typeface="Calibri" pitchFamily="34" charset="0"/>
                <a:ea typeface="Cambria" pitchFamily="18" charset="0"/>
                <a:cs typeface="Times New Roman" pitchFamily="18" charset="0"/>
              </a:rPr>
              <a:t>)—</a:t>
            </a:r>
            <a:r>
              <a:rPr lang="en-US" altLang="en-US" sz="1600" dirty="0" err="1">
                <a:solidFill>
                  <a:srgbClr val="003366"/>
                </a:solidFill>
                <a:latin typeface="Calibri" pitchFamily="34" charset="0"/>
                <a:ea typeface="Cambria" pitchFamily="18" charset="0"/>
                <a:cs typeface="Times New Roman" pitchFamily="18" charset="0"/>
              </a:rPr>
              <a:t>ie</a:t>
            </a:r>
            <a:r>
              <a:rPr lang="en-US" altLang="en-US" sz="1600" dirty="0">
                <a:solidFill>
                  <a:srgbClr val="003366"/>
                </a:solidFill>
                <a:latin typeface="Calibri" pitchFamily="34" charset="0"/>
                <a:ea typeface="Cambria" pitchFamily="18" charset="0"/>
                <a:cs typeface="Times New Roman" pitchFamily="18" charset="0"/>
              </a:rPr>
              <a:t> they harbor different </a:t>
            </a:r>
            <a:r>
              <a:rPr lang="en-US" altLang="en-US" sz="1600" dirty="0" err="1">
                <a:solidFill>
                  <a:srgbClr val="003366"/>
                </a:solidFill>
                <a:latin typeface="Calibri" pitchFamily="34" charset="0"/>
                <a:ea typeface="Cambria" pitchFamily="18" charset="0"/>
                <a:cs typeface="Times New Roman" pitchFamily="18" charset="0"/>
              </a:rPr>
              <a:t>stereochemical</a:t>
            </a:r>
            <a:r>
              <a:rPr lang="en-US" altLang="en-US" sz="1600" dirty="0">
                <a:solidFill>
                  <a:srgbClr val="003366"/>
                </a:solidFill>
                <a:latin typeface="Calibri" pitchFamily="34" charset="0"/>
                <a:ea typeface="Cambria" pitchFamily="18" charset="0"/>
                <a:cs typeface="Times New Roman" pitchFamily="18" charset="0"/>
              </a:rPr>
              <a:t> configurations at all chiral centers!</a:t>
            </a:r>
          </a:p>
          <a:p>
            <a:pPr lvl="3">
              <a:spcBef>
                <a:spcPct val="0"/>
              </a:spcBef>
              <a:buFontTx/>
              <a:buChar char="-"/>
            </a:pPr>
            <a:endParaRPr lang="en-US" altLang="en-US" sz="1600" dirty="0">
              <a:solidFill>
                <a:srgbClr val="003366"/>
              </a:solidFill>
              <a:latin typeface="Calibri" pitchFamily="34" charset="0"/>
              <a:ea typeface="Cambria" pitchFamily="18" charset="0"/>
              <a:cs typeface="Times New Roman" pitchFamily="18" charset="0"/>
            </a:endParaRPr>
          </a:p>
          <a:p>
            <a:pPr lvl="3">
              <a:spcBef>
                <a:spcPct val="0"/>
              </a:spcBef>
              <a:buFontTx/>
              <a:buChar char="-"/>
            </a:pPr>
            <a:r>
              <a:rPr lang="en-US" altLang="en-US" sz="1600" dirty="0">
                <a:solidFill>
                  <a:srgbClr val="003366"/>
                </a:solidFill>
                <a:latin typeface="Calibri" pitchFamily="34" charset="0"/>
                <a:ea typeface="Cambria" pitchFamily="18" charset="0"/>
                <a:cs typeface="Times New Roman" pitchFamily="18" charset="0"/>
              </a:rPr>
              <a:t>Because L-sugars are rare in nature, the D- prefix is usually </a:t>
            </a:r>
            <a:r>
              <a:rPr lang="en-US" altLang="en-US" sz="1600" dirty="0" smtClean="0">
                <a:solidFill>
                  <a:srgbClr val="003366"/>
                </a:solidFill>
                <a:latin typeface="Calibri" pitchFamily="34" charset="0"/>
                <a:ea typeface="Cambria" pitchFamily="18" charset="0"/>
                <a:cs typeface="Times New Roman" pitchFamily="18" charset="0"/>
              </a:rPr>
              <a:t>omitted—</a:t>
            </a:r>
            <a:r>
              <a:rPr lang="en-US" altLang="en-US" sz="1600" dirty="0" err="1" smtClean="0">
                <a:solidFill>
                  <a:srgbClr val="003366"/>
                </a:solidFill>
                <a:latin typeface="Calibri" pitchFamily="34" charset="0"/>
                <a:ea typeface="Cambria" pitchFamily="18" charset="0"/>
                <a:cs typeface="Times New Roman" pitchFamily="18" charset="0"/>
              </a:rPr>
              <a:t>eg</a:t>
            </a:r>
            <a:r>
              <a:rPr lang="en-US" altLang="en-US" sz="1600" dirty="0" smtClean="0">
                <a:solidFill>
                  <a:srgbClr val="003366"/>
                </a:solidFill>
                <a:latin typeface="Calibri" pitchFamily="34" charset="0"/>
                <a:ea typeface="Cambria" pitchFamily="18" charset="0"/>
                <a:cs typeface="Times New Roman" pitchFamily="18" charset="0"/>
              </a:rPr>
              <a:t> </a:t>
            </a:r>
            <a:r>
              <a:rPr lang="en-US" altLang="en-US" sz="1600" dirty="0">
                <a:solidFill>
                  <a:srgbClr val="003366"/>
                </a:solidFill>
                <a:latin typeface="Calibri" pitchFamily="34" charset="0"/>
                <a:ea typeface="Cambria" pitchFamily="18" charset="0"/>
                <a:cs typeface="Times New Roman" pitchFamily="18" charset="0"/>
              </a:rPr>
              <a:t>glucose implies that it is D-glucose </a:t>
            </a:r>
          </a:p>
          <a:p>
            <a:pPr lvl="3">
              <a:spcBef>
                <a:spcPct val="0"/>
              </a:spcBef>
              <a:buFontTx/>
              <a:buChar char="-"/>
            </a:pPr>
            <a:endParaRPr lang="en-US" altLang="en-US" sz="1600" dirty="0">
              <a:solidFill>
                <a:srgbClr val="003366"/>
              </a:solidFill>
              <a:latin typeface="Calibri" pitchFamily="34" charset="0"/>
              <a:ea typeface="Cambria" pitchFamily="18" charset="0"/>
              <a:cs typeface="Times New Roman" pitchFamily="18" charset="0"/>
            </a:endParaRPr>
          </a:p>
          <a:p>
            <a:pPr lvl="3">
              <a:spcBef>
                <a:spcPct val="0"/>
              </a:spcBef>
              <a:buFontTx/>
              <a:buChar char="-"/>
            </a:pPr>
            <a:r>
              <a:rPr lang="en-US" altLang="en-US" sz="1600" dirty="0">
                <a:solidFill>
                  <a:srgbClr val="003366"/>
                </a:solidFill>
                <a:latin typeface="Calibri" pitchFamily="34" charset="0"/>
                <a:ea typeface="Cambria" pitchFamily="18" charset="0"/>
                <a:cs typeface="Calibri" pitchFamily="34" charset="0"/>
              </a:rPr>
              <a:t>Monosaccharides have </a:t>
            </a:r>
            <a:r>
              <a:rPr lang="en-US" altLang="en-US" sz="1600" dirty="0">
                <a:solidFill>
                  <a:srgbClr val="FF0000"/>
                </a:solidFill>
                <a:latin typeface="Calibri" pitchFamily="34" charset="0"/>
                <a:ea typeface="Cambria" pitchFamily="18" charset="0"/>
                <a:cs typeface="Calibri" pitchFamily="34" charset="0"/>
              </a:rPr>
              <a:t>2</a:t>
            </a:r>
            <a:r>
              <a:rPr lang="en-US" altLang="en-US" sz="1600" baseline="30000" dirty="0">
                <a:solidFill>
                  <a:srgbClr val="FF0000"/>
                </a:solidFill>
                <a:latin typeface="Calibri" pitchFamily="34" charset="0"/>
                <a:ea typeface="Cambria" pitchFamily="18" charset="0"/>
                <a:cs typeface="Calibri" pitchFamily="34" charset="0"/>
              </a:rPr>
              <a:t>n</a:t>
            </a:r>
            <a:r>
              <a:rPr lang="en-US" altLang="en-US" sz="1600" dirty="0">
                <a:solidFill>
                  <a:srgbClr val="FF0000"/>
                </a:solidFill>
                <a:latin typeface="Calibri" pitchFamily="34" charset="0"/>
                <a:ea typeface="Cambria" pitchFamily="18" charset="0"/>
                <a:cs typeface="Calibri" pitchFamily="34" charset="0"/>
              </a:rPr>
              <a:t> stereoisomers</a:t>
            </a:r>
            <a:r>
              <a:rPr lang="en-US" altLang="en-US" sz="1600" dirty="0">
                <a:solidFill>
                  <a:srgbClr val="003366"/>
                </a:solidFill>
                <a:latin typeface="Calibri" pitchFamily="34" charset="0"/>
                <a:ea typeface="Cambria" pitchFamily="18" charset="0"/>
                <a:cs typeface="Calibri" pitchFamily="34" charset="0"/>
              </a:rPr>
              <a:t>, where n is the number of asymmetric C atoms or chiral centers—</a:t>
            </a:r>
            <a:r>
              <a:rPr lang="en-US" altLang="en-US" sz="1600" dirty="0" err="1">
                <a:solidFill>
                  <a:srgbClr val="003366"/>
                </a:solidFill>
                <a:latin typeface="Calibri" pitchFamily="34" charset="0"/>
                <a:ea typeface="Cambria" pitchFamily="18" charset="0"/>
                <a:cs typeface="Calibri" pitchFamily="34" charset="0"/>
              </a:rPr>
              <a:t>eg</a:t>
            </a:r>
            <a:r>
              <a:rPr lang="en-US" altLang="en-US" sz="1600" dirty="0">
                <a:solidFill>
                  <a:srgbClr val="003366"/>
                </a:solidFill>
                <a:latin typeface="Calibri" pitchFamily="34" charset="0"/>
                <a:ea typeface="Cambria" pitchFamily="18" charset="0"/>
                <a:cs typeface="Calibri" pitchFamily="34" charset="0"/>
              </a:rPr>
              <a:t> D-glucose is one of 2</a:t>
            </a:r>
            <a:r>
              <a:rPr lang="en-US" altLang="en-US" sz="1600" baseline="30000" dirty="0">
                <a:solidFill>
                  <a:srgbClr val="003366"/>
                </a:solidFill>
                <a:latin typeface="Calibri" pitchFamily="34" charset="0"/>
                <a:ea typeface="Cambria" pitchFamily="18" charset="0"/>
                <a:cs typeface="Calibri" pitchFamily="34" charset="0"/>
              </a:rPr>
              <a:t>4</a:t>
            </a:r>
            <a:r>
              <a:rPr lang="en-US" altLang="en-US" sz="1600" dirty="0">
                <a:solidFill>
                  <a:srgbClr val="003366"/>
                </a:solidFill>
                <a:latin typeface="Calibri" pitchFamily="34" charset="0"/>
                <a:ea typeface="Cambria" pitchFamily="18" charset="0"/>
                <a:cs typeface="Calibri" pitchFamily="34" charset="0"/>
              </a:rPr>
              <a:t> (=16) stereoisomers</a:t>
            </a:r>
          </a:p>
        </p:txBody>
      </p:sp>
      <p:grpSp>
        <p:nvGrpSpPr>
          <p:cNvPr id="7172" name="Group 1"/>
          <p:cNvGrpSpPr>
            <a:grpSpLocks/>
          </p:cNvGrpSpPr>
          <p:nvPr/>
        </p:nvGrpSpPr>
        <p:grpSpPr bwMode="auto">
          <a:xfrm>
            <a:off x="557213" y="381000"/>
            <a:ext cx="3144837" cy="2898775"/>
            <a:chOff x="556845" y="381000"/>
            <a:chExt cx="3145205" cy="2898417"/>
          </a:xfrm>
        </p:grpSpPr>
        <p:pic>
          <p:nvPicPr>
            <p:cNvPr id="7197" name="Picture 2" descr="voet4_fig_04_11"/>
            <p:cNvPicPr>
              <a:picLocks noChangeAspect="1" noChangeArrowheads="1"/>
            </p:cNvPicPr>
            <p:nvPr/>
          </p:nvPicPr>
          <p:blipFill>
            <a:blip r:embed="rId3">
              <a:extLst>
                <a:ext uri="{28A0092B-C50C-407E-A947-70E740481C1C}">
                  <a14:useLocalDpi xmlns:a14="http://schemas.microsoft.com/office/drawing/2010/main" val="0"/>
                </a:ext>
              </a:extLst>
            </a:blip>
            <a:srcRect b="8507"/>
            <a:stretch>
              <a:fillRect/>
            </a:stretch>
          </p:blipFill>
          <p:spPr bwMode="auto">
            <a:xfrm>
              <a:off x="665163" y="381000"/>
              <a:ext cx="3036887"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Oval 25"/>
            <p:cNvSpPr>
              <a:spLocks noChangeArrowheads="1"/>
            </p:cNvSpPr>
            <p:nvPr/>
          </p:nvSpPr>
          <p:spPr bwMode="auto">
            <a:xfrm>
              <a:off x="953475" y="2133600"/>
              <a:ext cx="301752" cy="301752"/>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199" name="Oval 26"/>
            <p:cNvSpPr>
              <a:spLocks noChangeArrowheads="1"/>
            </p:cNvSpPr>
            <p:nvPr/>
          </p:nvSpPr>
          <p:spPr bwMode="auto">
            <a:xfrm>
              <a:off x="556845" y="2977665"/>
              <a:ext cx="301752" cy="301752"/>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200" name="Oval 27"/>
            <p:cNvSpPr>
              <a:spLocks noChangeArrowheads="1"/>
            </p:cNvSpPr>
            <p:nvPr/>
          </p:nvSpPr>
          <p:spPr bwMode="auto">
            <a:xfrm>
              <a:off x="3079260" y="2125785"/>
              <a:ext cx="301752" cy="301752"/>
            </a:xfrm>
            <a:prstGeom prst="ellipse">
              <a:avLst/>
            </a:prstGeom>
            <a:noFill/>
            <a:ln w="127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201" name="Oval 28"/>
            <p:cNvSpPr>
              <a:spLocks noChangeArrowheads="1"/>
            </p:cNvSpPr>
            <p:nvPr/>
          </p:nvSpPr>
          <p:spPr bwMode="auto">
            <a:xfrm>
              <a:off x="2136648" y="2976798"/>
              <a:ext cx="301752" cy="301752"/>
            </a:xfrm>
            <a:prstGeom prst="ellipse">
              <a:avLst/>
            </a:prstGeom>
            <a:noFill/>
            <a:ln w="127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7173" name="Group 3"/>
          <p:cNvGrpSpPr>
            <a:grpSpLocks/>
          </p:cNvGrpSpPr>
          <p:nvPr/>
        </p:nvGrpSpPr>
        <p:grpSpPr bwMode="auto">
          <a:xfrm>
            <a:off x="5334000" y="457200"/>
            <a:ext cx="3276600" cy="2833688"/>
            <a:chOff x="5334000" y="457200"/>
            <a:chExt cx="3276600" cy="2833688"/>
          </a:xfrm>
        </p:grpSpPr>
        <p:grpSp>
          <p:nvGrpSpPr>
            <p:cNvPr id="7174" name="Group 2"/>
            <p:cNvGrpSpPr>
              <a:grpSpLocks/>
            </p:cNvGrpSpPr>
            <p:nvPr/>
          </p:nvGrpSpPr>
          <p:grpSpPr bwMode="auto">
            <a:xfrm>
              <a:off x="5334000" y="760413"/>
              <a:ext cx="3276600" cy="2530475"/>
              <a:chOff x="5334000" y="760413"/>
              <a:chExt cx="3276600" cy="2530475"/>
            </a:xfrm>
          </p:grpSpPr>
          <p:grpSp>
            <p:nvGrpSpPr>
              <p:cNvPr id="7176" name="Group 9"/>
              <p:cNvGrpSpPr>
                <a:grpSpLocks/>
              </p:cNvGrpSpPr>
              <p:nvPr/>
            </p:nvGrpSpPr>
            <p:grpSpPr bwMode="auto">
              <a:xfrm>
                <a:off x="5334000" y="760413"/>
                <a:ext cx="3276600" cy="2530475"/>
                <a:chOff x="5334000" y="760994"/>
                <a:chExt cx="3276600" cy="2530251"/>
              </a:xfrm>
            </p:grpSpPr>
            <p:pic>
              <p:nvPicPr>
                <p:cNvPr id="7179" name="Picture 2" descr="voet4_figun_08_p219a"/>
                <p:cNvPicPr>
                  <a:picLocks noChangeAspect="1" noChangeArrowheads="1"/>
                </p:cNvPicPr>
                <p:nvPr/>
              </p:nvPicPr>
              <p:blipFill>
                <a:blip r:embed="rId4">
                  <a:extLst>
                    <a:ext uri="{28A0092B-C50C-407E-A947-70E740481C1C}">
                      <a14:useLocalDpi xmlns:a14="http://schemas.microsoft.com/office/drawing/2010/main" val="0"/>
                    </a:ext>
                  </a:extLst>
                </a:blip>
                <a:srcRect b="7176"/>
                <a:stretch>
                  <a:fillRect/>
                </a:stretch>
              </p:blipFill>
              <p:spPr bwMode="auto">
                <a:xfrm>
                  <a:off x="5334000" y="769086"/>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0" name="Group 6"/>
                <p:cNvGrpSpPr>
                  <a:grpSpLocks/>
                </p:cNvGrpSpPr>
                <p:nvPr/>
              </p:nvGrpSpPr>
              <p:grpSpPr bwMode="auto">
                <a:xfrm>
                  <a:off x="6934200" y="760994"/>
                  <a:ext cx="1676400" cy="2530251"/>
                  <a:chOff x="6934200" y="760994"/>
                  <a:chExt cx="1676400" cy="2530251"/>
                </a:xfrm>
              </p:grpSpPr>
              <p:grpSp>
                <p:nvGrpSpPr>
                  <p:cNvPr id="7181" name="Group 4"/>
                  <p:cNvGrpSpPr>
                    <a:grpSpLocks/>
                  </p:cNvGrpSpPr>
                  <p:nvPr/>
                </p:nvGrpSpPr>
                <p:grpSpPr bwMode="auto">
                  <a:xfrm>
                    <a:off x="7187076" y="769086"/>
                    <a:ext cx="1423524" cy="2522159"/>
                    <a:chOff x="7187076" y="769086"/>
                    <a:chExt cx="1423524" cy="2522159"/>
                  </a:xfrm>
                </p:grpSpPr>
                <p:grpSp>
                  <p:nvGrpSpPr>
                    <p:cNvPr id="7191" name="Group 2"/>
                    <p:cNvGrpSpPr>
                      <a:grpSpLocks/>
                    </p:cNvGrpSpPr>
                    <p:nvPr/>
                  </p:nvGrpSpPr>
                  <p:grpSpPr bwMode="auto">
                    <a:xfrm>
                      <a:off x="7239000" y="769086"/>
                      <a:ext cx="1371600" cy="2449467"/>
                      <a:chOff x="6629400" y="868348"/>
                      <a:chExt cx="1371600" cy="2449467"/>
                    </a:xfrm>
                  </p:grpSpPr>
                  <p:pic>
                    <p:nvPicPr>
                      <p:cNvPr id="7194" name="Picture 2" descr="voet4_figun_08_p219a"/>
                      <p:cNvPicPr>
                        <a:picLocks noChangeAspect="1" noChangeArrowheads="1"/>
                      </p:cNvPicPr>
                      <p:nvPr/>
                    </p:nvPicPr>
                    <p:blipFill>
                      <a:blip r:embed="rId4">
                        <a:extLst>
                          <a:ext uri="{28A0092B-C50C-407E-A947-70E740481C1C}">
                            <a14:useLocalDpi xmlns:a14="http://schemas.microsoft.com/office/drawing/2010/main" val="0"/>
                          </a:ext>
                        </a:extLst>
                      </a:blip>
                      <a:srcRect b="7176"/>
                      <a:stretch>
                        <a:fillRect/>
                      </a:stretch>
                    </p:blipFill>
                    <p:spPr bwMode="auto">
                      <a:xfrm>
                        <a:off x="6629400" y="868348"/>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Rectangle 1"/>
                      <p:cNvSpPr>
                        <a:spLocks noChangeArrowheads="1"/>
                      </p:cNvSpPr>
                      <p:nvPr/>
                    </p:nvSpPr>
                    <p:spPr bwMode="auto">
                      <a:xfrm>
                        <a:off x="7487156" y="1318462"/>
                        <a:ext cx="304800" cy="13485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196" name="Rectangle 11"/>
                      <p:cNvSpPr>
                        <a:spLocks noChangeArrowheads="1"/>
                      </p:cNvSpPr>
                      <p:nvPr/>
                    </p:nvSpPr>
                    <p:spPr bwMode="auto">
                      <a:xfrm>
                        <a:off x="6694136" y="1318462"/>
                        <a:ext cx="304800" cy="136404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7192" name="Rectangle 16"/>
                    <p:cNvSpPr>
                      <a:spLocks noChangeArrowheads="1"/>
                    </p:cNvSpPr>
                    <p:nvPr/>
                  </p:nvSpPr>
                  <p:spPr bwMode="auto">
                    <a:xfrm>
                      <a:off x="7187076" y="2895601"/>
                      <a:ext cx="304800" cy="32295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193" name="TextBox 2"/>
                    <p:cNvSpPr txBox="1">
                      <a:spLocks noChangeArrowheads="1"/>
                    </p:cNvSpPr>
                    <p:nvPr/>
                  </p:nvSpPr>
                  <p:spPr bwMode="auto">
                    <a:xfrm>
                      <a:off x="7247629" y="2891135"/>
                      <a:ext cx="356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Arial Black" pitchFamily="34" charset="0"/>
                          <a:cs typeface="Arial" pitchFamily="34" charset="0"/>
                        </a:rPr>
                        <a:t>L</a:t>
                      </a:r>
                    </a:p>
                  </p:txBody>
                </p:sp>
              </p:grpSp>
              <p:cxnSp>
                <p:nvCxnSpPr>
                  <p:cNvPr id="7182" name="Straight Connector 20"/>
                  <p:cNvCxnSpPr>
                    <a:cxnSpLocks noChangeShapeType="1"/>
                  </p:cNvCxnSpPr>
                  <p:nvPr/>
                </p:nvCxnSpPr>
                <p:spPr bwMode="auto">
                  <a:xfrm>
                    <a:off x="6934200" y="760994"/>
                    <a:ext cx="0" cy="2438400"/>
                  </a:xfrm>
                  <a:prstGeom prst="line">
                    <a:avLst/>
                  </a:prstGeom>
                  <a:noFill/>
                  <a:ln w="254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3" name="TextBox 2"/>
                  <p:cNvSpPr txBox="1">
                    <a:spLocks noChangeArrowheads="1"/>
                  </p:cNvSpPr>
                  <p:nvPr/>
                </p:nvSpPr>
                <p:spPr bwMode="auto">
                  <a:xfrm>
                    <a:off x="7176506" y="2200468"/>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7184" name="TextBox 2"/>
                  <p:cNvSpPr txBox="1">
                    <a:spLocks noChangeArrowheads="1"/>
                  </p:cNvSpPr>
                  <p:nvPr/>
                </p:nvSpPr>
                <p:spPr bwMode="auto">
                  <a:xfrm>
                    <a:off x="7176506" y="1891399"/>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7185" name="TextBox 2"/>
                  <p:cNvSpPr txBox="1">
                    <a:spLocks noChangeArrowheads="1"/>
                  </p:cNvSpPr>
                  <p:nvPr/>
                </p:nvSpPr>
                <p:spPr bwMode="auto">
                  <a:xfrm>
                    <a:off x="7176506" y="1243699"/>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7186" name="TextBox 2"/>
                  <p:cNvSpPr txBox="1">
                    <a:spLocks noChangeArrowheads="1"/>
                  </p:cNvSpPr>
                  <p:nvPr/>
                </p:nvSpPr>
                <p:spPr bwMode="auto">
                  <a:xfrm>
                    <a:off x="7990430" y="1575941"/>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7187" name="TextBox 2"/>
                  <p:cNvSpPr txBox="1">
                    <a:spLocks noChangeArrowheads="1"/>
                  </p:cNvSpPr>
                  <p:nvPr/>
                </p:nvSpPr>
                <p:spPr bwMode="auto">
                  <a:xfrm>
                    <a:off x="7349631" y="1575941"/>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7188" name="TextBox 2"/>
                  <p:cNvSpPr txBox="1">
                    <a:spLocks noChangeArrowheads="1"/>
                  </p:cNvSpPr>
                  <p:nvPr/>
                </p:nvSpPr>
                <p:spPr bwMode="auto">
                  <a:xfrm>
                    <a:off x="7990430" y="1243699"/>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7189" name="TextBox 2"/>
                  <p:cNvSpPr txBox="1">
                    <a:spLocks noChangeArrowheads="1"/>
                  </p:cNvSpPr>
                  <p:nvPr/>
                </p:nvSpPr>
                <p:spPr bwMode="auto">
                  <a:xfrm>
                    <a:off x="7990430" y="1891399"/>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7190" name="TextBox 2"/>
                  <p:cNvSpPr txBox="1">
                    <a:spLocks noChangeArrowheads="1"/>
                  </p:cNvSpPr>
                  <p:nvPr/>
                </p:nvSpPr>
                <p:spPr bwMode="auto">
                  <a:xfrm>
                    <a:off x="7990430" y="2200468"/>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grpSp>
          </p:grpSp>
          <p:sp>
            <p:nvSpPr>
              <p:cNvPr id="7177" name="Rounded Rectangle 12"/>
              <p:cNvSpPr>
                <a:spLocks noChangeArrowheads="1"/>
              </p:cNvSpPr>
              <p:nvPr/>
            </p:nvSpPr>
            <p:spPr bwMode="auto">
              <a:xfrm>
                <a:off x="7239000" y="1268413"/>
                <a:ext cx="404813" cy="1317625"/>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7178" name="Rounded Rectangle 31"/>
              <p:cNvSpPr>
                <a:spLocks noChangeArrowheads="1"/>
              </p:cNvSpPr>
              <p:nvPr/>
            </p:nvSpPr>
            <p:spPr bwMode="auto">
              <a:xfrm>
                <a:off x="6122988" y="1271588"/>
                <a:ext cx="406400" cy="1319212"/>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7175" name="TextBox 2"/>
            <p:cNvSpPr txBox="1">
              <a:spLocks noChangeArrowheads="1"/>
            </p:cNvSpPr>
            <p:nvPr/>
          </p:nvSpPr>
          <p:spPr bwMode="auto">
            <a:xfrm>
              <a:off x="6607699" y="457200"/>
              <a:ext cx="67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b="1">
                  <a:solidFill>
                    <a:srgbClr val="C00000"/>
                  </a:solidFill>
                  <a:latin typeface="Arial Narrow" pitchFamily="34" charset="0"/>
                  <a:cs typeface="Arial" pitchFamily="34" charset="0"/>
                </a:rPr>
                <a:t>Mirror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fade">
                                      <p:cBhvr>
                                        <p:cTn id="19" dur="1000"/>
                                        <p:tgtEl>
                                          <p:spTgt spid="7173"/>
                                        </p:tgtEl>
                                      </p:cBhvr>
                                    </p:animEffect>
                                    <p:anim calcmode="lin" valueType="num">
                                      <p:cBhvr>
                                        <p:cTn id="20" dur="1000" fill="hold"/>
                                        <p:tgtEl>
                                          <p:spTgt spid="7173"/>
                                        </p:tgtEl>
                                        <p:attrNameLst>
                                          <p:attrName>ppt_x</p:attrName>
                                        </p:attrNameLst>
                                      </p:cBhvr>
                                      <p:tavLst>
                                        <p:tav tm="0">
                                          <p:val>
                                            <p:strVal val="#ppt_x"/>
                                          </p:val>
                                        </p:tav>
                                        <p:tav tm="100000">
                                          <p:val>
                                            <p:strVal val="#ppt_x"/>
                                          </p:val>
                                        </p:tav>
                                      </p:tavLst>
                                    </p:anim>
                                    <p:anim calcmode="lin" valueType="num">
                                      <p:cBhvr>
                                        <p:cTn id="21"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fade">
                                      <p:cBhvr>
                                        <p:cTn id="26" dur="1000"/>
                                        <p:tgtEl>
                                          <p:spTgt spid="7171">
                                            <p:txEl>
                                              <p:pRg st="4" end="4"/>
                                            </p:txEl>
                                          </p:spTgt>
                                        </p:tgtEl>
                                      </p:cBhvr>
                                    </p:animEffect>
                                    <p:anim calcmode="lin" valueType="num">
                                      <p:cBhvr>
                                        <p:cTn id="2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fade">
                                      <p:cBhvr>
                                        <p:cTn id="33" dur="1000"/>
                                        <p:tgtEl>
                                          <p:spTgt spid="7171">
                                            <p:txEl>
                                              <p:pRg st="6" end="6"/>
                                            </p:txEl>
                                          </p:spTgt>
                                        </p:tgtEl>
                                      </p:cBhvr>
                                    </p:animEffect>
                                    <p:anim calcmode="lin" valueType="num">
                                      <p:cBhvr>
                                        <p:cTn id="34"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animEffect transition="in" filter="fade">
                                      <p:cBhvr>
                                        <p:cTn id="40" dur="1000"/>
                                        <p:tgtEl>
                                          <p:spTgt spid="7171">
                                            <p:txEl>
                                              <p:pRg st="8" end="8"/>
                                            </p:txEl>
                                          </p:spTgt>
                                        </p:tgtEl>
                                      </p:cBhvr>
                                    </p:animEffect>
                                    <p:anim calcmode="lin" valueType="num">
                                      <p:cBhvr>
                                        <p:cTn id="41"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nvSpPr>
        <p:spPr bwMode="auto">
          <a:xfrm>
            <a:off x="152400" y="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Stereochemistry</a:t>
            </a:r>
            <a:r>
              <a:rPr lang="en-US" altLang="en-US" sz="2400" b="1" dirty="0">
                <a:solidFill>
                  <a:srgbClr val="FF6D09"/>
                </a:solidFill>
                <a:latin typeface="Arial" pitchFamily="34" charset="0"/>
              </a:rPr>
              <a:t>: Enantiomers vs </a:t>
            </a:r>
            <a:r>
              <a:rPr lang="en-US" altLang="en-US" sz="2400" b="1" dirty="0" err="1">
                <a:solidFill>
                  <a:srgbClr val="FF6D09"/>
                </a:solidFill>
                <a:latin typeface="Arial" pitchFamily="34" charset="0"/>
              </a:rPr>
              <a:t>Epimers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8195" name="TextBox 7"/>
          <p:cNvSpPr txBox="1">
            <a:spLocks noChangeArrowheads="1"/>
          </p:cNvSpPr>
          <p:nvPr/>
        </p:nvSpPr>
        <p:spPr bwMode="auto">
          <a:xfrm>
            <a:off x="152400" y="3541060"/>
            <a:ext cx="8915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69863" indent="-169863" eaLnBrk="0" hangingPunct="0">
              <a:spcBef>
                <a:spcPct val="20000"/>
              </a:spcBef>
              <a:buChar char="•"/>
              <a:defRPr sz="2400">
                <a:solidFill>
                  <a:schemeClr val="tx1"/>
                </a:solidFill>
                <a:latin typeface="Times" pitchFamily="18" charset="0"/>
              </a:defRPr>
            </a:lvl3pPr>
            <a:lvl4pPr marL="169863" indent="-169863"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lvl="3">
              <a:spcBef>
                <a:spcPct val="0"/>
              </a:spcBef>
              <a:buFontTx/>
              <a:buChar char="-"/>
            </a:pPr>
            <a:r>
              <a:rPr lang="en-US" altLang="en-US" sz="1600" dirty="0" smtClean="0">
                <a:solidFill>
                  <a:srgbClr val="003366"/>
                </a:solidFill>
                <a:latin typeface="Calibri" pitchFamily="34" charset="0"/>
                <a:cs typeface="Times New Roman" pitchFamily="18" charset="0"/>
              </a:rPr>
              <a:t>Optical </a:t>
            </a:r>
            <a:r>
              <a:rPr lang="en-US" altLang="en-US" sz="1600" dirty="0">
                <a:solidFill>
                  <a:srgbClr val="003366"/>
                </a:solidFill>
                <a:latin typeface="Calibri" pitchFamily="34" charset="0"/>
                <a:cs typeface="Times New Roman" pitchFamily="18" charset="0"/>
              </a:rPr>
              <a:t>isomers that differ in their configuration at all chiral centers are called </a:t>
            </a:r>
            <a:r>
              <a:rPr lang="en-US" altLang="en-US" sz="1600" dirty="0">
                <a:solidFill>
                  <a:srgbClr val="FF0000"/>
                </a:solidFill>
                <a:latin typeface="Calibri" pitchFamily="34" charset="0"/>
                <a:cs typeface="Times New Roman" pitchFamily="18" charset="0"/>
              </a:rPr>
              <a:t>enantiomers</a:t>
            </a:r>
            <a:r>
              <a:rPr lang="en-US" altLang="en-US" sz="1600" dirty="0">
                <a:solidFill>
                  <a:srgbClr val="003366"/>
                </a:solidFill>
                <a:latin typeface="Calibri" pitchFamily="34" charset="0"/>
                <a:cs typeface="Times New Roman" pitchFamily="18" charset="0"/>
              </a:rPr>
              <a:t>—hence they are non-superimposable images of each other—all D-sugars and their L-counterparts are enantiomers!</a:t>
            </a:r>
          </a:p>
          <a:p>
            <a:pPr lvl="3">
              <a:spcBef>
                <a:spcPct val="0"/>
              </a:spcBef>
              <a:buFontTx/>
              <a:buChar char="-"/>
            </a:pPr>
            <a:endParaRPr lang="en-US" altLang="en-US" sz="1600" dirty="0">
              <a:solidFill>
                <a:srgbClr val="003366"/>
              </a:solidFill>
              <a:latin typeface="Calibri" pitchFamily="34" charset="0"/>
              <a:cs typeface="Times New Roman" pitchFamily="18" charset="0"/>
            </a:endParaRPr>
          </a:p>
          <a:p>
            <a:pPr lvl="3">
              <a:spcBef>
                <a:spcPct val="0"/>
              </a:spcBef>
              <a:buFontTx/>
              <a:buChar char="-"/>
            </a:pPr>
            <a:r>
              <a:rPr lang="en-US" altLang="en-US" sz="1600" dirty="0">
                <a:solidFill>
                  <a:srgbClr val="003366"/>
                </a:solidFill>
                <a:latin typeface="Calibri" pitchFamily="34" charset="0"/>
                <a:cs typeface="Times New Roman" pitchFamily="18" charset="0"/>
              </a:rPr>
              <a:t>Optical isomers that differ in their configuration at one or more (but not all) chiral centers are called </a:t>
            </a:r>
            <a:r>
              <a:rPr lang="en-US" altLang="en-US" sz="1600" dirty="0" err="1">
                <a:solidFill>
                  <a:srgbClr val="FF0000"/>
                </a:solidFill>
                <a:latin typeface="Calibri" pitchFamily="34" charset="0"/>
                <a:cs typeface="Times New Roman" pitchFamily="18" charset="0"/>
              </a:rPr>
              <a:t>diastereomers</a:t>
            </a:r>
            <a:r>
              <a:rPr lang="en-US" altLang="en-US" sz="1600" dirty="0">
                <a:solidFill>
                  <a:srgbClr val="003366"/>
                </a:solidFill>
                <a:latin typeface="Calibri" pitchFamily="34" charset="0"/>
                <a:cs typeface="Times New Roman" pitchFamily="18" charset="0"/>
              </a:rPr>
              <a:t> (they are not mirror images)—</a:t>
            </a:r>
            <a:r>
              <a:rPr lang="en-US" altLang="en-US" sz="1600" dirty="0" err="1">
                <a:solidFill>
                  <a:srgbClr val="FF0000"/>
                </a:solidFill>
                <a:latin typeface="Calibri" pitchFamily="34" charset="0"/>
                <a:cs typeface="Times New Roman" pitchFamily="18" charset="0"/>
              </a:rPr>
              <a:t>epimers</a:t>
            </a:r>
            <a:r>
              <a:rPr lang="en-US" altLang="en-US" sz="1600" dirty="0">
                <a:solidFill>
                  <a:srgbClr val="FF0000"/>
                </a:solidFill>
                <a:latin typeface="Calibri" pitchFamily="34" charset="0"/>
                <a:cs typeface="Times New Roman" pitchFamily="18" charset="0"/>
              </a:rPr>
              <a:t> are a special class of </a:t>
            </a:r>
            <a:r>
              <a:rPr lang="en-US" altLang="en-US" sz="1600" dirty="0" err="1">
                <a:solidFill>
                  <a:srgbClr val="FF0000"/>
                </a:solidFill>
                <a:latin typeface="Calibri" pitchFamily="34" charset="0"/>
                <a:cs typeface="Times New Roman" pitchFamily="18" charset="0"/>
              </a:rPr>
              <a:t>diastereomers</a:t>
            </a:r>
            <a:r>
              <a:rPr lang="en-US" altLang="en-US" sz="1600" dirty="0">
                <a:solidFill>
                  <a:srgbClr val="003366"/>
                </a:solidFill>
                <a:latin typeface="Calibri" pitchFamily="34" charset="0"/>
                <a:cs typeface="Times New Roman" pitchFamily="18" charset="0"/>
              </a:rPr>
              <a:t>!</a:t>
            </a:r>
          </a:p>
          <a:p>
            <a:pPr lvl="3">
              <a:spcBef>
                <a:spcPct val="0"/>
              </a:spcBef>
              <a:buFontTx/>
              <a:buChar char="-"/>
            </a:pPr>
            <a:endParaRPr lang="en-US" altLang="en-US" sz="1600" dirty="0">
              <a:solidFill>
                <a:srgbClr val="003366"/>
              </a:solidFill>
              <a:latin typeface="Calibri" pitchFamily="34" charset="0"/>
              <a:cs typeface="Times New Roman" pitchFamily="18" charset="0"/>
            </a:endParaRPr>
          </a:p>
          <a:p>
            <a:pPr lvl="3">
              <a:spcBef>
                <a:spcPct val="0"/>
              </a:spcBef>
              <a:buFontTx/>
              <a:buChar char="-"/>
            </a:pPr>
            <a:r>
              <a:rPr lang="en-US" altLang="en-US" sz="1600" dirty="0" err="1">
                <a:solidFill>
                  <a:srgbClr val="FF0000"/>
                </a:solidFill>
                <a:latin typeface="Calibri" pitchFamily="34" charset="0"/>
                <a:cs typeface="Times New Roman" pitchFamily="18" charset="0"/>
              </a:rPr>
              <a:t>Epimers</a:t>
            </a:r>
            <a:r>
              <a:rPr lang="en-US" altLang="en-US" sz="1600" dirty="0">
                <a:solidFill>
                  <a:srgbClr val="003366"/>
                </a:solidFill>
                <a:latin typeface="Calibri" pitchFamily="34" charset="0"/>
                <a:cs typeface="Times New Roman" pitchFamily="18" charset="0"/>
              </a:rPr>
              <a:t> merely differ in the configuration at only one chiral center—</a:t>
            </a:r>
            <a:r>
              <a:rPr lang="en-US" altLang="en-US" sz="1600" dirty="0" err="1">
                <a:solidFill>
                  <a:srgbClr val="003366"/>
                </a:solidFill>
                <a:latin typeface="Calibri" pitchFamily="34" charset="0"/>
                <a:cs typeface="Times New Roman" pitchFamily="18" charset="0"/>
              </a:rPr>
              <a:t>eg</a:t>
            </a:r>
            <a:r>
              <a:rPr lang="en-US" altLang="en-US" sz="1600" dirty="0">
                <a:solidFill>
                  <a:srgbClr val="003366"/>
                </a:solidFill>
                <a:latin typeface="Calibri" pitchFamily="34" charset="0"/>
                <a:cs typeface="Times New Roman" pitchFamily="18" charset="0"/>
              </a:rPr>
              <a:t> glucose and galactose differ only in the configuration of OH group @ </a:t>
            </a:r>
            <a:r>
              <a:rPr lang="en-US" altLang="en-US" sz="1600" dirty="0" smtClean="0">
                <a:solidFill>
                  <a:srgbClr val="003366"/>
                </a:solidFill>
                <a:latin typeface="Calibri" pitchFamily="34" charset="0"/>
                <a:cs typeface="Times New Roman" pitchFamily="18" charset="0"/>
              </a:rPr>
              <a:t>C4</a:t>
            </a:r>
          </a:p>
          <a:p>
            <a:pPr lvl="3">
              <a:spcBef>
                <a:spcPct val="0"/>
              </a:spcBef>
              <a:buFontTx/>
              <a:buChar char="-"/>
            </a:pPr>
            <a:endParaRPr lang="en-US" altLang="en-US" sz="1600" dirty="0">
              <a:solidFill>
                <a:srgbClr val="003366"/>
              </a:solidFill>
              <a:latin typeface="Calibri" pitchFamily="34" charset="0"/>
              <a:cs typeface="Times New Roman" pitchFamily="18" charset="0"/>
            </a:endParaRPr>
          </a:p>
          <a:p>
            <a:pPr lvl="3">
              <a:spcBef>
                <a:spcPct val="0"/>
              </a:spcBef>
              <a:buFontTx/>
              <a:buChar char="-"/>
            </a:pPr>
            <a:r>
              <a:rPr lang="en-US" altLang="en-US" sz="1600" dirty="0">
                <a:solidFill>
                  <a:srgbClr val="003366"/>
                </a:solidFill>
                <a:latin typeface="Calibri" pitchFamily="34" charset="0"/>
                <a:cs typeface="Times New Roman" pitchFamily="18" charset="0"/>
              </a:rPr>
              <a:t>Thus, glucose and galactose are </a:t>
            </a:r>
            <a:r>
              <a:rPr lang="en-US" altLang="en-US" sz="1600" dirty="0" err="1">
                <a:solidFill>
                  <a:srgbClr val="FF0000"/>
                </a:solidFill>
                <a:latin typeface="Calibri" pitchFamily="34" charset="0"/>
                <a:cs typeface="Times New Roman" pitchFamily="18" charset="0"/>
              </a:rPr>
              <a:t>epimers</a:t>
            </a:r>
            <a:r>
              <a:rPr lang="en-US" altLang="en-US" sz="1600" dirty="0">
                <a:solidFill>
                  <a:srgbClr val="003366"/>
                </a:solidFill>
                <a:latin typeface="Calibri" pitchFamily="34" charset="0"/>
                <a:cs typeface="Times New Roman" pitchFamily="18" charset="0"/>
              </a:rPr>
              <a:t>—or galactose is an </a:t>
            </a:r>
            <a:r>
              <a:rPr lang="en-US" altLang="en-US" sz="1600" dirty="0" err="1">
                <a:solidFill>
                  <a:srgbClr val="003366"/>
                </a:solidFill>
                <a:latin typeface="Calibri" pitchFamily="34" charset="0"/>
                <a:cs typeface="Times New Roman" pitchFamily="18" charset="0"/>
              </a:rPr>
              <a:t>epimer</a:t>
            </a:r>
            <a:r>
              <a:rPr lang="en-US" altLang="en-US" sz="1600" dirty="0">
                <a:solidFill>
                  <a:srgbClr val="003366"/>
                </a:solidFill>
                <a:latin typeface="Calibri" pitchFamily="34" charset="0"/>
                <a:cs typeface="Times New Roman" pitchFamily="18" charset="0"/>
              </a:rPr>
              <a:t> of glucose @</a:t>
            </a:r>
            <a:r>
              <a:rPr lang="en-US" altLang="en-US" sz="1600" dirty="0" smtClean="0">
                <a:solidFill>
                  <a:srgbClr val="003366"/>
                </a:solidFill>
                <a:latin typeface="Calibri" pitchFamily="34" charset="0"/>
                <a:cs typeface="Times New Roman" pitchFamily="18" charset="0"/>
              </a:rPr>
              <a:t> </a:t>
            </a:r>
            <a:r>
              <a:rPr lang="en-US" altLang="en-US" sz="1600" dirty="0">
                <a:solidFill>
                  <a:srgbClr val="003366"/>
                </a:solidFill>
                <a:latin typeface="Calibri" pitchFamily="34" charset="0"/>
                <a:cs typeface="Times New Roman" pitchFamily="18" charset="0"/>
              </a:rPr>
              <a:t>C4 and vice </a:t>
            </a:r>
            <a:r>
              <a:rPr lang="en-US" altLang="en-US" sz="1600" dirty="0" smtClean="0">
                <a:solidFill>
                  <a:srgbClr val="003366"/>
                </a:solidFill>
                <a:latin typeface="Calibri" pitchFamily="34" charset="0"/>
                <a:cs typeface="Times New Roman" pitchFamily="18" charset="0"/>
              </a:rPr>
              <a:t>versa</a:t>
            </a:r>
          </a:p>
          <a:p>
            <a:pPr lvl="3">
              <a:spcBef>
                <a:spcPct val="0"/>
              </a:spcBef>
              <a:buFontTx/>
              <a:buChar char="-"/>
            </a:pPr>
            <a:endParaRPr lang="en-US" altLang="en-US" sz="1600" dirty="0">
              <a:solidFill>
                <a:srgbClr val="003366"/>
              </a:solidFill>
              <a:latin typeface="Calibri" pitchFamily="34" charset="0"/>
              <a:cs typeface="Times New Roman" pitchFamily="18" charset="0"/>
            </a:endParaRPr>
          </a:p>
          <a:p>
            <a:pPr lvl="3">
              <a:spcBef>
                <a:spcPct val="0"/>
              </a:spcBef>
              <a:buFontTx/>
              <a:buChar char="-"/>
            </a:pPr>
            <a:r>
              <a:rPr lang="en-US" altLang="en-US" sz="1600" dirty="0" smtClean="0">
                <a:solidFill>
                  <a:srgbClr val="003366"/>
                </a:solidFill>
                <a:latin typeface="Calibri" pitchFamily="34" charset="0"/>
                <a:cs typeface="Times New Roman" pitchFamily="18" charset="0"/>
              </a:rPr>
              <a:t>Like enantiomers, </a:t>
            </a:r>
            <a:r>
              <a:rPr lang="en-US" altLang="en-US" sz="1600" dirty="0" err="1" smtClean="0">
                <a:solidFill>
                  <a:srgbClr val="FF0000"/>
                </a:solidFill>
                <a:latin typeface="Calibri" pitchFamily="34" charset="0"/>
                <a:cs typeface="Times New Roman" pitchFamily="18" charset="0"/>
              </a:rPr>
              <a:t>diastereomers</a:t>
            </a:r>
            <a:r>
              <a:rPr lang="en-US" altLang="en-US" sz="1600" dirty="0" smtClean="0">
                <a:solidFill>
                  <a:srgbClr val="003366"/>
                </a:solidFill>
                <a:latin typeface="Calibri" pitchFamily="34" charset="0"/>
                <a:cs typeface="Times New Roman" pitchFamily="18" charset="0"/>
              </a:rPr>
              <a:t> and </a:t>
            </a:r>
            <a:r>
              <a:rPr lang="en-US" altLang="en-US" sz="1600" dirty="0" err="1">
                <a:solidFill>
                  <a:srgbClr val="FF0000"/>
                </a:solidFill>
                <a:latin typeface="Calibri" pitchFamily="34" charset="0"/>
                <a:cs typeface="Times New Roman" pitchFamily="18" charset="0"/>
              </a:rPr>
              <a:t>epimers</a:t>
            </a:r>
            <a:r>
              <a:rPr lang="en-US" altLang="en-US" sz="1600" dirty="0">
                <a:solidFill>
                  <a:srgbClr val="003366"/>
                </a:solidFill>
                <a:latin typeface="Calibri" pitchFamily="34" charset="0"/>
                <a:cs typeface="Times New Roman" pitchFamily="18" charset="0"/>
              </a:rPr>
              <a:t> </a:t>
            </a:r>
            <a:r>
              <a:rPr lang="en-US" altLang="en-US" sz="1600" dirty="0" smtClean="0">
                <a:solidFill>
                  <a:srgbClr val="003366"/>
                </a:solidFill>
                <a:latin typeface="Calibri" pitchFamily="34" charset="0"/>
                <a:cs typeface="Times New Roman" pitchFamily="18" charset="0"/>
              </a:rPr>
              <a:t>are also </a:t>
            </a:r>
            <a:r>
              <a:rPr lang="en-US" altLang="en-US" sz="1600" dirty="0">
                <a:solidFill>
                  <a:srgbClr val="FF0000"/>
                </a:solidFill>
                <a:latin typeface="Calibri" pitchFamily="34" charset="0"/>
                <a:cs typeface="Times New Roman" pitchFamily="18" charset="0"/>
              </a:rPr>
              <a:t>optical isomers</a:t>
            </a:r>
            <a:r>
              <a:rPr lang="en-US" altLang="en-US" sz="1600" dirty="0">
                <a:solidFill>
                  <a:srgbClr val="003366"/>
                </a:solidFill>
                <a:latin typeface="Calibri" pitchFamily="34" charset="0"/>
                <a:cs typeface="Times New Roman" pitchFamily="18" charset="0"/>
              </a:rPr>
              <a:t>—a class of stereoisomers that rotate the plane of polarized light due to at least one chiral center</a:t>
            </a:r>
            <a:r>
              <a:rPr lang="en-US" altLang="en-US" sz="1600" dirty="0" smtClean="0">
                <a:solidFill>
                  <a:srgbClr val="003366"/>
                </a:solidFill>
                <a:latin typeface="Calibri" pitchFamily="34" charset="0"/>
                <a:cs typeface="Times New Roman" pitchFamily="18" charset="0"/>
              </a:rPr>
              <a:t>!</a:t>
            </a:r>
            <a:endParaRPr lang="en-US" altLang="en-US" sz="1600" dirty="0">
              <a:solidFill>
                <a:srgbClr val="003366"/>
              </a:solidFill>
              <a:latin typeface="Calibri" pitchFamily="34" charset="0"/>
              <a:cs typeface="Times New Roman" pitchFamily="18" charset="0"/>
            </a:endParaRPr>
          </a:p>
        </p:txBody>
      </p:sp>
      <p:grpSp>
        <p:nvGrpSpPr>
          <p:cNvPr id="8196" name="Group 83"/>
          <p:cNvGrpSpPr>
            <a:grpSpLocks/>
          </p:cNvGrpSpPr>
          <p:nvPr/>
        </p:nvGrpSpPr>
        <p:grpSpPr bwMode="auto">
          <a:xfrm>
            <a:off x="381000" y="496888"/>
            <a:ext cx="8472488" cy="3084512"/>
            <a:chOff x="381000" y="685800"/>
            <a:chExt cx="8472547" cy="3083740"/>
          </a:xfrm>
        </p:grpSpPr>
        <p:grpSp>
          <p:nvGrpSpPr>
            <p:cNvPr id="8197" name="Group 43"/>
            <p:cNvGrpSpPr>
              <a:grpSpLocks/>
            </p:cNvGrpSpPr>
            <p:nvPr/>
          </p:nvGrpSpPr>
          <p:grpSpPr bwMode="auto">
            <a:xfrm>
              <a:off x="5205876" y="811531"/>
              <a:ext cx="3647671" cy="2522159"/>
              <a:chOff x="5334000" y="906841"/>
              <a:chExt cx="3647671" cy="2522159"/>
            </a:xfrm>
          </p:grpSpPr>
          <p:grpSp>
            <p:nvGrpSpPr>
              <p:cNvPr id="8223" name="Group 15"/>
              <p:cNvGrpSpPr>
                <a:grpSpLocks/>
              </p:cNvGrpSpPr>
              <p:nvPr/>
            </p:nvGrpSpPr>
            <p:grpSpPr bwMode="auto">
              <a:xfrm>
                <a:off x="5334000" y="906841"/>
                <a:ext cx="1371600" cy="2449467"/>
                <a:chOff x="5334000" y="906841"/>
                <a:chExt cx="1371600" cy="2449467"/>
              </a:xfrm>
            </p:grpSpPr>
            <p:pic>
              <p:nvPicPr>
                <p:cNvPr id="8234"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7176"/>
                <a:stretch>
                  <a:fillRect/>
                </a:stretch>
              </p:blipFill>
              <p:spPr bwMode="auto">
                <a:xfrm>
                  <a:off x="5334000" y="906841"/>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5" name="Oval 40"/>
                <p:cNvSpPr>
                  <a:spLocks noChangeArrowheads="1"/>
                </p:cNvSpPr>
                <p:nvPr/>
              </p:nvSpPr>
              <p:spPr bwMode="auto">
                <a:xfrm>
                  <a:off x="6128368" y="2081676"/>
                  <a:ext cx="45720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grpSp>
            <p:nvGrpSpPr>
              <p:cNvPr id="8224" name="Group 12"/>
              <p:cNvGrpSpPr>
                <a:grpSpLocks/>
              </p:cNvGrpSpPr>
              <p:nvPr/>
            </p:nvGrpSpPr>
            <p:grpSpPr bwMode="auto">
              <a:xfrm>
                <a:off x="7086600" y="906841"/>
                <a:ext cx="1895071" cy="2522159"/>
                <a:chOff x="7086600" y="906841"/>
                <a:chExt cx="1895071" cy="2522159"/>
              </a:xfrm>
            </p:grpSpPr>
            <p:grpSp>
              <p:nvGrpSpPr>
                <p:cNvPr id="8225" name="Group 9"/>
                <p:cNvGrpSpPr>
                  <a:grpSpLocks/>
                </p:cNvGrpSpPr>
                <p:nvPr/>
              </p:nvGrpSpPr>
              <p:grpSpPr bwMode="auto">
                <a:xfrm>
                  <a:off x="7253657" y="906841"/>
                  <a:ext cx="1433143" cy="2122049"/>
                  <a:chOff x="7253657" y="906841"/>
                  <a:chExt cx="1433143" cy="2122049"/>
                </a:xfrm>
              </p:grpSpPr>
              <p:grpSp>
                <p:nvGrpSpPr>
                  <p:cNvPr id="8228" name="Group 6"/>
                  <p:cNvGrpSpPr>
                    <a:grpSpLocks/>
                  </p:cNvGrpSpPr>
                  <p:nvPr/>
                </p:nvGrpSpPr>
                <p:grpSpPr bwMode="auto">
                  <a:xfrm>
                    <a:off x="7313177" y="906841"/>
                    <a:ext cx="1373623" cy="2122049"/>
                    <a:chOff x="7313177" y="906841"/>
                    <a:chExt cx="1373623" cy="2122049"/>
                  </a:xfrm>
                </p:grpSpPr>
                <p:pic>
                  <p:nvPicPr>
                    <p:cNvPr id="8231"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19583"/>
                    <a:stretch>
                      <a:fillRect/>
                    </a:stretch>
                  </p:blipFill>
                  <p:spPr bwMode="auto">
                    <a:xfrm>
                      <a:off x="7315200" y="906841"/>
                      <a:ext cx="1371600" cy="212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2" name="Rounded Rectangle 4"/>
                    <p:cNvSpPr>
                      <a:spLocks noChangeArrowheads="1"/>
                    </p:cNvSpPr>
                    <p:nvPr/>
                  </p:nvSpPr>
                  <p:spPr bwMode="auto">
                    <a:xfrm>
                      <a:off x="8162841" y="2071558"/>
                      <a:ext cx="383023"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33" name="Rounded Rectangle 37"/>
                    <p:cNvSpPr>
                      <a:spLocks noChangeArrowheads="1"/>
                    </p:cNvSpPr>
                    <p:nvPr/>
                  </p:nvSpPr>
                  <p:spPr bwMode="auto">
                    <a:xfrm>
                      <a:off x="7313177" y="2057400"/>
                      <a:ext cx="383023" cy="304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8229" name="TextBox 38"/>
                  <p:cNvSpPr txBox="1">
                    <a:spLocks noChangeArrowheads="1"/>
                  </p:cNvSpPr>
                  <p:nvPr/>
                </p:nvSpPr>
                <p:spPr bwMode="auto">
                  <a:xfrm>
                    <a:off x="7253657" y="2050654"/>
                    <a:ext cx="50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a:latin typeface="Arial Rounded MT Bold" pitchFamily="34" charset="0"/>
                        <a:ea typeface="Arial Unicode MS" pitchFamily="34" charset="-128"/>
                        <a:cs typeface="Arial Unicode MS" pitchFamily="34" charset="-128"/>
                      </a:rPr>
                      <a:t>HO</a:t>
                    </a:r>
                  </a:p>
                </p:txBody>
              </p:sp>
              <p:sp>
                <p:nvSpPr>
                  <p:cNvPr id="8230" name="TextBox 39"/>
                  <p:cNvSpPr txBox="1">
                    <a:spLocks noChangeArrowheads="1"/>
                  </p:cNvSpPr>
                  <p:nvPr/>
                </p:nvSpPr>
                <p:spPr bwMode="auto">
                  <a:xfrm>
                    <a:off x="8076171" y="2037844"/>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a:latin typeface="Arial Rounded MT Bold" pitchFamily="34" charset="0"/>
                        <a:ea typeface="Arial Unicode MS" pitchFamily="34" charset="-128"/>
                        <a:cs typeface="Arial Unicode MS" pitchFamily="34" charset="-128"/>
                      </a:rPr>
                      <a:t>H</a:t>
                    </a:r>
                  </a:p>
                </p:txBody>
              </p:sp>
            </p:grpSp>
            <p:sp>
              <p:nvSpPr>
                <p:cNvPr id="8226" name="Oval 41"/>
                <p:cNvSpPr>
                  <a:spLocks noChangeArrowheads="1"/>
                </p:cNvSpPr>
                <p:nvPr/>
              </p:nvSpPr>
              <p:spPr bwMode="auto">
                <a:xfrm>
                  <a:off x="7279460" y="2095972"/>
                  <a:ext cx="457200" cy="274320"/>
                </a:xfrm>
                <a:prstGeom prst="ellipse">
                  <a:avLst/>
                </a:prstGeom>
                <a:noFill/>
                <a:ln w="127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27" name="TextBox 35"/>
                <p:cNvSpPr txBox="1">
                  <a:spLocks noChangeArrowheads="1"/>
                </p:cNvSpPr>
                <p:nvPr/>
              </p:nvSpPr>
              <p:spPr bwMode="auto">
                <a:xfrm>
                  <a:off x="7086600" y="3028890"/>
                  <a:ext cx="1895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000" b="1">
                      <a:latin typeface="Arial Black" pitchFamily="34" charset="0"/>
                      <a:ea typeface="Arial Unicode MS" pitchFamily="34" charset="-128"/>
                      <a:cs typeface="Arial Unicode MS" pitchFamily="34" charset="-128"/>
                    </a:rPr>
                    <a:t>D-Galactose</a:t>
                  </a:r>
                </a:p>
              </p:txBody>
            </p:sp>
          </p:grpSp>
        </p:grpSp>
        <p:sp>
          <p:nvSpPr>
            <p:cNvPr id="8198" name="Rounded Rectangle 45"/>
            <p:cNvSpPr>
              <a:spLocks noChangeArrowheads="1"/>
            </p:cNvSpPr>
            <p:nvPr/>
          </p:nvSpPr>
          <p:spPr bwMode="auto">
            <a:xfrm>
              <a:off x="5181600" y="685800"/>
              <a:ext cx="3657600" cy="27432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199" name="TextBox 2"/>
            <p:cNvSpPr txBox="1">
              <a:spLocks noChangeArrowheads="1"/>
            </p:cNvSpPr>
            <p:nvPr/>
          </p:nvSpPr>
          <p:spPr bwMode="auto">
            <a:xfrm>
              <a:off x="6380044" y="3369430"/>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33CC33"/>
                  </a:solidFill>
                  <a:latin typeface="Arial" pitchFamily="34" charset="0"/>
                  <a:cs typeface="Arial" pitchFamily="34" charset="0"/>
                </a:rPr>
                <a:t>EPIMERS</a:t>
              </a:r>
            </a:p>
          </p:txBody>
        </p:sp>
        <p:sp>
          <p:nvSpPr>
            <p:cNvPr id="8200" name="Rounded Rectangle 44"/>
            <p:cNvSpPr>
              <a:spLocks noChangeArrowheads="1"/>
            </p:cNvSpPr>
            <p:nvPr/>
          </p:nvSpPr>
          <p:spPr bwMode="auto">
            <a:xfrm>
              <a:off x="381000" y="685800"/>
              <a:ext cx="3657600" cy="274320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01" name="TextBox 2"/>
            <p:cNvSpPr txBox="1">
              <a:spLocks noChangeArrowheads="1"/>
            </p:cNvSpPr>
            <p:nvPr/>
          </p:nvSpPr>
          <p:spPr bwMode="auto">
            <a:xfrm>
              <a:off x="1219200" y="3369430"/>
              <a:ext cx="2082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solidFill>
                    <a:srgbClr val="C00000"/>
                  </a:solidFill>
                  <a:latin typeface="Arial" pitchFamily="34" charset="0"/>
                  <a:cs typeface="Arial" pitchFamily="34" charset="0"/>
                </a:rPr>
                <a:t>ENANTIOMERS</a:t>
              </a:r>
            </a:p>
          </p:txBody>
        </p:sp>
        <p:grpSp>
          <p:nvGrpSpPr>
            <p:cNvPr id="8202" name="Group 50"/>
            <p:cNvGrpSpPr>
              <a:grpSpLocks/>
            </p:cNvGrpSpPr>
            <p:nvPr/>
          </p:nvGrpSpPr>
          <p:grpSpPr bwMode="auto">
            <a:xfrm>
              <a:off x="533400" y="802460"/>
              <a:ext cx="3276600" cy="2530251"/>
              <a:chOff x="5334000" y="760994"/>
              <a:chExt cx="3276600" cy="2530251"/>
            </a:xfrm>
          </p:grpSpPr>
          <p:pic>
            <p:nvPicPr>
              <p:cNvPr id="8205"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7176"/>
              <a:stretch>
                <a:fillRect/>
              </a:stretch>
            </p:blipFill>
            <p:spPr bwMode="auto">
              <a:xfrm>
                <a:off x="5334000" y="769086"/>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Group 52"/>
              <p:cNvGrpSpPr>
                <a:grpSpLocks/>
              </p:cNvGrpSpPr>
              <p:nvPr/>
            </p:nvGrpSpPr>
            <p:grpSpPr bwMode="auto">
              <a:xfrm>
                <a:off x="6934200" y="760994"/>
                <a:ext cx="1676400" cy="2530251"/>
                <a:chOff x="6934200" y="760994"/>
                <a:chExt cx="1676400" cy="2530251"/>
              </a:xfrm>
            </p:grpSpPr>
            <p:grpSp>
              <p:nvGrpSpPr>
                <p:cNvPr id="8207" name="Group 53"/>
                <p:cNvGrpSpPr>
                  <a:grpSpLocks/>
                </p:cNvGrpSpPr>
                <p:nvPr/>
              </p:nvGrpSpPr>
              <p:grpSpPr bwMode="auto">
                <a:xfrm>
                  <a:off x="7187076" y="769086"/>
                  <a:ext cx="1423524" cy="2522159"/>
                  <a:chOff x="7187076" y="769086"/>
                  <a:chExt cx="1423524" cy="2522159"/>
                </a:xfrm>
              </p:grpSpPr>
              <p:grpSp>
                <p:nvGrpSpPr>
                  <p:cNvPr id="8217" name="Group 63"/>
                  <p:cNvGrpSpPr>
                    <a:grpSpLocks/>
                  </p:cNvGrpSpPr>
                  <p:nvPr/>
                </p:nvGrpSpPr>
                <p:grpSpPr bwMode="auto">
                  <a:xfrm>
                    <a:off x="7239000" y="769086"/>
                    <a:ext cx="1371600" cy="2449467"/>
                    <a:chOff x="6629400" y="868348"/>
                    <a:chExt cx="1371600" cy="2449467"/>
                  </a:xfrm>
                </p:grpSpPr>
                <p:pic>
                  <p:nvPicPr>
                    <p:cNvPr id="8220" name="Picture 2" descr="voet4_figun_08_p219a"/>
                    <p:cNvPicPr>
                      <a:picLocks noChangeAspect="1" noChangeArrowheads="1"/>
                    </p:cNvPicPr>
                    <p:nvPr/>
                  </p:nvPicPr>
                  <p:blipFill>
                    <a:blip r:embed="rId3">
                      <a:extLst>
                        <a:ext uri="{28A0092B-C50C-407E-A947-70E740481C1C}">
                          <a14:useLocalDpi xmlns:a14="http://schemas.microsoft.com/office/drawing/2010/main" val="0"/>
                        </a:ext>
                      </a:extLst>
                    </a:blip>
                    <a:srcRect b="7176"/>
                    <a:stretch>
                      <a:fillRect/>
                    </a:stretch>
                  </p:blipFill>
                  <p:spPr bwMode="auto">
                    <a:xfrm>
                      <a:off x="6629400" y="868348"/>
                      <a:ext cx="1371600" cy="24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Rectangle 67"/>
                    <p:cNvSpPr>
                      <a:spLocks noChangeArrowheads="1"/>
                    </p:cNvSpPr>
                    <p:nvPr/>
                  </p:nvSpPr>
                  <p:spPr bwMode="auto">
                    <a:xfrm>
                      <a:off x="7487156" y="1318462"/>
                      <a:ext cx="304800" cy="13485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22" name="Rectangle 68"/>
                    <p:cNvSpPr>
                      <a:spLocks noChangeArrowheads="1"/>
                    </p:cNvSpPr>
                    <p:nvPr/>
                  </p:nvSpPr>
                  <p:spPr bwMode="auto">
                    <a:xfrm>
                      <a:off x="6694136" y="1318462"/>
                      <a:ext cx="304800" cy="136404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
                <p:nvSpPr>
                  <p:cNvPr id="8218" name="Rectangle 64"/>
                  <p:cNvSpPr>
                    <a:spLocks noChangeArrowheads="1"/>
                  </p:cNvSpPr>
                  <p:nvPr/>
                </p:nvSpPr>
                <p:spPr bwMode="auto">
                  <a:xfrm>
                    <a:off x="7187076" y="2895601"/>
                    <a:ext cx="304800" cy="32295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19" name="TextBox 2"/>
                  <p:cNvSpPr txBox="1">
                    <a:spLocks noChangeArrowheads="1"/>
                  </p:cNvSpPr>
                  <p:nvPr/>
                </p:nvSpPr>
                <p:spPr bwMode="auto">
                  <a:xfrm>
                    <a:off x="7247629" y="2891135"/>
                    <a:ext cx="356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Arial Black" pitchFamily="34" charset="0"/>
                        <a:cs typeface="Arial" pitchFamily="34" charset="0"/>
                      </a:rPr>
                      <a:t>L</a:t>
                    </a:r>
                  </a:p>
                </p:txBody>
              </p:sp>
            </p:grpSp>
            <p:cxnSp>
              <p:nvCxnSpPr>
                <p:cNvPr id="8208" name="Straight Connector 54"/>
                <p:cNvCxnSpPr>
                  <a:cxnSpLocks noChangeShapeType="1"/>
                </p:cNvCxnSpPr>
                <p:nvPr/>
              </p:nvCxnSpPr>
              <p:spPr bwMode="auto">
                <a:xfrm>
                  <a:off x="6934200" y="760994"/>
                  <a:ext cx="0" cy="2438400"/>
                </a:xfrm>
                <a:prstGeom prst="line">
                  <a:avLst/>
                </a:prstGeom>
                <a:noFill/>
                <a:ln w="254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9" name="TextBox 2"/>
                <p:cNvSpPr txBox="1">
                  <a:spLocks noChangeArrowheads="1"/>
                </p:cNvSpPr>
                <p:nvPr/>
              </p:nvSpPr>
              <p:spPr bwMode="auto">
                <a:xfrm>
                  <a:off x="7176506" y="2200468"/>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8210" name="TextBox 2"/>
                <p:cNvSpPr txBox="1">
                  <a:spLocks noChangeArrowheads="1"/>
                </p:cNvSpPr>
                <p:nvPr/>
              </p:nvSpPr>
              <p:spPr bwMode="auto">
                <a:xfrm>
                  <a:off x="7176506" y="1891399"/>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8211" name="TextBox 2"/>
                <p:cNvSpPr txBox="1">
                  <a:spLocks noChangeArrowheads="1"/>
                </p:cNvSpPr>
                <p:nvPr/>
              </p:nvSpPr>
              <p:spPr bwMode="auto">
                <a:xfrm>
                  <a:off x="7176506" y="1243699"/>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8212" name="TextBox 2"/>
                <p:cNvSpPr txBox="1">
                  <a:spLocks noChangeArrowheads="1"/>
                </p:cNvSpPr>
                <p:nvPr/>
              </p:nvSpPr>
              <p:spPr bwMode="auto">
                <a:xfrm>
                  <a:off x="7990430" y="1575941"/>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HO</a:t>
                  </a:r>
                </a:p>
              </p:txBody>
            </p:sp>
            <p:sp>
              <p:nvSpPr>
                <p:cNvPr id="8213" name="TextBox 2"/>
                <p:cNvSpPr txBox="1">
                  <a:spLocks noChangeArrowheads="1"/>
                </p:cNvSpPr>
                <p:nvPr/>
              </p:nvSpPr>
              <p:spPr bwMode="auto">
                <a:xfrm>
                  <a:off x="7349631" y="1575941"/>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8214" name="TextBox 2"/>
                <p:cNvSpPr txBox="1">
                  <a:spLocks noChangeArrowheads="1"/>
                </p:cNvSpPr>
                <p:nvPr/>
              </p:nvSpPr>
              <p:spPr bwMode="auto">
                <a:xfrm>
                  <a:off x="7990430" y="1243699"/>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8215" name="TextBox 2"/>
                <p:cNvSpPr txBox="1">
                  <a:spLocks noChangeArrowheads="1"/>
                </p:cNvSpPr>
                <p:nvPr/>
              </p:nvSpPr>
              <p:spPr bwMode="auto">
                <a:xfrm>
                  <a:off x="7990430" y="1891399"/>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sp>
              <p:nvSpPr>
                <p:cNvPr id="8216" name="TextBox 2"/>
                <p:cNvSpPr txBox="1">
                  <a:spLocks noChangeArrowheads="1"/>
                </p:cNvSpPr>
                <p:nvPr/>
              </p:nvSpPr>
              <p:spPr bwMode="auto">
                <a:xfrm>
                  <a:off x="7990430" y="2200468"/>
                  <a:ext cx="346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H</a:t>
                  </a:r>
                </a:p>
              </p:txBody>
            </p:sp>
          </p:grpSp>
        </p:grpSp>
        <p:sp>
          <p:nvSpPr>
            <p:cNvPr id="8203" name="Rounded Rectangle 72"/>
            <p:cNvSpPr>
              <a:spLocks noChangeArrowheads="1"/>
            </p:cNvSpPr>
            <p:nvPr/>
          </p:nvSpPr>
          <p:spPr bwMode="auto">
            <a:xfrm>
              <a:off x="1314956" y="1295400"/>
              <a:ext cx="405276" cy="1318826"/>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8204" name="Rounded Rectangle 73"/>
            <p:cNvSpPr>
              <a:spLocks noChangeArrowheads="1"/>
            </p:cNvSpPr>
            <p:nvPr/>
          </p:nvSpPr>
          <p:spPr bwMode="auto">
            <a:xfrm>
              <a:off x="2446492" y="1295400"/>
              <a:ext cx="405276" cy="1318826"/>
            </a:xfrm>
            <a:prstGeom prst="roundRect">
              <a:avLst>
                <a:gd name="adj" fmla="val 16667"/>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fade">
                                      <p:cBhvr>
                                        <p:cTn id="35" dur="1000"/>
                                        <p:tgtEl>
                                          <p:spTgt spid="8195">
                                            <p:txEl>
                                              <p:pRg st="8" end="8"/>
                                            </p:txEl>
                                          </p:spTgt>
                                        </p:tgtEl>
                                      </p:cBhvr>
                                    </p:animEffect>
                                    <p:anim calcmode="lin" valueType="num">
                                      <p:cBhvr>
                                        <p:cTn id="36"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13145</TotalTime>
  <Words>2729</Words>
  <Application>Microsoft Office PowerPoint</Application>
  <PresentationFormat>On-screen Show (4:3)</PresentationFormat>
  <Paragraphs>476</Paragraphs>
  <Slides>36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SimSun</vt:lpstr>
      <vt:lpstr>Arial</vt:lpstr>
      <vt:lpstr>Arial Black</vt:lpstr>
      <vt:lpstr>Arial Narrow</vt:lpstr>
      <vt:lpstr>Arial Rounded MT Bold</vt:lpstr>
      <vt:lpstr>Arial Unicode MS</vt:lpstr>
      <vt:lpstr>Calibri</vt:lpstr>
      <vt:lpstr>Cambria</vt:lpstr>
      <vt:lpstr>Symbol</vt:lpstr>
      <vt:lpstr>Times</vt:lpstr>
      <vt:lpstr>Times New Roman</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dc:title>
  <dc:creator>Voet et al.</dc:creator>
  <cp:lastModifiedBy>Ad</cp:lastModifiedBy>
  <cp:revision>598</cp:revision>
  <dcterms:created xsi:type="dcterms:W3CDTF">2002-12-24T01:08:46Z</dcterms:created>
  <dcterms:modified xsi:type="dcterms:W3CDTF">2019-01-08T18:30:10Z</dcterms:modified>
</cp:coreProperties>
</file>