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486" r:id="rId2"/>
    <p:sldId id="485" r:id="rId3"/>
    <p:sldId id="481" r:id="rId4"/>
    <p:sldId id="482" r:id="rId5"/>
    <p:sldId id="479" r:id="rId6"/>
    <p:sldId id="483"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6600"/>
    <a:srgbClr val="FF9933"/>
    <a:srgbClr val="427037"/>
    <a:srgbClr val="0000FF"/>
    <a:srgbClr val="FF00FF"/>
    <a:srgbClr val="EDE5AC"/>
    <a:srgbClr val="1D5629"/>
    <a:srgbClr val="AACB2B"/>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401" autoAdjust="0"/>
    <p:restoredTop sz="90929"/>
  </p:normalViewPr>
  <p:slideViewPr>
    <p:cSldViewPr>
      <p:cViewPr varScale="1">
        <p:scale>
          <a:sx n="107" d="100"/>
          <a:sy n="107" d="100"/>
        </p:scale>
        <p:origin x="17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atin typeface="Times" charset="0"/>
              </a:defRPr>
            </a:lvl1pPr>
          </a:lstStyle>
          <a:p>
            <a:pPr>
              <a:defRPr/>
            </a:pPr>
            <a:endParaRPr lang="en-US"/>
          </a:p>
        </p:txBody>
      </p:sp>
      <p:sp>
        <p:nvSpPr>
          <p:cNvPr id="104451" name="Rectangle 3"/>
          <p:cNvSpPr>
            <a:spLocks noGrp="1" noChangeArrowheads="1"/>
          </p:cNvSpPr>
          <p:nvPr>
            <p:ph type="dt" idx="1"/>
          </p:nvPr>
        </p:nvSpPr>
        <p:spPr bwMode="auto">
          <a:xfrm>
            <a:off x="388620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atin typeface="Times"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3" name="Rectangle 5"/>
          <p:cNvSpPr>
            <a:spLocks noGrp="1" noChangeArrowheads="1"/>
          </p:cNvSpPr>
          <p:nvPr>
            <p:ph type="body" sz="quarter" idx="3"/>
          </p:nvPr>
        </p:nvSpPr>
        <p:spPr bwMode="auto">
          <a:xfrm>
            <a:off x="914400" y="4343400"/>
            <a:ext cx="50292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454" name="Rectangle 6"/>
          <p:cNvSpPr>
            <a:spLocks noGrp="1" noChangeArrowheads="1"/>
          </p:cNvSpPr>
          <p:nvPr>
            <p:ph type="ftr" sz="quarter" idx="4"/>
          </p:nvPr>
        </p:nvSpPr>
        <p:spPr bwMode="auto">
          <a:xfrm>
            <a:off x="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atin typeface="Times" charset="0"/>
              </a:defRPr>
            </a:lvl1pPr>
          </a:lstStyle>
          <a:p>
            <a:pPr>
              <a:defRPr/>
            </a:pPr>
            <a:endParaRPr lang="en-US"/>
          </a:p>
        </p:txBody>
      </p:sp>
      <p:sp>
        <p:nvSpPr>
          <p:cNvPr id="104455" name="Rectangle 7"/>
          <p:cNvSpPr>
            <a:spLocks noGrp="1" noChangeArrowheads="1"/>
          </p:cNvSpPr>
          <p:nvPr>
            <p:ph type="sldNum" sz="quarter" idx="5"/>
          </p:nvPr>
        </p:nvSpPr>
        <p:spPr bwMode="auto">
          <a:xfrm>
            <a:off x="3886200" y="8686800"/>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atin typeface="Times" charset="0"/>
              </a:defRPr>
            </a:lvl1pPr>
          </a:lstStyle>
          <a:p>
            <a:pPr>
              <a:defRPr/>
            </a:pPr>
            <a:fld id="{F147A370-C280-499B-B3C7-F282F3147BE0}" type="slidenum">
              <a:rPr lang="en-US"/>
              <a:pPr>
                <a:defRPr/>
              </a:pPr>
              <a:t>‹#›</a:t>
            </a:fld>
            <a:endParaRPr lang="en-US" dirty="0"/>
          </a:p>
        </p:txBody>
      </p:sp>
    </p:spTree>
    <p:extLst>
      <p:ext uri="{BB962C8B-B14F-4D97-AF65-F5344CB8AC3E}">
        <p14:creationId xmlns:p14="http://schemas.microsoft.com/office/powerpoint/2010/main" val="17308467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defRPr>
            </a:lvl1pPr>
            <a:lvl2pPr marL="742950" indent="-285750" eaLnBrk="0" hangingPunct="0">
              <a:spcBef>
                <a:spcPct val="30000"/>
              </a:spcBef>
              <a:defRPr sz="1200">
                <a:solidFill>
                  <a:schemeClr val="tx1"/>
                </a:solidFill>
                <a:latin typeface="Times" pitchFamily="18" charset="0"/>
              </a:defRPr>
            </a:lvl2pPr>
            <a:lvl3pPr marL="1143000" indent="-228600" eaLnBrk="0" hangingPunct="0">
              <a:spcBef>
                <a:spcPct val="30000"/>
              </a:spcBef>
              <a:defRPr sz="1200">
                <a:solidFill>
                  <a:schemeClr val="tx1"/>
                </a:solidFill>
                <a:latin typeface="Times" pitchFamily="18" charset="0"/>
              </a:defRPr>
            </a:lvl3pPr>
            <a:lvl4pPr marL="1600200" indent="-228600" eaLnBrk="0" hangingPunct="0">
              <a:spcBef>
                <a:spcPct val="30000"/>
              </a:spcBef>
              <a:defRPr sz="1200">
                <a:solidFill>
                  <a:schemeClr val="tx1"/>
                </a:solidFill>
                <a:latin typeface="Times" pitchFamily="18" charset="0"/>
              </a:defRPr>
            </a:lvl4pPr>
            <a:lvl5pPr marL="2057400" indent="-228600" eaLnBrk="0" hangingPunct="0">
              <a:spcBef>
                <a:spcPct val="30000"/>
              </a:spcBef>
              <a:defRPr sz="1200">
                <a:solidFill>
                  <a:schemeClr val="tx1"/>
                </a:solidFill>
                <a:latin typeface="Times" pitchFamily="18" charset="0"/>
              </a:defRPr>
            </a:lvl5pPr>
            <a:lvl6pPr marL="2514600" indent="-228600" eaLnBrk="0" fontAlgn="base" hangingPunct="0">
              <a:spcBef>
                <a:spcPct val="30000"/>
              </a:spcBef>
              <a:spcAft>
                <a:spcPct val="0"/>
              </a:spcAft>
              <a:defRPr sz="1200">
                <a:solidFill>
                  <a:schemeClr val="tx1"/>
                </a:solidFill>
                <a:latin typeface="Times" pitchFamily="18" charset="0"/>
              </a:defRPr>
            </a:lvl6pPr>
            <a:lvl7pPr marL="2971800" indent="-228600" eaLnBrk="0" fontAlgn="base" hangingPunct="0">
              <a:spcBef>
                <a:spcPct val="30000"/>
              </a:spcBef>
              <a:spcAft>
                <a:spcPct val="0"/>
              </a:spcAft>
              <a:defRPr sz="1200">
                <a:solidFill>
                  <a:schemeClr val="tx1"/>
                </a:solidFill>
                <a:latin typeface="Times" pitchFamily="18" charset="0"/>
              </a:defRPr>
            </a:lvl7pPr>
            <a:lvl8pPr marL="3429000" indent="-228600" eaLnBrk="0" fontAlgn="base" hangingPunct="0">
              <a:spcBef>
                <a:spcPct val="30000"/>
              </a:spcBef>
              <a:spcAft>
                <a:spcPct val="0"/>
              </a:spcAft>
              <a:defRPr sz="1200">
                <a:solidFill>
                  <a:schemeClr val="tx1"/>
                </a:solidFill>
                <a:latin typeface="Times" pitchFamily="18" charset="0"/>
              </a:defRPr>
            </a:lvl8pPr>
            <a:lvl9pPr marL="3886200" indent="-228600" eaLnBrk="0" fontAlgn="base" hangingPunct="0">
              <a:spcBef>
                <a:spcPct val="30000"/>
              </a:spcBef>
              <a:spcAft>
                <a:spcPct val="0"/>
              </a:spcAft>
              <a:defRPr sz="1200">
                <a:solidFill>
                  <a:schemeClr val="tx1"/>
                </a:solidFill>
                <a:latin typeface="Times" pitchFamily="18" charset="0"/>
              </a:defRPr>
            </a:lvl9pPr>
          </a:lstStyle>
          <a:p>
            <a:pPr>
              <a:spcBef>
                <a:spcPct val="0"/>
              </a:spcBef>
            </a:pPr>
            <a:fld id="{DC40B2AF-A9E7-4069-9AA8-E80A7EEA0540}" type="slidenum">
              <a:rPr lang="en-US" altLang="en-US" smtClean="0"/>
              <a:pPr>
                <a:spcBef>
                  <a:spcPct val="0"/>
                </a:spcBef>
              </a:pPr>
              <a:t>1</a:t>
            </a:fld>
            <a:endParaRPr lang="en-US" altLang="en-US" smtClean="0"/>
          </a:p>
        </p:txBody>
      </p:sp>
      <p:sp>
        <p:nvSpPr>
          <p:cNvPr id="46083" name="Rectangle 2"/>
          <p:cNvSpPr>
            <a:spLocks noGrp="1" noRot="1" noChangeAspect="1" noChangeArrowheads="1" noTextEdit="1"/>
          </p:cNvSpPr>
          <p:nvPr>
            <p:ph type="sldImg"/>
          </p:nvPr>
        </p:nvSpPr>
        <p:spPr>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smtClean="0">
              <a:latin typeface="Times" pitchFamily="18" charset="0"/>
            </a:endParaRPr>
          </a:p>
        </p:txBody>
      </p:sp>
    </p:spTree>
    <p:extLst>
      <p:ext uri="{BB962C8B-B14F-4D97-AF65-F5344CB8AC3E}">
        <p14:creationId xmlns:p14="http://schemas.microsoft.com/office/powerpoint/2010/main" val="3189222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defRPr>
            </a:lvl1pPr>
            <a:lvl2pPr marL="742950" indent="-285750" eaLnBrk="0" hangingPunct="0">
              <a:spcBef>
                <a:spcPct val="30000"/>
              </a:spcBef>
              <a:defRPr sz="1200">
                <a:solidFill>
                  <a:schemeClr val="tx1"/>
                </a:solidFill>
                <a:latin typeface="Times" pitchFamily="18" charset="0"/>
              </a:defRPr>
            </a:lvl2pPr>
            <a:lvl3pPr marL="1143000" indent="-228600" eaLnBrk="0" hangingPunct="0">
              <a:spcBef>
                <a:spcPct val="30000"/>
              </a:spcBef>
              <a:defRPr sz="1200">
                <a:solidFill>
                  <a:schemeClr val="tx1"/>
                </a:solidFill>
                <a:latin typeface="Times" pitchFamily="18" charset="0"/>
              </a:defRPr>
            </a:lvl3pPr>
            <a:lvl4pPr marL="1600200" indent="-228600" eaLnBrk="0" hangingPunct="0">
              <a:spcBef>
                <a:spcPct val="30000"/>
              </a:spcBef>
              <a:defRPr sz="1200">
                <a:solidFill>
                  <a:schemeClr val="tx1"/>
                </a:solidFill>
                <a:latin typeface="Times" pitchFamily="18" charset="0"/>
              </a:defRPr>
            </a:lvl4pPr>
            <a:lvl5pPr marL="2057400" indent="-228600" eaLnBrk="0" hangingPunct="0">
              <a:spcBef>
                <a:spcPct val="30000"/>
              </a:spcBef>
              <a:defRPr sz="1200">
                <a:solidFill>
                  <a:schemeClr val="tx1"/>
                </a:solidFill>
                <a:latin typeface="Times" pitchFamily="18" charset="0"/>
              </a:defRPr>
            </a:lvl5pPr>
            <a:lvl6pPr marL="2514600" indent="-228600" eaLnBrk="0" fontAlgn="base" hangingPunct="0">
              <a:spcBef>
                <a:spcPct val="30000"/>
              </a:spcBef>
              <a:spcAft>
                <a:spcPct val="0"/>
              </a:spcAft>
              <a:defRPr sz="1200">
                <a:solidFill>
                  <a:schemeClr val="tx1"/>
                </a:solidFill>
                <a:latin typeface="Times" pitchFamily="18" charset="0"/>
              </a:defRPr>
            </a:lvl6pPr>
            <a:lvl7pPr marL="2971800" indent="-228600" eaLnBrk="0" fontAlgn="base" hangingPunct="0">
              <a:spcBef>
                <a:spcPct val="30000"/>
              </a:spcBef>
              <a:spcAft>
                <a:spcPct val="0"/>
              </a:spcAft>
              <a:defRPr sz="1200">
                <a:solidFill>
                  <a:schemeClr val="tx1"/>
                </a:solidFill>
                <a:latin typeface="Times" pitchFamily="18" charset="0"/>
              </a:defRPr>
            </a:lvl7pPr>
            <a:lvl8pPr marL="3429000" indent="-228600" eaLnBrk="0" fontAlgn="base" hangingPunct="0">
              <a:spcBef>
                <a:spcPct val="30000"/>
              </a:spcBef>
              <a:spcAft>
                <a:spcPct val="0"/>
              </a:spcAft>
              <a:defRPr sz="1200">
                <a:solidFill>
                  <a:schemeClr val="tx1"/>
                </a:solidFill>
                <a:latin typeface="Times" pitchFamily="18" charset="0"/>
              </a:defRPr>
            </a:lvl8pPr>
            <a:lvl9pPr marL="3886200" indent="-228600" eaLnBrk="0" fontAlgn="base" hangingPunct="0">
              <a:spcBef>
                <a:spcPct val="30000"/>
              </a:spcBef>
              <a:spcAft>
                <a:spcPct val="0"/>
              </a:spcAft>
              <a:defRPr sz="1200">
                <a:solidFill>
                  <a:schemeClr val="tx1"/>
                </a:solidFill>
                <a:latin typeface="Times" pitchFamily="18" charset="0"/>
              </a:defRPr>
            </a:lvl9pPr>
          </a:lstStyle>
          <a:p>
            <a:pPr>
              <a:spcBef>
                <a:spcPct val="0"/>
              </a:spcBef>
            </a:pPr>
            <a:fld id="{8A3E8AAF-7E49-4F36-B7EB-C9E59DE35AAD}" type="slidenum">
              <a:rPr lang="en-US" altLang="en-US" smtClean="0"/>
              <a:pPr>
                <a:spcBef>
                  <a:spcPct val="0"/>
                </a:spcBef>
              </a:pPr>
              <a:t>2</a:t>
            </a:fld>
            <a:endParaRPr lang="en-US" alt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itchFamily="18" charset="0"/>
            </a:endParaRPr>
          </a:p>
        </p:txBody>
      </p:sp>
    </p:spTree>
    <p:extLst>
      <p:ext uri="{BB962C8B-B14F-4D97-AF65-F5344CB8AC3E}">
        <p14:creationId xmlns:p14="http://schemas.microsoft.com/office/powerpoint/2010/main" val="2883326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defRPr>
            </a:lvl1pPr>
            <a:lvl2pPr marL="742950" indent="-285750" eaLnBrk="0" hangingPunct="0">
              <a:spcBef>
                <a:spcPct val="30000"/>
              </a:spcBef>
              <a:defRPr sz="1200">
                <a:solidFill>
                  <a:schemeClr val="tx1"/>
                </a:solidFill>
                <a:latin typeface="Times" pitchFamily="18" charset="0"/>
              </a:defRPr>
            </a:lvl2pPr>
            <a:lvl3pPr marL="1143000" indent="-228600" eaLnBrk="0" hangingPunct="0">
              <a:spcBef>
                <a:spcPct val="30000"/>
              </a:spcBef>
              <a:defRPr sz="1200">
                <a:solidFill>
                  <a:schemeClr val="tx1"/>
                </a:solidFill>
                <a:latin typeface="Times" pitchFamily="18" charset="0"/>
              </a:defRPr>
            </a:lvl3pPr>
            <a:lvl4pPr marL="1600200" indent="-228600" eaLnBrk="0" hangingPunct="0">
              <a:spcBef>
                <a:spcPct val="30000"/>
              </a:spcBef>
              <a:defRPr sz="1200">
                <a:solidFill>
                  <a:schemeClr val="tx1"/>
                </a:solidFill>
                <a:latin typeface="Times" pitchFamily="18" charset="0"/>
              </a:defRPr>
            </a:lvl4pPr>
            <a:lvl5pPr marL="2057400" indent="-228600" eaLnBrk="0" hangingPunct="0">
              <a:spcBef>
                <a:spcPct val="30000"/>
              </a:spcBef>
              <a:defRPr sz="1200">
                <a:solidFill>
                  <a:schemeClr val="tx1"/>
                </a:solidFill>
                <a:latin typeface="Times" pitchFamily="18" charset="0"/>
              </a:defRPr>
            </a:lvl5pPr>
            <a:lvl6pPr marL="2514600" indent="-228600" eaLnBrk="0" fontAlgn="base" hangingPunct="0">
              <a:spcBef>
                <a:spcPct val="30000"/>
              </a:spcBef>
              <a:spcAft>
                <a:spcPct val="0"/>
              </a:spcAft>
              <a:defRPr sz="1200">
                <a:solidFill>
                  <a:schemeClr val="tx1"/>
                </a:solidFill>
                <a:latin typeface="Times" pitchFamily="18" charset="0"/>
              </a:defRPr>
            </a:lvl6pPr>
            <a:lvl7pPr marL="2971800" indent="-228600" eaLnBrk="0" fontAlgn="base" hangingPunct="0">
              <a:spcBef>
                <a:spcPct val="30000"/>
              </a:spcBef>
              <a:spcAft>
                <a:spcPct val="0"/>
              </a:spcAft>
              <a:defRPr sz="1200">
                <a:solidFill>
                  <a:schemeClr val="tx1"/>
                </a:solidFill>
                <a:latin typeface="Times" pitchFamily="18" charset="0"/>
              </a:defRPr>
            </a:lvl7pPr>
            <a:lvl8pPr marL="3429000" indent="-228600" eaLnBrk="0" fontAlgn="base" hangingPunct="0">
              <a:spcBef>
                <a:spcPct val="30000"/>
              </a:spcBef>
              <a:spcAft>
                <a:spcPct val="0"/>
              </a:spcAft>
              <a:defRPr sz="1200">
                <a:solidFill>
                  <a:schemeClr val="tx1"/>
                </a:solidFill>
                <a:latin typeface="Times" pitchFamily="18" charset="0"/>
              </a:defRPr>
            </a:lvl8pPr>
            <a:lvl9pPr marL="3886200" indent="-228600" eaLnBrk="0" fontAlgn="base" hangingPunct="0">
              <a:spcBef>
                <a:spcPct val="30000"/>
              </a:spcBef>
              <a:spcAft>
                <a:spcPct val="0"/>
              </a:spcAft>
              <a:defRPr sz="1200">
                <a:solidFill>
                  <a:schemeClr val="tx1"/>
                </a:solidFill>
                <a:latin typeface="Times" pitchFamily="18" charset="0"/>
              </a:defRPr>
            </a:lvl9pPr>
          </a:lstStyle>
          <a:p>
            <a:pPr>
              <a:spcBef>
                <a:spcPct val="0"/>
              </a:spcBef>
            </a:pPr>
            <a:fld id="{64DCA53A-D3CC-407B-AE2E-9F2D59884E68}" type="slidenum">
              <a:rPr lang="en-US" altLang="en-US" smtClean="0"/>
              <a:pPr>
                <a:spcBef>
                  <a:spcPct val="0"/>
                </a:spcBef>
              </a:pPr>
              <a:t>3</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itchFamily="18" charset="0"/>
            </a:endParaRPr>
          </a:p>
        </p:txBody>
      </p:sp>
    </p:spTree>
    <p:extLst>
      <p:ext uri="{BB962C8B-B14F-4D97-AF65-F5344CB8AC3E}">
        <p14:creationId xmlns:p14="http://schemas.microsoft.com/office/powerpoint/2010/main" val="618307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defRPr>
            </a:lvl1pPr>
            <a:lvl2pPr marL="742950" indent="-285750" eaLnBrk="0" hangingPunct="0">
              <a:spcBef>
                <a:spcPct val="30000"/>
              </a:spcBef>
              <a:defRPr sz="1200">
                <a:solidFill>
                  <a:schemeClr val="tx1"/>
                </a:solidFill>
                <a:latin typeface="Times" pitchFamily="18" charset="0"/>
              </a:defRPr>
            </a:lvl2pPr>
            <a:lvl3pPr marL="1143000" indent="-228600" eaLnBrk="0" hangingPunct="0">
              <a:spcBef>
                <a:spcPct val="30000"/>
              </a:spcBef>
              <a:defRPr sz="1200">
                <a:solidFill>
                  <a:schemeClr val="tx1"/>
                </a:solidFill>
                <a:latin typeface="Times" pitchFamily="18" charset="0"/>
              </a:defRPr>
            </a:lvl3pPr>
            <a:lvl4pPr marL="1600200" indent="-228600" eaLnBrk="0" hangingPunct="0">
              <a:spcBef>
                <a:spcPct val="30000"/>
              </a:spcBef>
              <a:defRPr sz="1200">
                <a:solidFill>
                  <a:schemeClr val="tx1"/>
                </a:solidFill>
                <a:latin typeface="Times" pitchFamily="18" charset="0"/>
              </a:defRPr>
            </a:lvl4pPr>
            <a:lvl5pPr marL="2057400" indent="-228600" eaLnBrk="0" hangingPunct="0">
              <a:spcBef>
                <a:spcPct val="30000"/>
              </a:spcBef>
              <a:defRPr sz="1200">
                <a:solidFill>
                  <a:schemeClr val="tx1"/>
                </a:solidFill>
                <a:latin typeface="Times" pitchFamily="18" charset="0"/>
              </a:defRPr>
            </a:lvl5pPr>
            <a:lvl6pPr marL="2514600" indent="-228600" eaLnBrk="0" fontAlgn="base" hangingPunct="0">
              <a:spcBef>
                <a:spcPct val="30000"/>
              </a:spcBef>
              <a:spcAft>
                <a:spcPct val="0"/>
              </a:spcAft>
              <a:defRPr sz="1200">
                <a:solidFill>
                  <a:schemeClr val="tx1"/>
                </a:solidFill>
                <a:latin typeface="Times" pitchFamily="18" charset="0"/>
              </a:defRPr>
            </a:lvl6pPr>
            <a:lvl7pPr marL="2971800" indent="-228600" eaLnBrk="0" fontAlgn="base" hangingPunct="0">
              <a:spcBef>
                <a:spcPct val="30000"/>
              </a:spcBef>
              <a:spcAft>
                <a:spcPct val="0"/>
              </a:spcAft>
              <a:defRPr sz="1200">
                <a:solidFill>
                  <a:schemeClr val="tx1"/>
                </a:solidFill>
                <a:latin typeface="Times" pitchFamily="18" charset="0"/>
              </a:defRPr>
            </a:lvl7pPr>
            <a:lvl8pPr marL="3429000" indent="-228600" eaLnBrk="0" fontAlgn="base" hangingPunct="0">
              <a:spcBef>
                <a:spcPct val="30000"/>
              </a:spcBef>
              <a:spcAft>
                <a:spcPct val="0"/>
              </a:spcAft>
              <a:defRPr sz="1200">
                <a:solidFill>
                  <a:schemeClr val="tx1"/>
                </a:solidFill>
                <a:latin typeface="Times" pitchFamily="18" charset="0"/>
              </a:defRPr>
            </a:lvl8pPr>
            <a:lvl9pPr marL="3886200" indent="-228600" eaLnBrk="0" fontAlgn="base" hangingPunct="0">
              <a:spcBef>
                <a:spcPct val="30000"/>
              </a:spcBef>
              <a:spcAft>
                <a:spcPct val="0"/>
              </a:spcAft>
              <a:defRPr sz="1200">
                <a:solidFill>
                  <a:schemeClr val="tx1"/>
                </a:solidFill>
                <a:latin typeface="Times" pitchFamily="18" charset="0"/>
              </a:defRPr>
            </a:lvl9pPr>
          </a:lstStyle>
          <a:p>
            <a:pPr>
              <a:spcBef>
                <a:spcPct val="0"/>
              </a:spcBef>
            </a:pPr>
            <a:fld id="{09FEB7C8-DA01-48A7-A565-36899D69ACAF}" type="slidenum">
              <a:rPr lang="en-US" altLang="en-US" smtClean="0"/>
              <a:pPr>
                <a:spcBef>
                  <a:spcPct val="0"/>
                </a:spcBef>
              </a:pPr>
              <a:t>4</a:t>
            </a:fld>
            <a:endParaRPr lang="en-US" alt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itchFamily="18" charset="0"/>
            </a:endParaRPr>
          </a:p>
        </p:txBody>
      </p:sp>
    </p:spTree>
    <p:extLst>
      <p:ext uri="{BB962C8B-B14F-4D97-AF65-F5344CB8AC3E}">
        <p14:creationId xmlns:p14="http://schemas.microsoft.com/office/powerpoint/2010/main" val="626266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defRPr>
            </a:lvl1pPr>
            <a:lvl2pPr marL="742950" indent="-285750" eaLnBrk="0" hangingPunct="0">
              <a:spcBef>
                <a:spcPct val="30000"/>
              </a:spcBef>
              <a:defRPr sz="1200">
                <a:solidFill>
                  <a:schemeClr val="tx1"/>
                </a:solidFill>
                <a:latin typeface="Times" pitchFamily="18" charset="0"/>
              </a:defRPr>
            </a:lvl2pPr>
            <a:lvl3pPr marL="1143000" indent="-228600" eaLnBrk="0" hangingPunct="0">
              <a:spcBef>
                <a:spcPct val="30000"/>
              </a:spcBef>
              <a:defRPr sz="1200">
                <a:solidFill>
                  <a:schemeClr val="tx1"/>
                </a:solidFill>
                <a:latin typeface="Times" pitchFamily="18" charset="0"/>
              </a:defRPr>
            </a:lvl3pPr>
            <a:lvl4pPr marL="1600200" indent="-228600" eaLnBrk="0" hangingPunct="0">
              <a:spcBef>
                <a:spcPct val="30000"/>
              </a:spcBef>
              <a:defRPr sz="1200">
                <a:solidFill>
                  <a:schemeClr val="tx1"/>
                </a:solidFill>
                <a:latin typeface="Times" pitchFamily="18" charset="0"/>
              </a:defRPr>
            </a:lvl4pPr>
            <a:lvl5pPr marL="2057400" indent="-228600" eaLnBrk="0" hangingPunct="0">
              <a:spcBef>
                <a:spcPct val="30000"/>
              </a:spcBef>
              <a:defRPr sz="1200">
                <a:solidFill>
                  <a:schemeClr val="tx1"/>
                </a:solidFill>
                <a:latin typeface="Times" pitchFamily="18" charset="0"/>
              </a:defRPr>
            </a:lvl5pPr>
            <a:lvl6pPr marL="2514600" indent="-228600" eaLnBrk="0" fontAlgn="base" hangingPunct="0">
              <a:spcBef>
                <a:spcPct val="30000"/>
              </a:spcBef>
              <a:spcAft>
                <a:spcPct val="0"/>
              </a:spcAft>
              <a:defRPr sz="1200">
                <a:solidFill>
                  <a:schemeClr val="tx1"/>
                </a:solidFill>
                <a:latin typeface="Times" pitchFamily="18" charset="0"/>
              </a:defRPr>
            </a:lvl6pPr>
            <a:lvl7pPr marL="2971800" indent="-228600" eaLnBrk="0" fontAlgn="base" hangingPunct="0">
              <a:spcBef>
                <a:spcPct val="30000"/>
              </a:spcBef>
              <a:spcAft>
                <a:spcPct val="0"/>
              </a:spcAft>
              <a:defRPr sz="1200">
                <a:solidFill>
                  <a:schemeClr val="tx1"/>
                </a:solidFill>
                <a:latin typeface="Times" pitchFamily="18" charset="0"/>
              </a:defRPr>
            </a:lvl7pPr>
            <a:lvl8pPr marL="3429000" indent="-228600" eaLnBrk="0" fontAlgn="base" hangingPunct="0">
              <a:spcBef>
                <a:spcPct val="30000"/>
              </a:spcBef>
              <a:spcAft>
                <a:spcPct val="0"/>
              </a:spcAft>
              <a:defRPr sz="1200">
                <a:solidFill>
                  <a:schemeClr val="tx1"/>
                </a:solidFill>
                <a:latin typeface="Times" pitchFamily="18" charset="0"/>
              </a:defRPr>
            </a:lvl8pPr>
            <a:lvl9pPr marL="3886200" indent="-228600" eaLnBrk="0" fontAlgn="base" hangingPunct="0">
              <a:spcBef>
                <a:spcPct val="30000"/>
              </a:spcBef>
              <a:spcAft>
                <a:spcPct val="0"/>
              </a:spcAft>
              <a:defRPr sz="1200">
                <a:solidFill>
                  <a:schemeClr val="tx1"/>
                </a:solidFill>
                <a:latin typeface="Times" pitchFamily="18" charset="0"/>
              </a:defRPr>
            </a:lvl9pPr>
          </a:lstStyle>
          <a:p>
            <a:pPr>
              <a:spcBef>
                <a:spcPct val="0"/>
              </a:spcBef>
            </a:pPr>
            <a:fld id="{64DCA53A-D3CC-407B-AE2E-9F2D59884E68}" type="slidenum">
              <a:rPr lang="en-US" altLang="en-US" smtClean="0"/>
              <a:pPr>
                <a:spcBef>
                  <a:spcPct val="0"/>
                </a:spcBef>
              </a:pPr>
              <a:t>5</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itchFamily="18" charset="0"/>
            </a:endParaRPr>
          </a:p>
        </p:txBody>
      </p:sp>
    </p:spTree>
    <p:extLst>
      <p:ext uri="{BB962C8B-B14F-4D97-AF65-F5344CB8AC3E}">
        <p14:creationId xmlns:p14="http://schemas.microsoft.com/office/powerpoint/2010/main" val="1140724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defRPr>
            </a:lvl1pPr>
            <a:lvl2pPr marL="742950" indent="-285750" eaLnBrk="0" hangingPunct="0">
              <a:spcBef>
                <a:spcPct val="30000"/>
              </a:spcBef>
              <a:defRPr sz="1200">
                <a:solidFill>
                  <a:schemeClr val="tx1"/>
                </a:solidFill>
                <a:latin typeface="Times" pitchFamily="18" charset="0"/>
              </a:defRPr>
            </a:lvl2pPr>
            <a:lvl3pPr marL="1143000" indent="-228600" eaLnBrk="0" hangingPunct="0">
              <a:spcBef>
                <a:spcPct val="30000"/>
              </a:spcBef>
              <a:defRPr sz="1200">
                <a:solidFill>
                  <a:schemeClr val="tx1"/>
                </a:solidFill>
                <a:latin typeface="Times" pitchFamily="18" charset="0"/>
              </a:defRPr>
            </a:lvl3pPr>
            <a:lvl4pPr marL="1600200" indent="-228600" eaLnBrk="0" hangingPunct="0">
              <a:spcBef>
                <a:spcPct val="30000"/>
              </a:spcBef>
              <a:defRPr sz="1200">
                <a:solidFill>
                  <a:schemeClr val="tx1"/>
                </a:solidFill>
                <a:latin typeface="Times" pitchFamily="18" charset="0"/>
              </a:defRPr>
            </a:lvl4pPr>
            <a:lvl5pPr marL="2057400" indent="-228600" eaLnBrk="0" hangingPunct="0">
              <a:spcBef>
                <a:spcPct val="30000"/>
              </a:spcBef>
              <a:defRPr sz="1200">
                <a:solidFill>
                  <a:schemeClr val="tx1"/>
                </a:solidFill>
                <a:latin typeface="Times" pitchFamily="18" charset="0"/>
              </a:defRPr>
            </a:lvl5pPr>
            <a:lvl6pPr marL="2514600" indent="-228600" eaLnBrk="0" fontAlgn="base" hangingPunct="0">
              <a:spcBef>
                <a:spcPct val="30000"/>
              </a:spcBef>
              <a:spcAft>
                <a:spcPct val="0"/>
              </a:spcAft>
              <a:defRPr sz="1200">
                <a:solidFill>
                  <a:schemeClr val="tx1"/>
                </a:solidFill>
                <a:latin typeface="Times" pitchFamily="18" charset="0"/>
              </a:defRPr>
            </a:lvl6pPr>
            <a:lvl7pPr marL="2971800" indent="-228600" eaLnBrk="0" fontAlgn="base" hangingPunct="0">
              <a:spcBef>
                <a:spcPct val="30000"/>
              </a:spcBef>
              <a:spcAft>
                <a:spcPct val="0"/>
              </a:spcAft>
              <a:defRPr sz="1200">
                <a:solidFill>
                  <a:schemeClr val="tx1"/>
                </a:solidFill>
                <a:latin typeface="Times" pitchFamily="18" charset="0"/>
              </a:defRPr>
            </a:lvl7pPr>
            <a:lvl8pPr marL="3429000" indent="-228600" eaLnBrk="0" fontAlgn="base" hangingPunct="0">
              <a:spcBef>
                <a:spcPct val="30000"/>
              </a:spcBef>
              <a:spcAft>
                <a:spcPct val="0"/>
              </a:spcAft>
              <a:defRPr sz="1200">
                <a:solidFill>
                  <a:schemeClr val="tx1"/>
                </a:solidFill>
                <a:latin typeface="Times" pitchFamily="18" charset="0"/>
              </a:defRPr>
            </a:lvl8pPr>
            <a:lvl9pPr marL="3886200" indent="-228600" eaLnBrk="0" fontAlgn="base" hangingPunct="0">
              <a:spcBef>
                <a:spcPct val="30000"/>
              </a:spcBef>
              <a:spcAft>
                <a:spcPct val="0"/>
              </a:spcAft>
              <a:defRPr sz="1200">
                <a:solidFill>
                  <a:schemeClr val="tx1"/>
                </a:solidFill>
                <a:latin typeface="Times" pitchFamily="18" charset="0"/>
              </a:defRPr>
            </a:lvl9pPr>
          </a:lstStyle>
          <a:p>
            <a:pPr>
              <a:spcBef>
                <a:spcPct val="0"/>
              </a:spcBef>
            </a:pPr>
            <a:fld id="{64DCA53A-D3CC-407B-AE2E-9F2D59884E68}" type="slidenum">
              <a:rPr lang="en-US" altLang="en-US" smtClean="0"/>
              <a:pPr>
                <a:spcBef>
                  <a:spcPct val="0"/>
                </a:spcBef>
              </a:pPr>
              <a:t>6</a:t>
            </a:fld>
            <a:endParaRPr lang="en-US" alt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Times" pitchFamily="18" charset="0"/>
            </a:endParaRPr>
          </a:p>
        </p:txBody>
      </p:sp>
    </p:spTree>
    <p:extLst>
      <p:ext uri="{BB962C8B-B14F-4D97-AF65-F5344CB8AC3E}">
        <p14:creationId xmlns:p14="http://schemas.microsoft.com/office/powerpoint/2010/main" val="540333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A2FA32-B260-4DFB-9E97-2EDBDFBC2937}" type="slidenum">
              <a:rPr lang="en-US"/>
              <a:pPr>
                <a:defRPr/>
              </a:pPr>
              <a:t>‹#›</a:t>
            </a:fld>
            <a:endParaRPr lang="en-US" dirty="0"/>
          </a:p>
        </p:txBody>
      </p:sp>
    </p:spTree>
    <p:extLst>
      <p:ext uri="{BB962C8B-B14F-4D97-AF65-F5344CB8AC3E}">
        <p14:creationId xmlns:p14="http://schemas.microsoft.com/office/powerpoint/2010/main" val="3874034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4D5347-A2D2-47E1-A50B-DAA40016EA12}" type="slidenum">
              <a:rPr lang="en-US"/>
              <a:pPr>
                <a:defRPr/>
              </a:pPr>
              <a:t>‹#›</a:t>
            </a:fld>
            <a:endParaRPr lang="en-US" dirty="0"/>
          </a:p>
        </p:txBody>
      </p:sp>
    </p:spTree>
    <p:extLst>
      <p:ext uri="{BB962C8B-B14F-4D97-AF65-F5344CB8AC3E}">
        <p14:creationId xmlns:p14="http://schemas.microsoft.com/office/powerpoint/2010/main" val="128710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2E8412-88DF-426E-98D2-F35F55A549D8}" type="slidenum">
              <a:rPr lang="en-US"/>
              <a:pPr>
                <a:defRPr/>
              </a:pPr>
              <a:t>‹#›</a:t>
            </a:fld>
            <a:endParaRPr lang="en-US" dirty="0"/>
          </a:p>
        </p:txBody>
      </p:sp>
    </p:spTree>
    <p:extLst>
      <p:ext uri="{BB962C8B-B14F-4D97-AF65-F5344CB8AC3E}">
        <p14:creationId xmlns:p14="http://schemas.microsoft.com/office/powerpoint/2010/main" val="257518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910640-C412-4C9F-9D47-FE109AFA049B}" type="slidenum">
              <a:rPr lang="en-US"/>
              <a:pPr>
                <a:defRPr/>
              </a:pPr>
              <a:t>‹#›</a:t>
            </a:fld>
            <a:endParaRPr lang="en-US" dirty="0"/>
          </a:p>
        </p:txBody>
      </p:sp>
    </p:spTree>
    <p:extLst>
      <p:ext uri="{BB962C8B-B14F-4D97-AF65-F5344CB8AC3E}">
        <p14:creationId xmlns:p14="http://schemas.microsoft.com/office/powerpoint/2010/main" val="275012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7879D7-3054-4588-A8BF-1F62C7122079}" type="slidenum">
              <a:rPr lang="en-US"/>
              <a:pPr>
                <a:defRPr/>
              </a:pPr>
              <a:t>‹#›</a:t>
            </a:fld>
            <a:endParaRPr lang="en-US" dirty="0"/>
          </a:p>
        </p:txBody>
      </p:sp>
    </p:spTree>
    <p:extLst>
      <p:ext uri="{BB962C8B-B14F-4D97-AF65-F5344CB8AC3E}">
        <p14:creationId xmlns:p14="http://schemas.microsoft.com/office/powerpoint/2010/main" val="3566334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9587C7-39AC-4C2C-BE76-4379EF063F7B}" type="slidenum">
              <a:rPr lang="en-US"/>
              <a:pPr>
                <a:defRPr/>
              </a:pPr>
              <a:t>‹#›</a:t>
            </a:fld>
            <a:endParaRPr lang="en-US" dirty="0"/>
          </a:p>
        </p:txBody>
      </p:sp>
    </p:spTree>
    <p:extLst>
      <p:ext uri="{BB962C8B-B14F-4D97-AF65-F5344CB8AC3E}">
        <p14:creationId xmlns:p14="http://schemas.microsoft.com/office/powerpoint/2010/main" val="343778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0A31C3-A4AE-40D8-8DC7-55546A758960}" type="slidenum">
              <a:rPr lang="en-US"/>
              <a:pPr>
                <a:defRPr/>
              </a:pPr>
              <a:t>‹#›</a:t>
            </a:fld>
            <a:endParaRPr lang="en-US" dirty="0"/>
          </a:p>
        </p:txBody>
      </p:sp>
    </p:spTree>
    <p:extLst>
      <p:ext uri="{BB962C8B-B14F-4D97-AF65-F5344CB8AC3E}">
        <p14:creationId xmlns:p14="http://schemas.microsoft.com/office/powerpoint/2010/main" val="4131282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A6C5ACD-0D16-44CA-B1B8-440EE01FC7EC}" type="slidenum">
              <a:rPr lang="en-US"/>
              <a:pPr>
                <a:defRPr/>
              </a:pPr>
              <a:t>‹#›</a:t>
            </a:fld>
            <a:endParaRPr lang="en-US" dirty="0"/>
          </a:p>
        </p:txBody>
      </p:sp>
    </p:spTree>
    <p:extLst>
      <p:ext uri="{BB962C8B-B14F-4D97-AF65-F5344CB8AC3E}">
        <p14:creationId xmlns:p14="http://schemas.microsoft.com/office/powerpoint/2010/main" val="2210710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92D5736-4E8C-4C6F-83FA-978C1C328E08}" type="slidenum">
              <a:rPr lang="en-US"/>
              <a:pPr>
                <a:defRPr/>
              </a:pPr>
              <a:t>‹#›</a:t>
            </a:fld>
            <a:endParaRPr lang="en-US" dirty="0"/>
          </a:p>
        </p:txBody>
      </p:sp>
    </p:spTree>
    <p:extLst>
      <p:ext uri="{BB962C8B-B14F-4D97-AF65-F5344CB8AC3E}">
        <p14:creationId xmlns:p14="http://schemas.microsoft.com/office/powerpoint/2010/main" val="1983102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B965B4-2AB7-4E3B-B1AC-DB34CD1A7A93}" type="slidenum">
              <a:rPr lang="en-US"/>
              <a:pPr>
                <a:defRPr/>
              </a:pPr>
              <a:t>‹#›</a:t>
            </a:fld>
            <a:endParaRPr lang="en-US" dirty="0"/>
          </a:p>
        </p:txBody>
      </p:sp>
    </p:spTree>
    <p:extLst>
      <p:ext uri="{BB962C8B-B14F-4D97-AF65-F5344CB8AC3E}">
        <p14:creationId xmlns:p14="http://schemas.microsoft.com/office/powerpoint/2010/main" val="177083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6B2515-7B4E-4C6F-B470-64F22A865447}" type="slidenum">
              <a:rPr lang="en-US"/>
              <a:pPr>
                <a:defRPr/>
              </a:pPr>
              <a:t>‹#›</a:t>
            </a:fld>
            <a:endParaRPr lang="en-US" dirty="0"/>
          </a:p>
        </p:txBody>
      </p:sp>
    </p:spTree>
    <p:extLst>
      <p:ext uri="{BB962C8B-B14F-4D97-AF65-F5344CB8AC3E}">
        <p14:creationId xmlns:p14="http://schemas.microsoft.com/office/powerpoint/2010/main" val="3556844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400">
                <a:latin typeface="Times"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0" hangingPunct="0">
              <a:defRPr sz="1400">
                <a:latin typeface="Times"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400">
                <a:latin typeface="Times" charset="0"/>
              </a:defRPr>
            </a:lvl1pPr>
          </a:lstStyle>
          <a:p>
            <a:pPr>
              <a:defRPr/>
            </a:pPr>
            <a:fld id="{08B9542F-3394-484D-9299-9BCAA51EBCE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fontAlgn="base">
        <a:spcBef>
          <a:spcPct val="0"/>
        </a:spcBef>
        <a:spcAft>
          <a:spcPct val="0"/>
        </a:spcAft>
        <a:defRPr sz="4400">
          <a:solidFill>
            <a:schemeClr val="tx2"/>
          </a:solidFill>
          <a:latin typeface="Times" charset="0"/>
        </a:defRPr>
      </a:lvl6pPr>
      <a:lvl7pPr marL="914400" algn="ctr" rtl="0" fontAlgn="base">
        <a:spcBef>
          <a:spcPct val="0"/>
        </a:spcBef>
        <a:spcAft>
          <a:spcPct val="0"/>
        </a:spcAft>
        <a:defRPr sz="4400">
          <a:solidFill>
            <a:schemeClr val="tx2"/>
          </a:solidFill>
          <a:latin typeface="Times" charset="0"/>
        </a:defRPr>
      </a:lvl7pPr>
      <a:lvl8pPr marL="1371600" algn="ctr" rtl="0" fontAlgn="base">
        <a:spcBef>
          <a:spcPct val="0"/>
        </a:spcBef>
        <a:spcAft>
          <a:spcPct val="0"/>
        </a:spcAft>
        <a:defRPr sz="4400">
          <a:solidFill>
            <a:schemeClr val="tx2"/>
          </a:solidFill>
          <a:latin typeface="Times" charset="0"/>
        </a:defRPr>
      </a:lvl8pPr>
      <a:lvl9pPr marL="1828800" algn="ctr" rtl="0" fontAlgn="base">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1295400" y="2362200"/>
            <a:ext cx="63246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r>
              <a:rPr lang="en-US" altLang="en-US" sz="3000" dirty="0">
                <a:solidFill>
                  <a:schemeClr val="accent2"/>
                </a:solidFill>
                <a:latin typeface="Arial" pitchFamily="34" charset="0"/>
                <a:cs typeface="Arial" pitchFamily="34" charset="0"/>
              </a:rPr>
              <a:t>	</a:t>
            </a:r>
            <a:r>
              <a:rPr lang="en-US" altLang="en-US" sz="3000" dirty="0" smtClean="0">
                <a:solidFill>
                  <a:schemeClr val="accent2"/>
                </a:solidFill>
                <a:latin typeface="Calibri" pitchFamily="34" charset="0"/>
                <a:ea typeface="Cambria" pitchFamily="18" charset="0"/>
                <a:cs typeface="Calibri" pitchFamily="34" charset="0"/>
              </a:rPr>
              <a:t>§</a:t>
            </a:r>
            <a:r>
              <a:rPr lang="en-US" altLang="en-US" sz="3000" dirty="0" smtClean="0">
                <a:solidFill>
                  <a:schemeClr val="accent2"/>
                </a:solidFill>
                <a:latin typeface="Arial" pitchFamily="34" charset="0"/>
                <a:cs typeface="Arial" pitchFamily="34" charset="0"/>
              </a:rPr>
              <a:t>0.3  </a:t>
            </a:r>
            <a:r>
              <a:rPr lang="en-US" altLang="en-US" sz="3000" dirty="0" smtClean="0">
                <a:solidFill>
                  <a:schemeClr val="accent2"/>
                </a:solidFill>
                <a:latin typeface="Arial" pitchFamily="34" charset="0"/>
                <a:cs typeface="Arial" pitchFamily="34" charset="0"/>
              </a:rPr>
              <a:t>Beyond </a:t>
            </a:r>
            <a:r>
              <a:rPr lang="en-US" altLang="en-US" sz="3000" dirty="0" smtClean="0">
                <a:solidFill>
                  <a:schemeClr val="accent2"/>
                </a:solidFill>
                <a:latin typeface="Arial" pitchFamily="34" charset="0"/>
                <a:cs typeface="Arial" pitchFamily="34" charset="0"/>
              </a:rPr>
              <a:t>Biochemistry</a:t>
            </a:r>
            <a:endParaRPr lang="en-US" altLang="en-US" sz="3000" dirty="0">
              <a:solidFill>
                <a:schemeClr val="accent2"/>
              </a:solidFill>
              <a:latin typeface="Arial" pitchFamily="34" charset="0"/>
              <a:cs typeface="Arial" pitchFamily="34" charset="0"/>
            </a:endParaRPr>
          </a:p>
        </p:txBody>
      </p:sp>
      <p:sp>
        <p:nvSpPr>
          <p:cNvPr id="3" name="TextBox 3"/>
          <p:cNvSpPr txBox="1">
            <a:spLocks noChangeArrowheads="1"/>
          </p:cNvSpPr>
          <p:nvPr/>
        </p:nvSpPr>
        <p:spPr bwMode="auto">
          <a:xfrm>
            <a:off x="1371600" y="1371600"/>
            <a:ext cx="6320118" cy="553998"/>
          </a:xfrm>
          <a:prstGeom prst="rect">
            <a:avLst/>
          </a:prstGeom>
          <a:solidFill>
            <a:schemeClr val="accent2"/>
          </a:solidFill>
          <a:ln>
            <a:noFill/>
          </a:ln>
          <a:extLst/>
        </p:spPr>
        <p:txBody>
          <a:bodyPr wrap="squar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None/>
            </a:pPr>
            <a:r>
              <a:rPr lang="en-US" altLang="en-US" sz="3000" b="1" dirty="0">
                <a:solidFill>
                  <a:schemeClr val="bg1"/>
                </a:solidFill>
                <a:latin typeface="Arial" pitchFamily="34" charset="0"/>
                <a:cs typeface="Arial" pitchFamily="34" charset="0"/>
              </a:rPr>
              <a:t>0</a:t>
            </a:r>
            <a:r>
              <a:rPr lang="en-US" altLang="en-US" sz="3000" b="1" dirty="0" smtClean="0">
                <a:solidFill>
                  <a:schemeClr val="bg1"/>
                </a:solidFill>
                <a:latin typeface="Arial" pitchFamily="34" charset="0"/>
                <a:cs typeface="Arial" pitchFamily="34" charset="0"/>
              </a:rPr>
              <a:t>. INTRODUCTION</a:t>
            </a:r>
            <a:endParaRPr lang="en-US" altLang="en-US" sz="3000" b="1" dirty="0">
              <a:solidFill>
                <a:schemeClr val="bg1"/>
              </a:solidFill>
              <a:latin typeface="Arial" pitchFamily="34" charset="0"/>
              <a:cs typeface="Arial"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3200400"/>
            <a:ext cx="7239000" cy="3429000"/>
          </a:xfrm>
          <a:prstGeom prst="rect">
            <a:avLst/>
          </a:prstGeom>
        </p:spPr>
      </p:pic>
    </p:spTree>
    <p:extLst>
      <p:ext uri="{BB962C8B-B14F-4D97-AF65-F5344CB8AC3E}">
        <p14:creationId xmlns:p14="http://schemas.microsoft.com/office/powerpoint/2010/main" val="18957728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990600" y="0"/>
            <a:ext cx="7315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lgn="ctr">
              <a:spcBef>
                <a:spcPct val="0"/>
              </a:spcBef>
              <a:buFontTx/>
              <a:buNone/>
            </a:pPr>
            <a:r>
              <a:rPr lang="en-US" altLang="en-US" sz="2400" b="1" dirty="0" smtClean="0">
                <a:solidFill>
                  <a:srgbClr val="FF6D09"/>
                </a:solidFill>
                <a:latin typeface="Arial" pitchFamily="34" charset="0"/>
              </a:rPr>
              <a:t>DIET COKE EXPOSED—an Alternative Fact Rather Than Alternative Soda!</a:t>
            </a:r>
          </a:p>
        </p:txBody>
      </p:sp>
      <p:sp>
        <p:nvSpPr>
          <p:cNvPr id="30723" name="TextBox 2"/>
          <p:cNvSpPr txBox="1">
            <a:spLocks noChangeArrowheads="1"/>
          </p:cNvSpPr>
          <p:nvPr/>
        </p:nvSpPr>
        <p:spPr bwMode="auto">
          <a:xfrm>
            <a:off x="380999" y="3718679"/>
            <a:ext cx="8229601"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69863" indent="-169863"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spcBef>
                <a:spcPct val="0"/>
              </a:spcBef>
              <a:buFontTx/>
              <a:buChar char="-"/>
            </a:pPr>
            <a:r>
              <a:rPr lang="en-US" altLang="en-US" sz="1800" dirty="0" smtClean="0">
                <a:solidFill>
                  <a:srgbClr val="003366"/>
                </a:solidFill>
                <a:latin typeface="Calibri" pitchFamily="34" charset="0"/>
                <a:cs typeface="Calibri" pitchFamily="34" charset="0"/>
                <a:sym typeface="Symbol" pitchFamily="18" charset="2"/>
              </a:rPr>
              <a:t>Due to its calorie-free nature, diet coke (0 </a:t>
            </a:r>
            <a:r>
              <a:rPr lang="en-US" altLang="en-US" sz="1800" dirty="0" err="1" smtClean="0">
                <a:solidFill>
                  <a:srgbClr val="003366"/>
                </a:solidFill>
                <a:latin typeface="Calibri" pitchFamily="34" charset="0"/>
                <a:cs typeface="Calibri" pitchFamily="34" charset="0"/>
                <a:sym typeface="Symbol" pitchFamily="18" charset="2"/>
              </a:rPr>
              <a:t>cal</a:t>
            </a:r>
            <a:r>
              <a:rPr lang="en-US" altLang="en-US" sz="1800" dirty="0" smtClean="0">
                <a:solidFill>
                  <a:srgbClr val="003366"/>
                </a:solidFill>
                <a:latin typeface="Calibri" pitchFamily="34" charset="0"/>
                <a:cs typeface="Calibri" pitchFamily="34" charset="0"/>
                <a:sym typeface="Symbol" pitchFamily="18" charset="2"/>
              </a:rPr>
              <a:t>/can) is often perceived to be a better substitute for the regular calorie-rich coke (140 </a:t>
            </a:r>
            <a:r>
              <a:rPr lang="en-US" altLang="en-US" sz="1800" dirty="0" err="1" smtClean="0">
                <a:solidFill>
                  <a:srgbClr val="003366"/>
                </a:solidFill>
                <a:latin typeface="Calibri" pitchFamily="34" charset="0"/>
                <a:cs typeface="Calibri" pitchFamily="34" charset="0"/>
                <a:sym typeface="Symbol" pitchFamily="18" charset="2"/>
              </a:rPr>
              <a:t>cal</a:t>
            </a:r>
            <a:r>
              <a:rPr lang="en-US" altLang="en-US" sz="1800" dirty="0" smtClean="0">
                <a:solidFill>
                  <a:srgbClr val="003366"/>
                </a:solidFill>
                <a:latin typeface="Calibri" pitchFamily="34" charset="0"/>
                <a:cs typeface="Calibri" pitchFamily="34" charset="0"/>
                <a:sym typeface="Symbol" pitchFamily="18" charset="2"/>
              </a:rPr>
              <a:t>/can)</a:t>
            </a:r>
          </a:p>
          <a:p>
            <a:pPr>
              <a:spcBef>
                <a:spcPct val="0"/>
              </a:spcBef>
              <a:buFontTx/>
              <a:buChar char="-"/>
            </a:pPr>
            <a:endParaRPr lang="en-US" altLang="en-US" sz="1800" dirty="0">
              <a:solidFill>
                <a:srgbClr val="003366"/>
              </a:solidFill>
              <a:latin typeface="Calibri" pitchFamily="34" charset="0"/>
              <a:cs typeface="Calibri" pitchFamily="34" charset="0"/>
              <a:sym typeface="Symbol" pitchFamily="18" charset="2"/>
            </a:endParaRPr>
          </a:p>
          <a:p>
            <a:pPr>
              <a:spcBef>
                <a:spcPct val="0"/>
              </a:spcBef>
              <a:buFontTx/>
              <a:buChar char="-"/>
            </a:pPr>
            <a:r>
              <a:rPr lang="en-US" altLang="en-US" sz="1800" dirty="0" smtClean="0">
                <a:solidFill>
                  <a:srgbClr val="003366"/>
                </a:solidFill>
                <a:latin typeface="Calibri" pitchFamily="34" charset="0"/>
                <a:cs typeface="Calibri" pitchFamily="34" charset="0"/>
                <a:sym typeface="Symbol" pitchFamily="18" charset="2"/>
              </a:rPr>
              <a:t>However, diet coke typically contains </a:t>
            </a:r>
            <a:r>
              <a:rPr lang="en-US" altLang="en-US" sz="1800" b="1" dirty="0" smtClean="0">
                <a:latin typeface="Calibri" pitchFamily="34" charset="0"/>
                <a:cs typeface="Calibri" pitchFamily="34" charset="0"/>
                <a:sym typeface="Symbol" pitchFamily="18" charset="2"/>
              </a:rPr>
              <a:t>aspartame</a:t>
            </a:r>
            <a:r>
              <a:rPr lang="en-US" altLang="en-US" sz="1800" dirty="0" smtClean="0">
                <a:solidFill>
                  <a:srgbClr val="003366"/>
                </a:solidFill>
                <a:latin typeface="Calibri" pitchFamily="34" charset="0"/>
                <a:cs typeface="Calibri" pitchFamily="34" charset="0"/>
                <a:sym typeface="Symbol" pitchFamily="18" charset="2"/>
              </a:rPr>
              <a:t> as an artificial sweetener</a:t>
            </a:r>
          </a:p>
          <a:p>
            <a:pPr>
              <a:spcBef>
                <a:spcPct val="0"/>
              </a:spcBef>
              <a:buFontTx/>
              <a:buChar char="-"/>
            </a:pPr>
            <a:endParaRPr lang="en-US" altLang="en-US" sz="1800" dirty="0">
              <a:solidFill>
                <a:srgbClr val="003366"/>
              </a:solidFill>
              <a:latin typeface="Calibri" pitchFamily="34" charset="0"/>
              <a:cs typeface="Calibri" pitchFamily="34" charset="0"/>
              <a:sym typeface="Symbol" pitchFamily="18" charset="2"/>
            </a:endParaRPr>
          </a:p>
          <a:p>
            <a:pPr>
              <a:spcBef>
                <a:spcPct val="0"/>
              </a:spcBef>
              <a:buFontTx/>
              <a:buChar char="-"/>
            </a:pPr>
            <a:r>
              <a:rPr lang="en-US" altLang="en-US" sz="1800" dirty="0" smtClean="0">
                <a:solidFill>
                  <a:srgbClr val="003366"/>
                </a:solidFill>
                <a:latin typeface="Calibri" pitchFamily="34" charset="0"/>
                <a:cs typeface="Calibri" pitchFamily="34" charset="0"/>
                <a:sym typeface="Symbol" pitchFamily="18" charset="2"/>
              </a:rPr>
              <a:t>Not only </a:t>
            </a:r>
            <a:r>
              <a:rPr lang="en-US" altLang="en-US" sz="1800" b="1" dirty="0" smtClean="0">
                <a:latin typeface="Calibri" pitchFamily="34" charset="0"/>
                <a:cs typeface="Calibri" pitchFamily="34" charset="0"/>
                <a:sym typeface="Symbol" pitchFamily="18" charset="2"/>
              </a:rPr>
              <a:t>aspartame</a:t>
            </a:r>
            <a:r>
              <a:rPr lang="en-US" altLang="en-US" sz="1800" dirty="0" smtClean="0">
                <a:solidFill>
                  <a:srgbClr val="003366"/>
                </a:solidFill>
                <a:latin typeface="Calibri" pitchFamily="34" charset="0"/>
                <a:cs typeface="Calibri" pitchFamily="34" charset="0"/>
                <a:sym typeface="Symbol" pitchFamily="18" charset="2"/>
              </a:rPr>
              <a:t> is linked to serious health risks ranging from diabetes and heart disease to cancer and neurological disorders but it is also believed to enhance your natural cravings for sugary foods resulting in unnecessary weight gain—ditto for most other artificial sweeteners such as </a:t>
            </a:r>
            <a:r>
              <a:rPr lang="en-US" altLang="en-US" sz="1800" dirty="0" err="1" smtClean="0">
                <a:solidFill>
                  <a:srgbClr val="003366"/>
                </a:solidFill>
                <a:latin typeface="Calibri" pitchFamily="34" charset="0"/>
                <a:cs typeface="Calibri" pitchFamily="34" charset="0"/>
                <a:sym typeface="Symbol" pitchFamily="18" charset="2"/>
              </a:rPr>
              <a:t>splenda</a:t>
            </a:r>
            <a:r>
              <a:rPr lang="en-US" altLang="en-US" sz="1800" dirty="0" smtClean="0">
                <a:solidFill>
                  <a:srgbClr val="003366"/>
                </a:solidFill>
                <a:latin typeface="Calibri" pitchFamily="34" charset="0"/>
                <a:cs typeface="Calibri" pitchFamily="34" charset="0"/>
                <a:sym typeface="Symbol" pitchFamily="18" charset="2"/>
              </a:rPr>
              <a:t> </a:t>
            </a:r>
          </a:p>
          <a:p>
            <a:pPr>
              <a:spcBef>
                <a:spcPct val="0"/>
              </a:spcBef>
              <a:buFontTx/>
              <a:buChar char="-"/>
            </a:pPr>
            <a:endParaRPr lang="en-US" altLang="en-US" sz="1800" dirty="0">
              <a:solidFill>
                <a:srgbClr val="003366"/>
              </a:solidFill>
              <a:latin typeface="Calibri" pitchFamily="34" charset="0"/>
              <a:cs typeface="Calibri" pitchFamily="34" charset="0"/>
              <a:sym typeface="Symbol" pitchFamily="18" charset="2"/>
            </a:endParaRPr>
          </a:p>
          <a:p>
            <a:pPr>
              <a:spcBef>
                <a:spcPct val="0"/>
              </a:spcBef>
              <a:buFontTx/>
              <a:buChar char="-"/>
            </a:pPr>
            <a:r>
              <a:rPr lang="en-US" altLang="en-US" sz="1800" dirty="0" smtClean="0">
                <a:solidFill>
                  <a:srgbClr val="003366"/>
                </a:solidFill>
                <a:latin typeface="Calibri" pitchFamily="34" charset="0"/>
                <a:cs typeface="Calibri" pitchFamily="34" charset="0"/>
                <a:sym typeface="Symbol" pitchFamily="18" charset="2"/>
              </a:rPr>
              <a:t>If you must sip it, the regular coke is by far the better of the two evils! </a:t>
            </a:r>
            <a:endParaRPr lang="en-US" altLang="en-US" sz="1800" dirty="0">
              <a:solidFill>
                <a:srgbClr val="003366"/>
              </a:solidFill>
              <a:latin typeface="Calibri" pitchFamily="34" charset="0"/>
              <a:cs typeface="Calibri" pitchFamily="34" charset="0"/>
              <a:sym typeface="Symbol" pitchFamily="18" charset="2"/>
            </a:endParaRPr>
          </a:p>
        </p:txBody>
      </p:sp>
      <p:grpSp>
        <p:nvGrpSpPr>
          <p:cNvPr id="4" name="Group 3"/>
          <p:cNvGrpSpPr/>
          <p:nvPr/>
        </p:nvGrpSpPr>
        <p:grpSpPr>
          <a:xfrm>
            <a:off x="609600" y="838200"/>
            <a:ext cx="7854156" cy="2752785"/>
            <a:chOff x="533400" y="1062050"/>
            <a:chExt cx="7854156" cy="2752785"/>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22370"/>
            <a:stretch/>
          </p:blipFill>
          <p:spPr>
            <a:xfrm>
              <a:off x="533400" y="1062050"/>
              <a:ext cx="3657600" cy="2752785"/>
            </a:xfrm>
            <a:prstGeom prst="rect">
              <a:avLst/>
            </a:prstGeom>
            <a:noFill/>
            <a:ln w="25400">
              <a:solidFill>
                <a:schemeClr val="tx1"/>
              </a:solidFill>
            </a:ln>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6556" y="1062270"/>
              <a:ext cx="4191000" cy="2752344"/>
            </a:xfrm>
            <a:prstGeom prst="rect">
              <a:avLst/>
            </a:prstGeom>
            <a:ln w="25400">
              <a:solidFill>
                <a:schemeClr val="tx1"/>
              </a:solidFill>
            </a:ln>
          </p:spPr>
        </p:pic>
      </p:grpSp>
    </p:spTree>
    <p:extLst>
      <p:ext uri="{BB962C8B-B14F-4D97-AF65-F5344CB8AC3E}">
        <p14:creationId xmlns:p14="http://schemas.microsoft.com/office/powerpoint/2010/main" val="197370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anim calcmode="lin" valueType="num">
                                      <p:cBhvr>
                                        <p:cTn id="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23">
                                            <p:txEl>
                                              <p:pRg st="2" end="2"/>
                                            </p:txEl>
                                          </p:spTgt>
                                        </p:tgtEl>
                                        <p:attrNameLst>
                                          <p:attrName>style.visibility</p:attrName>
                                        </p:attrNameLst>
                                      </p:cBhvr>
                                      <p:to>
                                        <p:strVal val="visible"/>
                                      </p:to>
                                    </p:set>
                                    <p:animEffect transition="in" filter="fade">
                                      <p:cBhvr>
                                        <p:cTn id="14" dur="1000"/>
                                        <p:tgtEl>
                                          <p:spTgt spid="30723">
                                            <p:txEl>
                                              <p:pRg st="2" end="2"/>
                                            </p:txEl>
                                          </p:spTgt>
                                        </p:tgtEl>
                                      </p:cBhvr>
                                    </p:animEffect>
                                    <p:anim calcmode="lin" valueType="num">
                                      <p:cBhvr>
                                        <p:cTn id="15" dur="1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0723">
                                            <p:txEl>
                                              <p:pRg st="4" end="4"/>
                                            </p:txEl>
                                          </p:spTgt>
                                        </p:tgtEl>
                                        <p:attrNameLst>
                                          <p:attrName>style.visibility</p:attrName>
                                        </p:attrNameLst>
                                      </p:cBhvr>
                                      <p:to>
                                        <p:strVal val="visible"/>
                                      </p:to>
                                    </p:set>
                                    <p:animEffect transition="in" filter="fade">
                                      <p:cBhvr>
                                        <p:cTn id="21" dur="1000"/>
                                        <p:tgtEl>
                                          <p:spTgt spid="30723">
                                            <p:txEl>
                                              <p:pRg st="4" end="4"/>
                                            </p:txEl>
                                          </p:spTgt>
                                        </p:tgtEl>
                                      </p:cBhvr>
                                    </p:animEffect>
                                    <p:anim calcmode="lin" valueType="num">
                                      <p:cBhvr>
                                        <p:cTn id="22" dur="10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07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0723">
                                            <p:txEl>
                                              <p:pRg st="6" end="6"/>
                                            </p:txEl>
                                          </p:spTgt>
                                        </p:tgtEl>
                                        <p:attrNameLst>
                                          <p:attrName>style.visibility</p:attrName>
                                        </p:attrNameLst>
                                      </p:cBhvr>
                                      <p:to>
                                        <p:strVal val="visible"/>
                                      </p:to>
                                    </p:set>
                                    <p:animEffect transition="in" filter="fade">
                                      <p:cBhvr>
                                        <p:cTn id="28" dur="1000"/>
                                        <p:tgtEl>
                                          <p:spTgt spid="30723">
                                            <p:txEl>
                                              <p:pRg st="6" end="6"/>
                                            </p:txEl>
                                          </p:spTgt>
                                        </p:tgtEl>
                                      </p:cBhvr>
                                    </p:animEffect>
                                    <p:anim calcmode="lin" valueType="num">
                                      <p:cBhvr>
                                        <p:cTn id="29" dur="10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072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457200" y="8626"/>
            <a:ext cx="838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lgn="ctr">
              <a:spcBef>
                <a:spcPct val="0"/>
              </a:spcBef>
              <a:buFontTx/>
              <a:buNone/>
            </a:pPr>
            <a:r>
              <a:rPr lang="en-US" altLang="en-US" sz="2400" b="1" dirty="0" smtClean="0">
                <a:solidFill>
                  <a:srgbClr val="FF6D09"/>
                </a:solidFill>
                <a:latin typeface="Arial" pitchFamily="34" charset="0"/>
                <a:cs typeface="Arial" pitchFamily="34" charset="0"/>
              </a:rPr>
              <a:t>Wheat Myth Busted—Nothing But a Sales Pitch!</a:t>
            </a:r>
          </a:p>
        </p:txBody>
      </p:sp>
      <p:sp>
        <p:nvSpPr>
          <p:cNvPr id="3" name="TextBox 2"/>
          <p:cNvSpPr txBox="1">
            <a:spLocks noChangeArrowheads="1"/>
          </p:cNvSpPr>
          <p:nvPr/>
        </p:nvSpPr>
        <p:spPr bwMode="auto">
          <a:xfrm>
            <a:off x="342900" y="2333685"/>
            <a:ext cx="8610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marL="171450" indent="-171450" eaLnBrk="0" hangingPunct="0">
              <a:spcAft>
                <a:spcPts val="0"/>
              </a:spcAft>
              <a:buFontTx/>
              <a:buChar char="-"/>
              <a:defRPr/>
            </a:pPr>
            <a:r>
              <a:rPr lang="en-US" sz="1600" dirty="0" smtClean="0">
                <a:solidFill>
                  <a:srgbClr val="003366"/>
                </a:solidFill>
                <a:latin typeface="Calibri" pitchFamily="34" charset="0"/>
                <a:cs typeface="Calibri" pitchFamily="34" charset="0"/>
              </a:rPr>
              <a:t>Although loaded with healthy carbs and dietary fiber, whole wheat also contains about 10% (w/w) gluten—an umbrella term for several proteins that confer upon wheat viscoelasticity and chewiness</a:t>
            </a:r>
          </a:p>
          <a:p>
            <a:pPr marL="171450" indent="-171450" eaLnBrk="0" hangingPunct="0">
              <a:spcAft>
                <a:spcPts val="0"/>
              </a:spcAft>
              <a:buFontTx/>
              <a:buChar char="-"/>
              <a:defRPr/>
            </a:pPr>
            <a:endParaRPr lang="en-US" sz="1600" dirty="0">
              <a:solidFill>
                <a:srgbClr val="003366"/>
              </a:solidFill>
              <a:latin typeface="Calibri" pitchFamily="34" charset="0"/>
              <a:cs typeface="Calibri" pitchFamily="34" charset="0"/>
            </a:endParaRPr>
          </a:p>
          <a:p>
            <a:pPr marL="171450" indent="-171450" eaLnBrk="0" hangingPunct="0">
              <a:spcAft>
                <a:spcPts val="0"/>
              </a:spcAft>
              <a:buFontTx/>
              <a:buChar char="-"/>
              <a:defRPr/>
            </a:pPr>
            <a:r>
              <a:rPr lang="en-US" sz="1600" dirty="0" smtClean="0">
                <a:solidFill>
                  <a:srgbClr val="003366"/>
                </a:solidFill>
                <a:latin typeface="Calibri" pitchFamily="34" charset="0"/>
                <a:cs typeface="Calibri" pitchFamily="34" charset="0"/>
              </a:rPr>
              <a:t>Because gluten can trigger the onset of a number of metabolic disorders such as the celiac disease (CD)—an autoimmune disorder that can lead to various gastrointestinal issues such as diarrhea—but only in genetically-predisposed individuals (</a:t>
            </a:r>
            <a:r>
              <a:rPr lang="en-US" sz="1600" dirty="0" err="1" smtClean="0">
                <a:solidFill>
                  <a:srgbClr val="003366"/>
                </a:solidFill>
                <a:latin typeface="Calibri" pitchFamily="34" charset="0"/>
                <a:cs typeface="Calibri" pitchFamily="34" charset="0"/>
              </a:rPr>
              <a:t>ie</a:t>
            </a:r>
            <a:r>
              <a:rPr lang="en-US" sz="1600" dirty="0" smtClean="0">
                <a:solidFill>
                  <a:srgbClr val="003366"/>
                </a:solidFill>
                <a:latin typeface="Calibri" pitchFamily="34" charset="0"/>
                <a:cs typeface="Calibri" pitchFamily="34" charset="0"/>
              </a:rPr>
              <a:t> those who have an underlying genetic susceptibility that goes unnoticed until triggered by an environmental cue!)      </a:t>
            </a:r>
          </a:p>
          <a:p>
            <a:pPr marL="171450" indent="-171450" eaLnBrk="0" hangingPunct="0">
              <a:spcAft>
                <a:spcPts val="0"/>
              </a:spcAft>
              <a:buFontTx/>
              <a:buChar char="-"/>
              <a:defRPr/>
            </a:pPr>
            <a:endParaRPr lang="en-US" sz="1600" dirty="0">
              <a:solidFill>
                <a:srgbClr val="003366"/>
              </a:solidFill>
              <a:latin typeface="Calibri" pitchFamily="34" charset="0"/>
              <a:cs typeface="Calibri" pitchFamily="34" charset="0"/>
            </a:endParaRPr>
          </a:p>
          <a:p>
            <a:pPr marL="171450" indent="-171450" eaLnBrk="0" hangingPunct="0">
              <a:spcAft>
                <a:spcPts val="0"/>
              </a:spcAft>
              <a:buFontTx/>
              <a:buChar char="-"/>
              <a:defRPr/>
            </a:pPr>
            <a:r>
              <a:rPr lang="en-US" sz="1600" dirty="0" smtClean="0">
                <a:solidFill>
                  <a:srgbClr val="003366"/>
                </a:solidFill>
                <a:latin typeface="Calibri" pitchFamily="34" charset="0"/>
                <a:cs typeface="Calibri" pitchFamily="34" charset="0"/>
              </a:rPr>
              <a:t>Although only about 1% of humanity suffers from CD, the dietitians and nutritionists argue that wheat contributes to gastrointestinal problems and weight gain in all individuals—and that a wheat-free diet represents an healthier life style </a:t>
            </a:r>
          </a:p>
          <a:p>
            <a:pPr marL="171450" indent="-171450" eaLnBrk="0" hangingPunct="0">
              <a:spcAft>
                <a:spcPts val="0"/>
              </a:spcAft>
              <a:buFontTx/>
              <a:buChar char="-"/>
              <a:defRPr/>
            </a:pPr>
            <a:endParaRPr lang="en-US" sz="1600" dirty="0" smtClean="0">
              <a:solidFill>
                <a:srgbClr val="003366"/>
              </a:solidFill>
              <a:latin typeface="Calibri" pitchFamily="34" charset="0"/>
              <a:cs typeface="Calibri" pitchFamily="34" charset="0"/>
            </a:endParaRPr>
          </a:p>
          <a:p>
            <a:pPr marL="171450" indent="-171450" eaLnBrk="0" hangingPunct="0">
              <a:spcAft>
                <a:spcPts val="0"/>
              </a:spcAft>
              <a:buFontTx/>
              <a:buChar char="-"/>
              <a:defRPr/>
            </a:pPr>
            <a:r>
              <a:rPr lang="en-US" sz="1600" dirty="0" smtClean="0">
                <a:solidFill>
                  <a:srgbClr val="003366"/>
                </a:solidFill>
                <a:latin typeface="Calibri" pitchFamily="34" charset="0"/>
                <a:cs typeface="Calibri" pitchFamily="34" charset="0"/>
              </a:rPr>
              <a:t>Yet, a large body of data suggests that replacing wheat (and other whole grains) with other food substitutes is fraught with serious danger to health as the essential nutrients that wheat-related grains provide cannot be easily obtained from a grain-free diet</a:t>
            </a:r>
          </a:p>
          <a:p>
            <a:pPr marL="171450" indent="-171450" eaLnBrk="0" hangingPunct="0">
              <a:spcAft>
                <a:spcPts val="0"/>
              </a:spcAft>
              <a:buFontTx/>
              <a:buChar char="-"/>
              <a:defRPr/>
            </a:pPr>
            <a:endParaRPr lang="en-US" sz="1600" dirty="0">
              <a:solidFill>
                <a:srgbClr val="003366"/>
              </a:solidFill>
              <a:latin typeface="Calibri" pitchFamily="34" charset="0"/>
              <a:cs typeface="Calibri" pitchFamily="34" charset="0"/>
            </a:endParaRPr>
          </a:p>
          <a:p>
            <a:pPr marL="171450" indent="-171450" eaLnBrk="0" hangingPunct="0">
              <a:spcAft>
                <a:spcPts val="0"/>
              </a:spcAft>
              <a:buFontTx/>
              <a:buChar char="-"/>
              <a:defRPr/>
            </a:pPr>
            <a:r>
              <a:rPr lang="en-US" sz="1600" dirty="0" smtClean="0">
                <a:solidFill>
                  <a:srgbClr val="003366"/>
                </a:solidFill>
                <a:latin typeface="Calibri" pitchFamily="34" charset="0"/>
                <a:cs typeface="Calibri" pitchFamily="34" charset="0"/>
              </a:rPr>
              <a:t>Unless you suffer from CD, stick with the old-fashioned whole grains for they bestowed upon your grandmother a disease-free life of 100 years!</a:t>
            </a:r>
            <a:endParaRPr lang="en-US" sz="1600" dirty="0">
              <a:solidFill>
                <a:srgbClr val="003366"/>
              </a:solidFill>
              <a:latin typeface="Calibri" pitchFamily="34" charset="0"/>
              <a:cs typeface="Calibri" pitchFamily="34" charset="0"/>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 y="474452"/>
            <a:ext cx="8001000" cy="1735348"/>
          </a:xfrm>
          <a:prstGeom prst="rect">
            <a:avLst/>
          </a:prstGeom>
          <a:ln w="25400">
            <a:solidFill>
              <a:schemeClr val="tx1"/>
            </a:solidFill>
          </a:ln>
        </p:spPr>
      </p:pic>
    </p:spTree>
    <p:extLst>
      <p:ext uri="{BB962C8B-B14F-4D97-AF65-F5344CB8AC3E}">
        <p14:creationId xmlns:p14="http://schemas.microsoft.com/office/powerpoint/2010/main" val="66403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nvSpPr>
        <p:spPr bwMode="auto">
          <a:xfrm>
            <a:off x="1557847" y="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lgn="ctr">
              <a:spcBef>
                <a:spcPct val="0"/>
              </a:spcBef>
              <a:buFontTx/>
              <a:buNone/>
            </a:pPr>
            <a:r>
              <a:rPr lang="en-US" altLang="en-US" sz="2400" b="1" dirty="0" smtClean="0">
                <a:solidFill>
                  <a:srgbClr val="FF6D09"/>
                </a:solidFill>
                <a:latin typeface="Arial" pitchFamily="34" charset="0"/>
              </a:rPr>
              <a:t>Good Fats vs Bad Fats  </a:t>
            </a:r>
            <a:endParaRPr lang="en-US" altLang="en-US" sz="2400" dirty="0">
              <a:solidFill>
                <a:srgbClr val="FF6D09"/>
              </a:solidFill>
              <a:latin typeface="Arial" pitchFamily="34" charset="0"/>
            </a:endParaRPr>
          </a:p>
          <a:p>
            <a:pPr algn="ctr">
              <a:spcBef>
                <a:spcPct val="0"/>
              </a:spcBef>
              <a:buFontTx/>
              <a:buNone/>
            </a:pPr>
            <a:endParaRPr lang="en-US" altLang="en-US" sz="2400" dirty="0">
              <a:solidFill>
                <a:srgbClr val="FF6D09"/>
              </a:solidFill>
              <a:latin typeface="Arial" pitchFamily="34" charset="0"/>
            </a:endParaRPr>
          </a:p>
          <a:p>
            <a:pPr>
              <a:spcBef>
                <a:spcPct val="0"/>
              </a:spcBef>
            </a:pPr>
            <a:endParaRPr lang="en-US" altLang="en-US" sz="2400" dirty="0">
              <a:solidFill>
                <a:srgbClr val="FF6D09"/>
              </a:solidFill>
              <a:latin typeface="Arial" pitchFamily="34" charset="0"/>
            </a:endParaRPr>
          </a:p>
        </p:txBody>
      </p:sp>
      <p:sp>
        <p:nvSpPr>
          <p:cNvPr id="32772" name="TextBox 22"/>
          <p:cNvSpPr txBox="1">
            <a:spLocks noChangeArrowheads="1"/>
          </p:cNvSpPr>
          <p:nvPr/>
        </p:nvSpPr>
        <p:spPr bwMode="auto">
          <a:xfrm>
            <a:off x="762000" y="4343400"/>
            <a:ext cx="79248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69863" indent="-169863"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marL="0" indent="0">
              <a:spcBef>
                <a:spcPct val="0"/>
              </a:spcBef>
              <a:spcAft>
                <a:spcPts val="0"/>
              </a:spcAft>
              <a:buNone/>
            </a:pPr>
            <a:r>
              <a:rPr lang="en-US" altLang="en-US" sz="2000" dirty="0" smtClean="0">
                <a:solidFill>
                  <a:srgbClr val="00B050"/>
                </a:solidFill>
                <a:latin typeface="Calibri" pitchFamily="34" charset="0"/>
                <a:ea typeface="Cambria" pitchFamily="18" charset="0"/>
                <a:cs typeface="Times New Roman" pitchFamily="18" charset="0"/>
              </a:rPr>
              <a:t>GOOD FATS are essential for the regulation of metabolism and include:</a:t>
            </a:r>
          </a:p>
          <a:p>
            <a:pPr marL="342900" indent="-342900">
              <a:spcBef>
                <a:spcPct val="0"/>
              </a:spcBef>
              <a:spcAft>
                <a:spcPts val="0"/>
              </a:spcAft>
              <a:buAutoNum type="arabicParenBoth"/>
            </a:pPr>
            <a:r>
              <a:rPr lang="en-US" altLang="en-US" sz="2000" dirty="0" smtClean="0">
                <a:solidFill>
                  <a:srgbClr val="00B050"/>
                </a:solidFill>
                <a:latin typeface="Calibri" pitchFamily="34" charset="0"/>
                <a:ea typeface="Cambria" pitchFamily="18" charset="0"/>
                <a:cs typeface="Times New Roman" pitchFamily="18" charset="0"/>
              </a:rPr>
              <a:t>naturally-occurring foods that harbor cis- and unsaturated fatty acids</a:t>
            </a:r>
          </a:p>
          <a:p>
            <a:pPr marL="342900" indent="-342900">
              <a:spcBef>
                <a:spcPct val="0"/>
              </a:spcBef>
              <a:spcAft>
                <a:spcPts val="0"/>
              </a:spcAft>
              <a:buAutoNum type="arabicParenBoth"/>
            </a:pPr>
            <a:r>
              <a:rPr lang="en-US" altLang="en-US" sz="2000" dirty="0" smtClean="0">
                <a:solidFill>
                  <a:srgbClr val="00B050"/>
                </a:solidFill>
                <a:latin typeface="Calibri" pitchFamily="34" charset="0"/>
                <a:ea typeface="Cambria" pitchFamily="18" charset="0"/>
                <a:cs typeface="Times New Roman" pitchFamily="18" charset="0"/>
              </a:rPr>
              <a:t>foods such as vegetable oil, nuts, and fish</a:t>
            </a:r>
          </a:p>
          <a:p>
            <a:pPr marL="342900" indent="-342900">
              <a:spcBef>
                <a:spcPct val="0"/>
              </a:spcBef>
              <a:spcAft>
                <a:spcPts val="0"/>
              </a:spcAft>
              <a:buAutoNum type="arabicParenBoth"/>
            </a:pPr>
            <a:endParaRPr lang="en-US" altLang="en-US" sz="2000" dirty="0">
              <a:solidFill>
                <a:srgbClr val="003366"/>
              </a:solidFill>
              <a:latin typeface="Calibri" pitchFamily="34" charset="0"/>
              <a:ea typeface="Cambria" pitchFamily="18" charset="0"/>
              <a:cs typeface="Times New Roman" pitchFamily="18" charset="0"/>
            </a:endParaRPr>
          </a:p>
          <a:p>
            <a:pPr marL="0" indent="0">
              <a:spcBef>
                <a:spcPct val="0"/>
              </a:spcBef>
              <a:spcAft>
                <a:spcPts val="0"/>
              </a:spcAft>
              <a:buNone/>
            </a:pPr>
            <a:r>
              <a:rPr lang="en-US" altLang="en-US" sz="2000" dirty="0" smtClean="0">
                <a:solidFill>
                  <a:srgbClr val="FF6600"/>
                </a:solidFill>
                <a:latin typeface="Calibri" pitchFamily="34" charset="0"/>
                <a:ea typeface="Cambria" pitchFamily="18" charset="0"/>
                <a:cs typeface="Times New Roman" pitchFamily="18" charset="0"/>
              </a:rPr>
              <a:t>BAD FATS can lead to heart disease and include:</a:t>
            </a:r>
          </a:p>
          <a:p>
            <a:pPr marL="342900" indent="-342900">
              <a:spcBef>
                <a:spcPct val="0"/>
              </a:spcBef>
              <a:spcAft>
                <a:spcPts val="0"/>
              </a:spcAft>
              <a:buAutoNum type="arabicParenBoth"/>
            </a:pPr>
            <a:r>
              <a:rPr lang="en-US" altLang="en-US" sz="2000" dirty="0" smtClean="0">
                <a:solidFill>
                  <a:srgbClr val="FF6600"/>
                </a:solidFill>
                <a:latin typeface="Calibri" pitchFamily="34" charset="0"/>
                <a:ea typeface="Cambria" pitchFamily="18" charset="0"/>
                <a:cs typeface="Times New Roman" pitchFamily="18" charset="0"/>
              </a:rPr>
              <a:t>processed foods that harbor trans- and saturated fatty acids</a:t>
            </a:r>
          </a:p>
          <a:p>
            <a:pPr marL="342900" indent="-342900">
              <a:spcBef>
                <a:spcPct val="0"/>
              </a:spcBef>
              <a:spcAft>
                <a:spcPts val="0"/>
              </a:spcAft>
              <a:buAutoNum type="arabicParenBoth"/>
            </a:pPr>
            <a:r>
              <a:rPr lang="en-US" altLang="en-US" sz="2000" dirty="0" smtClean="0">
                <a:solidFill>
                  <a:srgbClr val="FF6600"/>
                </a:solidFill>
                <a:latin typeface="Calibri" pitchFamily="34" charset="0"/>
                <a:ea typeface="Cambria" pitchFamily="18" charset="0"/>
                <a:cs typeface="Times New Roman" pitchFamily="18" charset="0"/>
              </a:rPr>
              <a:t>foods such as red meat, dairy products, and fried foods     </a:t>
            </a:r>
            <a:endParaRPr lang="en-US" altLang="en-US" sz="2000" dirty="0">
              <a:solidFill>
                <a:srgbClr val="FF6600"/>
              </a:solidFill>
              <a:latin typeface="Calibri" pitchFamily="34" charset="0"/>
              <a:ea typeface="Cambria" pitchFamily="18" charset="0"/>
              <a:cs typeface="Times New Roman" pitchFamily="18" charset="0"/>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b="20870"/>
          <a:stretch/>
        </p:blipFill>
        <p:spPr>
          <a:xfrm>
            <a:off x="452947" y="609600"/>
            <a:ext cx="8001000" cy="3429000"/>
          </a:xfrm>
          <a:prstGeom prst="rect">
            <a:avLst/>
          </a:prstGeom>
        </p:spPr>
      </p:pic>
    </p:spTree>
    <p:extLst>
      <p:ext uri="{BB962C8B-B14F-4D97-AF65-F5344CB8AC3E}">
        <p14:creationId xmlns:p14="http://schemas.microsoft.com/office/powerpoint/2010/main" val="400123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fade">
                                      <p:cBhvr>
                                        <p:cTn id="7" dur="1000"/>
                                        <p:tgtEl>
                                          <p:spTgt spid="32772">
                                            <p:txEl>
                                              <p:pRg st="0" end="0"/>
                                            </p:txEl>
                                          </p:spTgt>
                                        </p:tgtEl>
                                      </p:cBhvr>
                                    </p:animEffect>
                                    <p:anim calcmode="lin" valueType="num">
                                      <p:cBhvr>
                                        <p:cTn id="8" dur="1000" fill="hold"/>
                                        <p:tgtEl>
                                          <p:spTgt spid="3277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2772">
                                            <p:txEl>
                                              <p:pRg st="1" end="1"/>
                                            </p:txEl>
                                          </p:spTgt>
                                        </p:tgtEl>
                                        <p:attrNameLst>
                                          <p:attrName>style.visibility</p:attrName>
                                        </p:attrNameLst>
                                      </p:cBhvr>
                                      <p:to>
                                        <p:strVal val="visible"/>
                                      </p:to>
                                    </p:set>
                                    <p:animEffect transition="in" filter="fade">
                                      <p:cBhvr>
                                        <p:cTn id="12" dur="1000"/>
                                        <p:tgtEl>
                                          <p:spTgt spid="32772">
                                            <p:txEl>
                                              <p:pRg st="1" end="1"/>
                                            </p:txEl>
                                          </p:spTgt>
                                        </p:tgtEl>
                                      </p:cBhvr>
                                    </p:animEffect>
                                    <p:anim calcmode="lin" valueType="num">
                                      <p:cBhvr>
                                        <p:cTn id="13" dur="1000" fill="hold"/>
                                        <p:tgtEl>
                                          <p:spTgt spid="3277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277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2772">
                                            <p:txEl>
                                              <p:pRg st="2" end="2"/>
                                            </p:txEl>
                                          </p:spTgt>
                                        </p:tgtEl>
                                        <p:attrNameLst>
                                          <p:attrName>style.visibility</p:attrName>
                                        </p:attrNameLst>
                                      </p:cBhvr>
                                      <p:to>
                                        <p:strVal val="visible"/>
                                      </p:to>
                                    </p:set>
                                    <p:animEffect transition="in" filter="fade">
                                      <p:cBhvr>
                                        <p:cTn id="17" dur="1000"/>
                                        <p:tgtEl>
                                          <p:spTgt spid="32772">
                                            <p:txEl>
                                              <p:pRg st="2" end="2"/>
                                            </p:txEl>
                                          </p:spTgt>
                                        </p:tgtEl>
                                      </p:cBhvr>
                                    </p:animEffect>
                                    <p:anim calcmode="lin" valueType="num">
                                      <p:cBhvr>
                                        <p:cTn id="18" dur="1000" fill="hold"/>
                                        <p:tgtEl>
                                          <p:spTgt spid="3277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277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2772">
                                            <p:txEl>
                                              <p:pRg st="4" end="4"/>
                                            </p:txEl>
                                          </p:spTgt>
                                        </p:tgtEl>
                                        <p:attrNameLst>
                                          <p:attrName>style.visibility</p:attrName>
                                        </p:attrNameLst>
                                      </p:cBhvr>
                                      <p:to>
                                        <p:strVal val="visible"/>
                                      </p:to>
                                    </p:set>
                                    <p:animEffect transition="in" filter="fade">
                                      <p:cBhvr>
                                        <p:cTn id="24" dur="1000"/>
                                        <p:tgtEl>
                                          <p:spTgt spid="32772">
                                            <p:txEl>
                                              <p:pRg st="4" end="4"/>
                                            </p:txEl>
                                          </p:spTgt>
                                        </p:tgtEl>
                                      </p:cBhvr>
                                    </p:animEffect>
                                    <p:anim calcmode="lin" valueType="num">
                                      <p:cBhvr>
                                        <p:cTn id="25" dur="1000" fill="hold"/>
                                        <p:tgtEl>
                                          <p:spTgt spid="3277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277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2772">
                                            <p:txEl>
                                              <p:pRg st="5" end="5"/>
                                            </p:txEl>
                                          </p:spTgt>
                                        </p:tgtEl>
                                        <p:attrNameLst>
                                          <p:attrName>style.visibility</p:attrName>
                                        </p:attrNameLst>
                                      </p:cBhvr>
                                      <p:to>
                                        <p:strVal val="visible"/>
                                      </p:to>
                                    </p:set>
                                    <p:animEffect transition="in" filter="fade">
                                      <p:cBhvr>
                                        <p:cTn id="29" dur="1000"/>
                                        <p:tgtEl>
                                          <p:spTgt spid="32772">
                                            <p:txEl>
                                              <p:pRg st="5" end="5"/>
                                            </p:txEl>
                                          </p:spTgt>
                                        </p:tgtEl>
                                      </p:cBhvr>
                                    </p:animEffect>
                                    <p:anim calcmode="lin" valueType="num">
                                      <p:cBhvr>
                                        <p:cTn id="30" dur="1000" fill="hold"/>
                                        <p:tgtEl>
                                          <p:spTgt spid="3277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2772">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2772">
                                            <p:txEl>
                                              <p:pRg st="6" end="6"/>
                                            </p:txEl>
                                          </p:spTgt>
                                        </p:tgtEl>
                                        <p:attrNameLst>
                                          <p:attrName>style.visibility</p:attrName>
                                        </p:attrNameLst>
                                      </p:cBhvr>
                                      <p:to>
                                        <p:strVal val="visible"/>
                                      </p:to>
                                    </p:set>
                                    <p:animEffect transition="in" filter="fade">
                                      <p:cBhvr>
                                        <p:cTn id="34" dur="1000"/>
                                        <p:tgtEl>
                                          <p:spTgt spid="32772">
                                            <p:txEl>
                                              <p:pRg st="6" end="6"/>
                                            </p:txEl>
                                          </p:spTgt>
                                        </p:tgtEl>
                                      </p:cBhvr>
                                    </p:animEffect>
                                    <p:anim calcmode="lin" valueType="num">
                                      <p:cBhvr>
                                        <p:cTn id="35" dur="1000" fill="hold"/>
                                        <p:tgtEl>
                                          <p:spTgt spid="32772">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277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838200" y="8626"/>
            <a:ext cx="7620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lgn="ctr">
              <a:spcBef>
                <a:spcPct val="0"/>
              </a:spcBef>
              <a:buFontTx/>
              <a:buNone/>
            </a:pPr>
            <a:r>
              <a:rPr lang="en-US" altLang="en-US" sz="2400" b="1" dirty="0" smtClean="0">
                <a:solidFill>
                  <a:srgbClr val="FF6D09"/>
                </a:solidFill>
                <a:latin typeface="Arial" pitchFamily="34" charset="0"/>
                <a:cs typeface="Arial" pitchFamily="34" charset="0"/>
              </a:rPr>
              <a:t>Debunking Alkaline Diet—an Alternative Fact Rather Than Alternative Medicine!</a:t>
            </a:r>
          </a:p>
        </p:txBody>
      </p:sp>
      <p:sp>
        <p:nvSpPr>
          <p:cNvPr id="3" name="TextBox 2"/>
          <p:cNvSpPr txBox="1">
            <a:spLocks noChangeArrowheads="1"/>
          </p:cNvSpPr>
          <p:nvPr/>
        </p:nvSpPr>
        <p:spPr bwMode="auto">
          <a:xfrm>
            <a:off x="0" y="3318570"/>
            <a:ext cx="90678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marL="171450" indent="-171450" eaLnBrk="0" hangingPunct="0">
              <a:spcAft>
                <a:spcPts val="0"/>
              </a:spcAft>
              <a:buFontTx/>
              <a:buChar char="-"/>
              <a:defRPr/>
            </a:pPr>
            <a:r>
              <a:rPr lang="en-US" sz="1600" dirty="0" smtClean="0">
                <a:solidFill>
                  <a:srgbClr val="003366"/>
                </a:solidFill>
                <a:latin typeface="Calibri" pitchFamily="34" charset="0"/>
                <a:cs typeface="Calibri" pitchFamily="34" charset="0"/>
              </a:rPr>
              <a:t>Alkaline diet postulates that the consumption of certain fruits and vegetables helps to alkalinize the body fluids to a pH of around 7.4—a pH that cellular homeostasis achieves regardless of alkaline diet!</a:t>
            </a:r>
          </a:p>
          <a:p>
            <a:pPr marL="171450" indent="-171450" eaLnBrk="0" hangingPunct="0">
              <a:spcAft>
                <a:spcPts val="0"/>
              </a:spcAft>
              <a:buFontTx/>
              <a:buChar char="-"/>
              <a:defRPr/>
            </a:pPr>
            <a:endParaRPr lang="en-US" sz="1600" dirty="0" smtClean="0">
              <a:solidFill>
                <a:srgbClr val="003366"/>
              </a:solidFill>
              <a:latin typeface="Calibri" pitchFamily="34" charset="0"/>
              <a:cs typeface="Calibri" pitchFamily="34" charset="0"/>
            </a:endParaRPr>
          </a:p>
          <a:p>
            <a:pPr marL="171450" indent="-171450" eaLnBrk="0" hangingPunct="0">
              <a:spcAft>
                <a:spcPts val="0"/>
              </a:spcAft>
              <a:buFontTx/>
              <a:buChar char="-"/>
              <a:defRPr/>
            </a:pPr>
            <a:r>
              <a:rPr lang="en-US" sz="1600" dirty="0" smtClean="0">
                <a:solidFill>
                  <a:srgbClr val="003366"/>
                </a:solidFill>
                <a:latin typeface="Calibri" pitchFamily="34" charset="0"/>
                <a:cs typeface="Calibri" pitchFamily="34" charset="0"/>
              </a:rPr>
              <a:t>Thus, alkaline diet is believed to offset acidosis resulting from a typical Western diet, thereby keeping diseases such as cancer at bay—indeed, many cancers cells thrive under acidic conditions!</a:t>
            </a:r>
          </a:p>
          <a:p>
            <a:pPr marL="171450" indent="-171450" eaLnBrk="0" hangingPunct="0">
              <a:spcAft>
                <a:spcPts val="0"/>
              </a:spcAft>
              <a:buFontTx/>
              <a:buChar char="-"/>
              <a:defRPr/>
            </a:pPr>
            <a:endParaRPr lang="en-US" sz="1600" dirty="0">
              <a:solidFill>
                <a:srgbClr val="003366"/>
              </a:solidFill>
              <a:latin typeface="Calibri" pitchFamily="34" charset="0"/>
              <a:cs typeface="Calibri" pitchFamily="34" charset="0"/>
            </a:endParaRPr>
          </a:p>
          <a:p>
            <a:pPr marL="171450" indent="-171450" eaLnBrk="0" hangingPunct="0">
              <a:spcAft>
                <a:spcPts val="0"/>
              </a:spcAft>
              <a:buFontTx/>
              <a:buChar char="-"/>
              <a:defRPr/>
            </a:pPr>
            <a:r>
              <a:rPr lang="en-US" sz="1600" dirty="0" smtClean="0">
                <a:solidFill>
                  <a:srgbClr val="003366"/>
                </a:solidFill>
                <a:latin typeface="Calibri" pitchFamily="34" charset="0"/>
                <a:cs typeface="Calibri" pitchFamily="34" charset="0"/>
              </a:rPr>
              <a:t>But, the enigma is that the proponents of alkaline diet cannot explain how it helps to alkalinize the body fluids—do all foods not go through the stomach?!</a:t>
            </a:r>
          </a:p>
          <a:p>
            <a:pPr marL="171450" indent="-171450" eaLnBrk="0" hangingPunct="0">
              <a:spcAft>
                <a:spcPts val="0"/>
              </a:spcAft>
              <a:buFontTx/>
              <a:buChar char="-"/>
              <a:defRPr/>
            </a:pPr>
            <a:endParaRPr lang="en-US" sz="1600" dirty="0">
              <a:solidFill>
                <a:srgbClr val="003366"/>
              </a:solidFill>
              <a:latin typeface="Calibri" pitchFamily="34" charset="0"/>
              <a:cs typeface="Calibri" pitchFamily="34" charset="0"/>
            </a:endParaRPr>
          </a:p>
          <a:p>
            <a:pPr marL="171450" indent="-171450" eaLnBrk="0" hangingPunct="0">
              <a:spcAft>
                <a:spcPts val="0"/>
              </a:spcAft>
              <a:buFontTx/>
              <a:buChar char="-"/>
              <a:defRPr/>
            </a:pPr>
            <a:r>
              <a:rPr lang="en-US" sz="1600" dirty="0" smtClean="0">
                <a:solidFill>
                  <a:srgbClr val="003366"/>
                </a:solidFill>
                <a:latin typeface="Calibri" pitchFamily="34" charset="0"/>
                <a:cs typeface="Calibri" pitchFamily="34" charset="0"/>
              </a:rPr>
              <a:t>If so, then all foods are churned in the stomach @ a pH of around </a:t>
            </a:r>
            <a:r>
              <a:rPr lang="en-US" sz="1600" dirty="0">
                <a:solidFill>
                  <a:srgbClr val="003366"/>
                </a:solidFill>
                <a:latin typeface="Calibri" pitchFamily="34" charset="0"/>
                <a:cs typeface="Calibri" pitchFamily="34" charset="0"/>
              </a:rPr>
              <a:t>2</a:t>
            </a:r>
            <a:r>
              <a:rPr lang="en-US" sz="1600" dirty="0" smtClean="0">
                <a:solidFill>
                  <a:srgbClr val="003366"/>
                </a:solidFill>
                <a:latin typeface="Calibri" pitchFamily="34" charset="0"/>
                <a:cs typeface="Calibri" pitchFamily="34" charset="0"/>
              </a:rPr>
              <a:t>! Does it really matter what the acidity/alkalinity of the intake food is? It represents a small drop in a big ocean—does it not?  </a:t>
            </a:r>
          </a:p>
          <a:p>
            <a:pPr marL="171450" indent="-171450" eaLnBrk="0" hangingPunct="0">
              <a:spcAft>
                <a:spcPts val="0"/>
              </a:spcAft>
              <a:buFontTx/>
              <a:buChar char="-"/>
              <a:defRPr/>
            </a:pPr>
            <a:endParaRPr lang="en-US" sz="1600" dirty="0">
              <a:solidFill>
                <a:srgbClr val="003366"/>
              </a:solidFill>
              <a:latin typeface="Calibri" pitchFamily="34" charset="0"/>
              <a:cs typeface="Calibri" pitchFamily="34" charset="0"/>
            </a:endParaRPr>
          </a:p>
          <a:p>
            <a:pPr marL="171450" indent="-171450" eaLnBrk="0" hangingPunct="0">
              <a:spcAft>
                <a:spcPts val="0"/>
              </a:spcAft>
              <a:buFontTx/>
              <a:buChar char="-"/>
              <a:defRPr/>
            </a:pPr>
            <a:r>
              <a:rPr lang="en-US" sz="1600" dirty="0" smtClean="0">
                <a:solidFill>
                  <a:srgbClr val="003366"/>
                </a:solidFill>
                <a:latin typeface="Calibri" pitchFamily="34" charset="0"/>
                <a:cs typeface="Calibri" pitchFamily="34" charset="0"/>
              </a:rPr>
              <a:t>What about thousands who swear to have benefited from having been on the super-</a:t>
            </a:r>
            <a:r>
              <a:rPr lang="en-US" sz="1600" dirty="0" err="1" smtClean="0">
                <a:solidFill>
                  <a:srgbClr val="003366"/>
                </a:solidFill>
                <a:latin typeface="Calibri" pitchFamily="34" charset="0"/>
                <a:cs typeface="Calibri" pitchFamily="34" charset="0"/>
              </a:rPr>
              <a:t>scampensive</a:t>
            </a:r>
            <a:r>
              <a:rPr lang="en-US" sz="1600" dirty="0" smtClean="0">
                <a:solidFill>
                  <a:srgbClr val="003366"/>
                </a:solidFill>
                <a:latin typeface="Calibri" pitchFamily="34" charset="0"/>
                <a:cs typeface="Calibri" pitchFamily="34" charset="0"/>
              </a:rPr>
              <a:t> alkaline diet?—nothing but a coincidence and a placebo effect—correlation does not imply causation! </a:t>
            </a:r>
            <a:endParaRPr lang="en-US" sz="1600" dirty="0">
              <a:solidFill>
                <a:srgbClr val="003366"/>
              </a:solidFill>
              <a:latin typeface="Calibri" pitchFamily="34" charset="0"/>
              <a:cs typeface="Calibri" pitchFamily="34" charset="0"/>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999" t="7994" r="1667" b="8480"/>
          <a:stretch/>
        </p:blipFill>
        <p:spPr>
          <a:xfrm>
            <a:off x="256636" y="836777"/>
            <a:ext cx="8648700" cy="2516023"/>
          </a:xfrm>
          <a:prstGeom prst="rect">
            <a:avLst/>
          </a:prstGeom>
        </p:spPr>
      </p:pic>
    </p:spTree>
    <p:extLst>
      <p:ext uri="{BB962C8B-B14F-4D97-AF65-F5344CB8AC3E}">
        <p14:creationId xmlns:p14="http://schemas.microsoft.com/office/powerpoint/2010/main" val="136613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457200" y="8626"/>
            <a:ext cx="8382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pitchFamily="18" charset="0"/>
              </a:defRPr>
            </a:lvl1pPr>
            <a:lvl2pPr marL="742950" indent="-285750" eaLnBrk="0" hangingPunct="0">
              <a:spcBef>
                <a:spcPct val="20000"/>
              </a:spcBef>
              <a:buChar char="–"/>
              <a:defRPr sz="2800">
                <a:solidFill>
                  <a:schemeClr val="tx1"/>
                </a:solidFill>
                <a:latin typeface="Times" pitchFamily="18" charset="0"/>
              </a:defRPr>
            </a:lvl2pPr>
            <a:lvl3pPr marL="1143000" indent="-228600" eaLnBrk="0" hangingPunct="0">
              <a:spcBef>
                <a:spcPct val="20000"/>
              </a:spcBef>
              <a:buChar char="•"/>
              <a:defRPr sz="2400">
                <a:solidFill>
                  <a:schemeClr val="tx1"/>
                </a:solidFill>
                <a:latin typeface="Times" pitchFamily="18" charset="0"/>
              </a:defRPr>
            </a:lvl3pPr>
            <a:lvl4pPr marL="1600200" indent="-228600" eaLnBrk="0" hangingPunct="0">
              <a:spcBef>
                <a:spcPct val="20000"/>
              </a:spcBef>
              <a:buChar char="–"/>
              <a:defRPr sz="2000">
                <a:solidFill>
                  <a:schemeClr val="tx1"/>
                </a:solidFill>
                <a:latin typeface="Times" pitchFamily="18" charset="0"/>
              </a:defRPr>
            </a:lvl4pPr>
            <a:lvl5pPr marL="2057400" indent="-228600" eaLnBrk="0" hangingPunct="0">
              <a:spcBef>
                <a:spcPct val="20000"/>
              </a:spcBef>
              <a:buChar char="»"/>
              <a:defRPr sz="2000">
                <a:solidFill>
                  <a:schemeClr val="tx1"/>
                </a:solidFill>
                <a:latin typeface="Times" pitchFamily="18" charset="0"/>
              </a:defRPr>
            </a:lvl5pPr>
            <a:lvl6pPr marL="2514600" indent="-228600" eaLnBrk="0" fontAlgn="base" hangingPunct="0">
              <a:spcBef>
                <a:spcPct val="20000"/>
              </a:spcBef>
              <a:spcAft>
                <a:spcPct val="0"/>
              </a:spcAft>
              <a:buChar char="»"/>
              <a:defRPr sz="2000">
                <a:solidFill>
                  <a:schemeClr val="tx1"/>
                </a:solidFill>
                <a:latin typeface="Times" pitchFamily="18" charset="0"/>
              </a:defRPr>
            </a:lvl6pPr>
            <a:lvl7pPr marL="2971800" indent="-228600" eaLnBrk="0" fontAlgn="base" hangingPunct="0">
              <a:spcBef>
                <a:spcPct val="20000"/>
              </a:spcBef>
              <a:spcAft>
                <a:spcPct val="0"/>
              </a:spcAft>
              <a:buChar char="»"/>
              <a:defRPr sz="2000">
                <a:solidFill>
                  <a:schemeClr val="tx1"/>
                </a:solidFill>
                <a:latin typeface="Times" pitchFamily="18" charset="0"/>
              </a:defRPr>
            </a:lvl7pPr>
            <a:lvl8pPr marL="3429000" indent="-228600" eaLnBrk="0" fontAlgn="base" hangingPunct="0">
              <a:spcBef>
                <a:spcPct val="20000"/>
              </a:spcBef>
              <a:spcAft>
                <a:spcPct val="0"/>
              </a:spcAft>
              <a:buChar char="»"/>
              <a:defRPr sz="2000">
                <a:solidFill>
                  <a:schemeClr val="tx1"/>
                </a:solidFill>
                <a:latin typeface="Times" pitchFamily="18" charset="0"/>
              </a:defRPr>
            </a:lvl8pPr>
            <a:lvl9pPr marL="3886200" indent="-228600" eaLnBrk="0" fontAlgn="base" hangingPunct="0">
              <a:spcBef>
                <a:spcPct val="20000"/>
              </a:spcBef>
              <a:spcAft>
                <a:spcPct val="0"/>
              </a:spcAft>
              <a:buChar char="»"/>
              <a:defRPr sz="2000">
                <a:solidFill>
                  <a:schemeClr val="tx1"/>
                </a:solidFill>
                <a:latin typeface="Times" pitchFamily="18" charset="0"/>
              </a:defRPr>
            </a:lvl9pPr>
          </a:lstStyle>
          <a:p>
            <a:pPr algn="ctr">
              <a:spcBef>
                <a:spcPct val="0"/>
              </a:spcBef>
              <a:buFontTx/>
              <a:buNone/>
            </a:pPr>
            <a:r>
              <a:rPr lang="en-US" altLang="en-US" sz="2400" b="1" dirty="0" smtClean="0">
                <a:solidFill>
                  <a:srgbClr val="FF6D09"/>
                </a:solidFill>
                <a:latin typeface="Arial" pitchFamily="34" charset="0"/>
                <a:cs typeface="Arial" pitchFamily="34" charset="0"/>
              </a:rPr>
              <a:t>Bottled Water Exposed—a Convenience or Health </a:t>
            </a:r>
            <a:r>
              <a:rPr lang="en-US" altLang="en-US" sz="2400" b="1" dirty="0">
                <a:solidFill>
                  <a:srgbClr val="FF6D09"/>
                </a:solidFill>
                <a:latin typeface="Arial" pitchFamily="34" charset="0"/>
                <a:cs typeface="Arial" pitchFamily="34" charset="0"/>
              </a:rPr>
              <a:t>R</a:t>
            </a:r>
            <a:r>
              <a:rPr lang="en-US" altLang="en-US" sz="2400" b="1" dirty="0" smtClean="0">
                <a:solidFill>
                  <a:srgbClr val="FF6D09"/>
                </a:solidFill>
                <a:latin typeface="Arial" pitchFamily="34" charset="0"/>
                <a:cs typeface="Arial" pitchFamily="34" charset="0"/>
              </a:rPr>
              <a:t>isk!</a:t>
            </a:r>
          </a:p>
        </p:txBody>
      </p:sp>
      <p:sp>
        <p:nvSpPr>
          <p:cNvPr id="3" name="TextBox 2"/>
          <p:cNvSpPr txBox="1">
            <a:spLocks noChangeArrowheads="1"/>
          </p:cNvSpPr>
          <p:nvPr/>
        </p:nvSpPr>
        <p:spPr bwMode="auto">
          <a:xfrm>
            <a:off x="152400" y="3364736"/>
            <a:ext cx="8839200" cy="349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marL="171450" indent="-171450" eaLnBrk="0" hangingPunct="0">
              <a:spcAft>
                <a:spcPts val="0"/>
              </a:spcAft>
              <a:buFontTx/>
              <a:buChar char="-"/>
              <a:defRPr/>
            </a:pPr>
            <a:r>
              <a:rPr lang="en-US" sz="1700" dirty="0" smtClean="0">
                <a:solidFill>
                  <a:srgbClr val="003366"/>
                </a:solidFill>
                <a:latin typeface="Calibri" pitchFamily="34" charset="0"/>
                <a:cs typeface="Calibri" pitchFamily="34" charset="0"/>
              </a:rPr>
              <a:t>Plastic water bottles are typically made from a polymer called </a:t>
            </a:r>
            <a:r>
              <a:rPr lang="en-US" sz="1700" dirty="0" smtClean="0">
                <a:solidFill>
                  <a:srgbClr val="FF0000"/>
                </a:solidFill>
                <a:latin typeface="Calibri" pitchFamily="34" charset="0"/>
                <a:cs typeface="Calibri" pitchFamily="34" charset="0"/>
              </a:rPr>
              <a:t>polyethylene terephthalate (PET)</a:t>
            </a:r>
            <a:r>
              <a:rPr lang="en-US" sz="1700" dirty="0" smtClean="0">
                <a:solidFill>
                  <a:srgbClr val="003366"/>
                </a:solidFill>
                <a:latin typeface="Calibri" pitchFamily="34" charset="0"/>
                <a:cs typeface="Calibri" pitchFamily="34" charset="0"/>
              </a:rPr>
              <a:t> in combination with a myriad of other chemicals and metals such as antimony (Sb)</a:t>
            </a:r>
          </a:p>
          <a:p>
            <a:pPr marL="171450" indent="-171450" eaLnBrk="0" hangingPunct="0">
              <a:spcAft>
                <a:spcPts val="0"/>
              </a:spcAft>
              <a:buFontTx/>
              <a:buChar char="-"/>
              <a:defRPr/>
            </a:pPr>
            <a:endParaRPr lang="en-US" sz="1700" dirty="0">
              <a:solidFill>
                <a:srgbClr val="003366"/>
              </a:solidFill>
              <a:latin typeface="Calibri" pitchFamily="34" charset="0"/>
              <a:cs typeface="Calibri" pitchFamily="34" charset="0"/>
            </a:endParaRPr>
          </a:p>
          <a:p>
            <a:pPr marL="171450" indent="-171450" eaLnBrk="0" hangingPunct="0">
              <a:spcAft>
                <a:spcPts val="0"/>
              </a:spcAft>
              <a:buFontTx/>
              <a:buChar char="-"/>
              <a:defRPr/>
            </a:pPr>
            <a:r>
              <a:rPr lang="en-US" sz="1700" dirty="0" smtClean="0">
                <a:solidFill>
                  <a:srgbClr val="003366"/>
                </a:solidFill>
                <a:latin typeface="Calibri" pitchFamily="34" charset="0"/>
                <a:cs typeface="Calibri" pitchFamily="34" charset="0"/>
              </a:rPr>
              <a:t>During storage, transportation and exposure to heat, these nasty chemicals directly (or after decomposition) leach into the water as carcinogens and can often act as endocrine disruptors</a:t>
            </a:r>
          </a:p>
          <a:p>
            <a:pPr marL="171450" indent="-171450" eaLnBrk="0" hangingPunct="0">
              <a:spcAft>
                <a:spcPts val="0"/>
              </a:spcAft>
              <a:buFontTx/>
              <a:buChar char="-"/>
              <a:defRPr/>
            </a:pPr>
            <a:endParaRPr lang="en-US" sz="1700" dirty="0">
              <a:solidFill>
                <a:srgbClr val="003366"/>
              </a:solidFill>
              <a:latin typeface="Calibri" pitchFamily="34" charset="0"/>
              <a:cs typeface="Calibri" pitchFamily="34" charset="0"/>
            </a:endParaRPr>
          </a:p>
          <a:p>
            <a:pPr marL="171450" indent="-171450" eaLnBrk="0" hangingPunct="0">
              <a:spcAft>
                <a:spcPts val="0"/>
              </a:spcAft>
              <a:buFontTx/>
              <a:buChar char="-"/>
              <a:defRPr/>
            </a:pPr>
            <a:r>
              <a:rPr lang="en-US" sz="1700" dirty="0" smtClean="0">
                <a:solidFill>
                  <a:srgbClr val="003366"/>
                </a:solidFill>
                <a:latin typeface="Calibri" pitchFamily="34" charset="0"/>
                <a:cs typeface="Calibri" pitchFamily="34" charset="0"/>
              </a:rPr>
              <a:t>Endocrine disruptors mimic the action of endocrine hormones such as estrogen, thereby disrupting signaling pathways, promoting cancer and other cellular defects—</a:t>
            </a:r>
            <a:r>
              <a:rPr lang="en-US" sz="1700" dirty="0" err="1" smtClean="0">
                <a:solidFill>
                  <a:srgbClr val="003366"/>
                </a:solidFill>
                <a:latin typeface="Calibri" pitchFamily="34" charset="0"/>
                <a:cs typeface="Calibri" pitchFamily="34" charset="0"/>
              </a:rPr>
              <a:t>eg</a:t>
            </a:r>
            <a:r>
              <a:rPr lang="en-US" sz="1700" dirty="0" smtClean="0">
                <a:solidFill>
                  <a:srgbClr val="003366"/>
                </a:solidFill>
                <a:latin typeface="Calibri" pitchFamily="34" charset="0"/>
                <a:cs typeface="Calibri" pitchFamily="34" charset="0"/>
              </a:rPr>
              <a:t> several lines of evidence suggest that sustained exposure to antimony (a </a:t>
            </a:r>
            <a:r>
              <a:rPr lang="en-US" sz="1700" dirty="0" err="1" smtClean="0">
                <a:solidFill>
                  <a:srgbClr val="003366"/>
                </a:solidFill>
                <a:latin typeface="Calibri" pitchFamily="34" charset="0"/>
                <a:cs typeface="Calibri" pitchFamily="34" charset="0"/>
              </a:rPr>
              <a:t>metalloestrogen</a:t>
            </a:r>
            <a:r>
              <a:rPr lang="en-US" sz="1700" dirty="0" smtClean="0">
                <a:solidFill>
                  <a:srgbClr val="003366"/>
                </a:solidFill>
                <a:latin typeface="Calibri" pitchFamily="34" charset="0"/>
                <a:cs typeface="Calibri" pitchFamily="34" charset="0"/>
              </a:rPr>
              <a:t>) contributes to the development of breast cancer  </a:t>
            </a:r>
          </a:p>
          <a:p>
            <a:pPr marL="171450" indent="-171450" eaLnBrk="0" hangingPunct="0">
              <a:spcAft>
                <a:spcPts val="0"/>
              </a:spcAft>
              <a:buFontTx/>
              <a:buChar char="-"/>
              <a:defRPr/>
            </a:pPr>
            <a:endParaRPr lang="en-US" sz="1700" dirty="0">
              <a:solidFill>
                <a:srgbClr val="003366"/>
              </a:solidFill>
              <a:latin typeface="Calibri" pitchFamily="34" charset="0"/>
              <a:cs typeface="Calibri" pitchFamily="34" charset="0"/>
            </a:endParaRPr>
          </a:p>
          <a:p>
            <a:pPr marL="171450" indent="-171450" eaLnBrk="0" hangingPunct="0">
              <a:spcAft>
                <a:spcPts val="0"/>
              </a:spcAft>
              <a:buFontTx/>
              <a:buChar char="-"/>
              <a:defRPr/>
            </a:pPr>
            <a:r>
              <a:rPr lang="en-US" sz="1700" dirty="0" smtClean="0">
                <a:solidFill>
                  <a:srgbClr val="003366"/>
                </a:solidFill>
                <a:latin typeface="Calibri" pitchFamily="34" charset="0"/>
                <a:cs typeface="Calibri" pitchFamily="34" charset="0"/>
              </a:rPr>
              <a:t>Not only tap water is FREE but it is better of the two evils—but avoid water filters as they also contain nasty carcinogenic compounds (anything that is made from plastic is </a:t>
            </a:r>
            <a:r>
              <a:rPr lang="en-US" sz="1700" dirty="0" err="1" smtClean="0">
                <a:solidFill>
                  <a:srgbClr val="003366"/>
                </a:solidFill>
                <a:latin typeface="Calibri" pitchFamily="34" charset="0"/>
                <a:cs typeface="Calibri" pitchFamily="34" charset="0"/>
              </a:rPr>
              <a:t>malastic</a:t>
            </a:r>
            <a:r>
              <a:rPr lang="en-US" sz="1700" dirty="0" smtClean="0">
                <a:solidFill>
                  <a:srgbClr val="003366"/>
                </a:solidFill>
                <a:latin typeface="Calibri" pitchFamily="34" charset="0"/>
                <a:cs typeface="Calibri" pitchFamily="34" charset="0"/>
              </a:rPr>
              <a:t> to health!)  </a:t>
            </a: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7692"/>
          <a:stretch/>
        </p:blipFill>
        <p:spPr>
          <a:xfrm>
            <a:off x="533400" y="457200"/>
            <a:ext cx="4191000" cy="2743200"/>
          </a:xfrm>
          <a:prstGeom prst="rect">
            <a:avLst/>
          </a:prstGeom>
        </p:spPr>
      </p:pic>
      <p:grpSp>
        <p:nvGrpSpPr>
          <p:cNvPr id="2" name="Group 1"/>
          <p:cNvGrpSpPr/>
          <p:nvPr/>
        </p:nvGrpSpPr>
        <p:grpSpPr>
          <a:xfrm>
            <a:off x="5104901" y="762000"/>
            <a:ext cx="3558416" cy="2362200"/>
            <a:chOff x="5104901" y="685800"/>
            <a:chExt cx="3558416" cy="2362200"/>
          </a:xfrm>
        </p:grpSpPr>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04901" y="685800"/>
              <a:ext cx="3558416" cy="1518421"/>
            </a:xfrm>
            <a:prstGeom prst="rect">
              <a:avLst/>
            </a:prstGeom>
          </p:spPr>
        </p:pic>
        <p:sp>
          <p:nvSpPr>
            <p:cNvPr id="7" name="TextBox 6"/>
            <p:cNvSpPr txBox="1"/>
            <p:nvPr/>
          </p:nvSpPr>
          <p:spPr>
            <a:xfrm>
              <a:off x="6106175" y="2217003"/>
              <a:ext cx="1666225" cy="830997"/>
            </a:xfrm>
            <a:prstGeom prst="rect">
              <a:avLst/>
            </a:prstGeom>
            <a:noFill/>
          </p:spPr>
          <p:txBody>
            <a:bodyPr wrap="none" rtlCol="0">
              <a:spAutoFit/>
            </a:bodyPr>
            <a:lstStyle/>
            <a:p>
              <a:pPr algn="ctr"/>
              <a:r>
                <a:rPr lang="en-US"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Polyethylene </a:t>
              </a:r>
            </a:p>
            <a:p>
              <a:pPr algn="ctr"/>
              <a:r>
                <a:rPr lang="en-US"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Terephthalate </a:t>
              </a:r>
            </a:p>
            <a:p>
              <a:pPr algn="ctr"/>
              <a:r>
                <a:rPr lang="en-US" sz="16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(PET)</a:t>
              </a:r>
              <a:endParaRPr lang="en-US" sz="16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grpSp>
    </p:spTree>
    <p:extLst>
      <p:ext uri="{BB962C8B-B14F-4D97-AF65-F5344CB8AC3E}">
        <p14:creationId xmlns:p14="http://schemas.microsoft.com/office/powerpoint/2010/main" val="297819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16242</TotalTime>
  <Words>726</Words>
  <Application>Microsoft Office PowerPoint</Application>
  <PresentationFormat>On-screen Show (4:3)</PresentationFormat>
  <Paragraphs>55</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Cambria</vt:lpstr>
      <vt:lpstr>Symbol</vt:lpstr>
      <vt:lpstr>Times</vt:lpstr>
      <vt:lpstr>Times New Roman</vt:lpstr>
      <vt:lpstr>Verdana</vt:lpstr>
      <vt:lpstr>Blank Presentation</vt:lpstr>
      <vt:lpstr>PowerPoint Presentation</vt:lpstr>
      <vt:lpstr>PowerPoint Presentation</vt:lpstr>
      <vt:lpstr>PowerPoint Presentation</vt:lpstr>
      <vt:lpstr>PowerPoint Presentation</vt:lpstr>
      <vt:lpstr>PowerPoint Presentation</vt:lpstr>
      <vt:lpstr>PowerPoint Presentation</vt:lpstr>
    </vt:vector>
  </TitlesOfParts>
  <Manager>Sumanas, Inc.</Manager>
  <Company>John Wiley &amp; Sons,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Biochemistry</dc:title>
  <dc:creator>Voet et al.</dc:creator>
  <cp:lastModifiedBy>Ad</cp:lastModifiedBy>
  <cp:revision>569</cp:revision>
  <dcterms:created xsi:type="dcterms:W3CDTF">2002-12-24T01:08:46Z</dcterms:created>
  <dcterms:modified xsi:type="dcterms:W3CDTF">2018-11-22T23:07:19Z</dcterms:modified>
</cp:coreProperties>
</file>