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86" r:id="rId2"/>
    <p:sldId id="356" r:id="rId3"/>
    <p:sldId id="357" r:id="rId4"/>
    <p:sldId id="369" r:id="rId5"/>
    <p:sldId id="370" r:id="rId6"/>
    <p:sldId id="385" r:id="rId7"/>
    <p:sldId id="371" r:id="rId8"/>
    <p:sldId id="372" r:id="rId9"/>
    <p:sldId id="373" r:id="rId10"/>
    <p:sldId id="359" r:id="rId11"/>
    <p:sldId id="364" r:id="rId1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6D09"/>
    <a:srgbClr val="CCCC00"/>
    <a:srgbClr val="EDE5AC"/>
    <a:srgbClr val="CC9900"/>
    <a:srgbClr val="996633"/>
    <a:srgbClr val="800080"/>
    <a:srgbClr val="2564A2"/>
    <a:srgbClr val="AACB2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01" autoAdjust="0"/>
    <p:restoredTop sz="99572" autoAdjust="0"/>
  </p:normalViewPr>
  <p:slideViewPr>
    <p:cSldViewPr>
      <p:cViewPr varScale="1">
        <p:scale>
          <a:sx n="107" d="100"/>
          <a:sy n="107" d="100"/>
        </p:scale>
        <p:origin x="171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7850"/>
            <a:ext cx="5095875" cy="415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2CB6A1B6-5C34-49BE-BED7-B17534741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27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DC40B2AF-A9E7-4069-9AA8-E80A7EEA054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34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547DBD2A-7B78-4AB6-A2BA-9A73415DD26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547DBD2A-7B78-4AB6-A2BA-9A73415DD26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CB763A6D-6908-44BE-BDA1-BF2EC3856C4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297EEA82-277F-4C65-8C38-52ED27DCE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23CE0802-EB77-47E6-8090-775897B8380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6A1B6-5C34-49BE-BED7-B175347415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EAF96D6-C584-407C-AAEE-2973E026C5D4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0FDF322B-4209-43D0-B2FF-66DE1516D23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547DBD2A-7B78-4AB6-A2BA-9A73415DD26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6A1B6-5C34-49BE-BED7-B175347415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8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56A2B-5C29-425F-8195-54C5CB55B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78CA-760D-4544-8912-590541142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9FF5-14C3-4DA0-9578-7BA9E1A84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8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8609-5974-433C-9AA9-1CF06512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DF2BA-3DB8-4606-87C9-F313824F1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2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AE723-8CBF-405A-92FF-6AB4D74CF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4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9B1B-8685-467C-932F-AA9B872F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5A73-A60C-4CCA-9FFE-457F111E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FAA8-857E-4108-8DA8-6629E1FD8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37A69-AB9D-45D6-AE8E-8151D438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87B0-0DC4-4428-940E-E25365DF3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6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fld id="{3C100C00-B1B7-4E2D-BF05-A91FA5C52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" t="4445" r="2095" b="5555"/>
          <a:stretch/>
        </p:blipFill>
        <p:spPr>
          <a:xfrm>
            <a:off x="1828800" y="3048000"/>
            <a:ext cx="6858000" cy="3657600"/>
          </a:xfrm>
          <a:prstGeom prst="rect">
            <a:avLst/>
          </a:prstGeom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371600" y="1371600"/>
            <a:ext cx="6320118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alt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INTRODUCTION</a:t>
            </a:r>
            <a:endParaRPr lang="en-US" altLang="en-US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95400" y="2362200"/>
            <a:ext cx="6324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3000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§</a:t>
            </a:r>
            <a:r>
              <a:rPr lang="en-US" altLang="en-US" sz="3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0.2  Basic Concepts</a:t>
            </a:r>
            <a:endParaRPr lang="en-US" altLang="en-US" sz="3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981200" y="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Common Latin Jargons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6700" y="720090"/>
            <a:ext cx="8420100" cy="5909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vitro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glass” — 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studies conducted in a test tube</a:t>
            </a:r>
            <a:endParaRPr lang="en-US" altLang="en-US" sz="1800" dirty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 smtClean="0">
              <a:solidFill>
                <a:schemeClr val="accent2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n vivo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living (body)” — 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studies carried out inside living organisms</a:t>
            </a:r>
            <a:endParaRPr lang="en-US" altLang="en-US" sz="1800" dirty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 smtClean="0">
              <a:solidFill>
                <a:schemeClr val="accent2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e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x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vivo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outside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living (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body)” — 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studies executed on cultured cells outside an organism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 smtClean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situ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“on site” — </a:t>
            </a:r>
            <a:r>
              <a:rPr lang="en-US" altLang="en-US" sz="1800" dirty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studies performed on site (in place); </a:t>
            </a:r>
            <a:r>
              <a:rPr lang="en-US" altLang="en-US" sz="1800" dirty="0" err="1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eg</a:t>
            </a:r>
            <a:r>
              <a:rPr lang="en-US" altLang="en-US" sz="1800" dirty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 examining an organ while it is still attached to the body after it has been sacrificed  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endParaRPr lang="en-US" altLang="en-US" sz="1800" dirty="0">
              <a:solidFill>
                <a:schemeClr val="tx2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</a:t>
            </a:r>
            <a:r>
              <a:rPr lang="en-US" altLang="en-US" sz="1800" b="1" dirty="0" err="1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silico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silicon (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computer)” — </a:t>
            </a:r>
            <a:r>
              <a:rPr lang="en-US" altLang="en-US" sz="1800" dirty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studies performed on a </a:t>
            </a:r>
            <a:r>
              <a:rPr lang="en-US" altLang="en-US" sz="18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computer (microchips are largely comprised of silicon—a semiconductor metal) </a:t>
            </a:r>
            <a:endParaRPr lang="en-US" altLang="en-US" sz="1800" dirty="0">
              <a:solidFill>
                <a:schemeClr val="tx2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 smtClean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vide infra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look below” — 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see below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ide supra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look above” —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see above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a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d </a:t>
            </a:r>
            <a:r>
              <a:rPr lang="en-US" altLang="en-US" sz="1800" b="1" dirty="0" err="1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nauseum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“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to nausea (sickness)” —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 something that is repetitively discussed or mentioned to the point of sickness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!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1800" dirty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is-a-vis </a:t>
            </a:r>
            <a:r>
              <a:rPr lang="en-US" altLang="en-US" sz="1800" b="1" dirty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  <a:sym typeface="Wingdings" panose="05000000000000000000" pitchFamily="2" charset="2"/>
              </a:rPr>
              <a:t>“face-to-face</a:t>
            </a:r>
            <a:r>
              <a:rPr lang="en-US" altLang="en-US" sz="18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” —</a:t>
            </a:r>
            <a:r>
              <a:rPr lang="en-US" altLang="en-US" sz="1800" dirty="0" smtClean="0">
                <a:solidFill>
                  <a:srgbClr val="22190A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 regard to, in relation to</a:t>
            </a:r>
            <a:endParaRPr lang="en-US" altLang="en-US" sz="1800" dirty="0" smtClean="0">
              <a:solidFill>
                <a:srgbClr val="22190A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981200" y="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Hypothesis vs Theory vs Law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846921"/>
            <a:ext cx="76200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5000"/>
              </a:lnSpc>
              <a:defRPr/>
            </a:pPr>
            <a:endParaRPr lang="en-US" sz="2000" dirty="0" smtClean="0">
              <a:solidFill>
                <a:srgbClr val="00B0F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indent="288925" eaLnBrk="0" hangingPunct="0">
              <a:lnSpc>
                <a:spcPct val="115000"/>
              </a:lnSpc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Hypothesis</a:t>
            </a:r>
          </a:p>
          <a:p>
            <a:pPr marL="287338" indent="1588" eaLnBrk="0" hangingPunct="0">
              <a:lnSpc>
                <a:spcPct val="11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 plausible statement/opinion/observation that needs to be tested thoroughly</a:t>
            </a:r>
          </a:p>
          <a:p>
            <a:pPr marL="287338" indent="1588" eaLnBrk="0" hangingPunct="0">
              <a:lnSpc>
                <a:spcPct val="115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—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eg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 the enzyme is only active in the presence of Mg</a:t>
            </a:r>
            <a:r>
              <a:rPr lang="en-US" sz="2000" baseline="30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2+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 ions  </a:t>
            </a:r>
          </a:p>
          <a:p>
            <a:pPr marL="1657350" indent="-1368425" eaLnBrk="0" hangingPunct="0">
              <a:lnSpc>
                <a:spcPct val="115000"/>
              </a:lnSpc>
              <a:defRPr/>
            </a:pPr>
            <a:endParaRPr lang="en-US" sz="2000" dirty="0" smtClean="0">
              <a:solidFill>
                <a:srgbClr val="FF000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marL="1657350" indent="-1368425" eaLnBrk="0" hangingPunct="0">
              <a:lnSpc>
                <a:spcPct val="115000"/>
              </a:lnSpc>
              <a:defRPr/>
            </a:pPr>
            <a:endParaRPr lang="en-US" sz="2000" dirty="0">
              <a:solidFill>
                <a:srgbClr val="FF0000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marL="1657350" indent="-1368425" eaLnBrk="0" hangingPunct="0">
              <a:lnSpc>
                <a:spcPct val="115000"/>
              </a:lnSpc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Theory</a:t>
            </a:r>
          </a:p>
          <a:p>
            <a:pPr marL="287338" eaLnBrk="0" hangingPunct="0">
              <a:lnSpc>
                <a:spcPct val="115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A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 principle that has been thoroughly tested and applied</a:t>
            </a:r>
          </a:p>
          <a:p>
            <a:pPr marL="287338" eaLnBrk="0" hangingPunct="0">
              <a:lnSpc>
                <a:spcPct val="115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—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eg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 theory of evolution</a:t>
            </a:r>
          </a:p>
          <a:p>
            <a:pPr marL="630238" indent="-342900" eaLnBrk="0" hangingPunct="0">
              <a:lnSpc>
                <a:spcPct val="115000"/>
              </a:lnSpc>
              <a:buFontTx/>
              <a:buChar char="-"/>
              <a:defRPr/>
            </a:pPr>
            <a:endParaRPr lang="en-US" sz="2000" dirty="0" smtClean="0">
              <a:solidFill>
                <a:srgbClr val="00B0F0"/>
              </a:solidFill>
              <a:latin typeface="Calibri" pitchFamily="34" charset="0"/>
              <a:ea typeface="Cambria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marL="287338" eaLnBrk="0" hangingPunct="0">
              <a:lnSpc>
                <a:spcPct val="115000"/>
              </a:lnSpc>
              <a:defRPr/>
            </a:pPr>
            <a:endParaRPr lang="en-US" sz="2000" dirty="0" smtClean="0">
              <a:solidFill>
                <a:srgbClr val="00B0F0"/>
              </a:solidFill>
              <a:latin typeface="Calibri" pitchFamily="34" charset="0"/>
              <a:ea typeface="Cambria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indent="288925" eaLnBrk="0" hangingPunct="0">
              <a:lnSpc>
                <a:spcPct val="115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Law</a:t>
            </a:r>
            <a:endParaRPr lang="en-US" sz="2000" b="1" dirty="0" smtClean="0">
              <a:solidFill>
                <a:srgbClr val="00B0F0"/>
              </a:solidFill>
              <a:latin typeface="Calibri" pitchFamily="34" charset="0"/>
              <a:ea typeface="Cambria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indent="288925" eaLnBrk="0" hangingPunct="0">
              <a:lnSpc>
                <a:spcPct val="115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A fundamental rule that is universally true</a:t>
            </a:r>
          </a:p>
          <a:p>
            <a:pPr indent="288925" eaLnBrk="0" hangingPunct="0">
              <a:lnSpc>
                <a:spcPct val="115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—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eg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Times New Roman" pitchFamily="18" charset="0"/>
                <a:sym typeface="Wingdings" panose="05000000000000000000" pitchFamily="2" charset="2"/>
              </a:rPr>
              <a:t> law of gravitation</a:t>
            </a:r>
            <a:endParaRPr lang="en-US" sz="2000" dirty="0">
              <a:solidFill>
                <a:schemeClr val="tx2"/>
              </a:solidFill>
              <a:latin typeface="Calibri" pitchFamily="34" charset="0"/>
              <a:ea typeface="Cambria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733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voet4_tab_01_02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0" b="15331"/>
          <a:stretch>
            <a:fillRect/>
          </a:stretch>
        </p:blipFill>
        <p:spPr bwMode="auto">
          <a:xfrm>
            <a:off x="228600" y="457200"/>
            <a:ext cx="8686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81000" y="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Common Functional Groups and </a:t>
            </a: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Linkages</a:t>
            </a:r>
            <a:r>
              <a:rPr lang="en-US" altLang="en-US" sz="2400" b="1" dirty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voet4_tab_01_02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6" b="15764"/>
          <a:stretch>
            <a:fillRect/>
          </a:stretch>
        </p:blipFill>
        <p:spPr bwMode="auto">
          <a:xfrm>
            <a:off x="228600" y="439738"/>
            <a:ext cx="8685213" cy="626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81000" y="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Common Functional Groups and </a:t>
            </a: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Linkages</a:t>
            </a:r>
            <a:r>
              <a:rPr lang="en-US" altLang="en-US" sz="2400" b="1" dirty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786" y="1238036"/>
            <a:ext cx="115929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(Carbamoyl)</a:t>
            </a:r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438400" y="10588"/>
            <a:ext cx="4440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Phosphorus Compounds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038600" y="609600"/>
            <a:ext cx="0" cy="5867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203200" y="3962401"/>
            <a:ext cx="3005218" cy="1066799"/>
            <a:chOff x="203200" y="3405555"/>
            <a:chExt cx="3005218" cy="1066799"/>
          </a:xfrm>
        </p:grpSpPr>
        <p:sp>
          <p:nvSpPr>
            <p:cNvPr id="18" name="TextBox 17"/>
            <p:cNvSpPr txBox="1"/>
            <p:nvPr/>
          </p:nvSpPr>
          <p:spPr>
            <a:xfrm>
              <a:off x="203200" y="3744330"/>
              <a:ext cx="127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Phosphoryl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group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371600" y="3429000"/>
              <a:ext cx="1829003" cy="990600"/>
              <a:chOff x="1745752" y="5106988"/>
              <a:chExt cx="1829003" cy="990600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53320" y="5106988"/>
                <a:ext cx="1121435" cy="99060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41" name="Rounded Rectangle 40"/>
              <p:cNvSpPr/>
              <p:nvPr/>
            </p:nvSpPr>
            <p:spPr bwMode="auto">
              <a:xfrm>
                <a:off x="2437234" y="5615664"/>
                <a:ext cx="152400" cy="16076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745752" y="5593807"/>
                <a:ext cx="634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 bwMode="auto">
              <a:xfrm>
                <a:off x="2178084" y="5800133"/>
                <a:ext cx="36576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" name="Rounded Rectangle 23"/>
            <p:cNvSpPr/>
            <p:nvPr/>
          </p:nvSpPr>
          <p:spPr bwMode="auto">
            <a:xfrm>
              <a:off x="2450726" y="3405555"/>
              <a:ext cx="757692" cy="1066799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3200" y="5562601"/>
            <a:ext cx="3008522" cy="1066799"/>
            <a:chOff x="203200" y="4839676"/>
            <a:chExt cx="3008522" cy="1066799"/>
          </a:xfrm>
        </p:grpSpPr>
        <p:sp>
          <p:nvSpPr>
            <p:cNvPr id="19" name="TextBox 18"/>
            <p:cNvSpPr txBox="1"/>
            <p:nvPr/>
          </p:nvSpPr>
          <p:spPr>
            <a:xfrm>
              <a:off x="203200" y="5241152"/>
              <a:ext cx="127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Phosphate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group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371600" y="4864100"/>
              <a:ext cx="1829003" cy="990600"/>
              <a:chOff x="1745752" y="5106988"/>
              <a:chExt cx="1829003" cy="990600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53320" y="5106988"/>
                <a:ext cx="1121435" cy="99060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28" name="Rounded Rectangle 27"/>
              <p:cNvSpPr/>
              <p:nvPr/>
            </p:nvSpPr>
            <p:spPr bwMode="auto">
              <a:xfrm>
                <a:off x="2437234" y="5615664"/>
                <a:ext cx="152400" cy="16076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745752" y="5593807"/>
                <a:ext cx="634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>
                <a:off x="2178084" y="5800133"/>
                <a:ext cx="36576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6" name="Rounded Rectangle 45"/>
            <p:cNvSpPr/>
            <p:nvPr/>
          </p:nvSpPr>
          <p:spPr bwMode="auto">
            <a:xfrm>
              <a:off x="2021846" y="4839676"/>
              <a:ext cx="1189876" cy="1066799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3584" y="2280805"/>
            <a:ext cx="2997019" cy="1071995"/>
            <a:chOff x="203584" y="1981200"/>
            <a:chExt cx="2997019" cy="1071995"/>
          </a:xfrm>
        </p:grpSpPr>
        <p:sp>
          <p:nvSpPr>
            <p:cNvPr id="17" name="TextBox 16"/>
            <p:cNvSpPr txBox="1"/>
            <p:nvPr/>
          </p:nvSpPr>
          <p:spPr>
            <a:xfrm>
              <a:off x="203584" y="2061001"/>
              <a:ext cx="1269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Hydrogen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phosphate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(HPO</a:t>
              </a:r>
              <a:r>
                <a:rPr lang="en-US" sz="1600" baseline="-25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4</a:t>
              </a:r>
              <a:r>
                <a:rPr lang="en-US" sz="1600" baseline="30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2-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808294" y="1981200"/>
              <a:ext cx="1392309" cy="990600"/>
              <a:chOff x="1938926" y="2369344"/>
              <a:chExt cx="1392309" cy="99060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9800" y="2369344"/>
                <a:ext cx="1121435" cy="99060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2" name="Rounded Rectangle 1"/>
              <p:cNvSpPr/>
              <p:nvPr/>
            </p:nvSpPr>
            <p:spPr bwMode="auto">
              <a:xfrm>
                <a:off x="2193714" y="2878020"/>
                <a:ext cx="152400" cy="16076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38926" y="2858910"/>
                <a:ext cx="634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" name="Rounded Rectangle 46"/>
            <p:cNvSpPr/>
            <p:nvPr/>
          </p:nvSpPr>
          <p:spPr bwMode="auto">
            <a:xfrm>
              <a:off x="2005815" y="1986396"/>
              <a:ext cx="1189876" cy="1066799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3200" y="609600"/>
            <a:ext cx="2997403" cy="1066799"/>
            <a:chOff x="203200" y="609600"/>
            <a:chExt cx="2997403" cy="1066799"/>
          </a:xfrm>
        </p:grpSpPr>
        <p:sp>
          <p:nvSpPr>
            <p:cNvPr id="12" name="TextBox 11"/>
            <p:cNvSpPr txBox="1"/>
            <p:nvPr/>
          </p:nvSpPr>
          <p:spPr>
            <a:xfrm>
              <a:off x="203200" y="806326"/>
              <a:ext cx="127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Inorganic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phosphate 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(PO</a:t>
              </a:r>
              <a:r>
                <a:rPr lang="en-US" sz="1600" baseline="-25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4</a:t>
              </a:r>
              <a:r>
                <a:rPr lang="en-US" sz="1600" baseline="30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3-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9168" y="646723"/>
              <a:ext cx="1121435" cy="990600"/>
            </a:xfrm>
            <a:prstGeom prst="rect">
              <a:avLst/>
            </a:prstGeom>
            <a:ln w="12700">
              <a:noFill/>
            </a:ln>
          </p:spPr>
        </p:pic>
        <p:sp>
          <p:nvSpPr>
            <p:cNvPr id="48" name="Rounded Rectangle 47"/>
            <p:cNvSpPr/>
            <p:nvPr/>
          </p:nvSpPr>
          <p:spPr bwMode="auto">
            <a:xfrm>
              <a:off x="2010524" y="609600"/>
              <a:ext cx="1189876" cy="1066799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19600" y="2590800"/>
            <a:ext cx="4470019" cy="4038600"/>
            <a:chOff x="4419600" y="2590800"/>
            <a:chExt cx="4470019" cy="4038600"/>
          </a:xfrm>
        </p:grpSpPr>
        <p:sp>
          <p:nvSpPr>
            <p:cNvPr id="23558" name="TextBox 5"/>
            <p:cNvSpPr txBox="1">
              <a:spLocks noChangeArrowheads="1"/>
            </p:cNvSpPr>
            <p:nvPr/>
          </p:nvSpPr>
          <p:spPr bwMode="auto">
            <a:xfrm>
              <a:off x="4419600" y="4875074"/>
              <a:ext cx="4470019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US" alt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Under physiological conditions (pH ~ 7), inorganic phosphate (</a:t>
              </a:r>
              <a:r>
                <a:rPr lang="en-US" sz="1800" dirty="0" smtClean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</a:t>
              </a:r>
              <a:r>
                <a:rPr lang="en-US" sz="1800" baseline="-25000" dirty="0" smtClean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r>
                <a:rPr lang="en-US" sz="1800" baseline="30000" dirty="0" smtClean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3-</a:t>
              </a:r>
              <a:r>
                <a:rPr 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), often denoted as P</a:t>
              </a:r>
              <a:r>
                <a:rPr lang="en-US" sz="1800" baseline="-250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 in textbooks, only exists in the protonated form called hydrogen phosphate (HPO</a:t>
              </a:r>
              <a:r>
                <a:rPr lang="en-US" sz="1800" baseline="-25000" dirty="0" smtClean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r>
                <a:rPr lang="en-US" sz="1800" baseline="30000" dirty="0" smtClean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2-</a:t>
              </a:r>
              <a:r>
                <a:rPr 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)—</a:t>
              </a:r>
              <a:r>
                <a:rPr lang="en-US" sz="1800" dirty="0" err="1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ie</a:t>
              </a:r>
              <a:r>
                <a:rPr 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 if a textbook calls for P</a:t>
              </a:r>
              <a:r>
                <a:rPr lang="en-US" sz="1800" baseline="-250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 as one of the reactants, it has to be in its protonated form! </a:t>
              </a:r>
              <a:r>
                <a:rPr lang="en-US" altLang="en-US" sz="1800" dirty="0" smtClean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2800246"/>
              <a:ext cx="1600200" cy="630195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4598168" y="2915288"/>
              <a:ext cx="1040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HPO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4</a:t>
              </a:r>
              <a:r>
                <a:rPr lang="en-US" sz="2000" baseline="30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2-</a:t>
              </a:r>
              <a:endParaRPr lang="en-US" sz="20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39000" y="2915288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PO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4</a:t>
              </a:r>
              <a:r>
                <a:rPr lang="en-US" sz="2000" baseline="30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3-</a:t>
              </a:r>
              <a:r>
                <a:rPr lang="en-US" sz="2000" dirty="0">
                  <a:solidFill>
                    <a:srgbClr val="00B050"/>
                  </a:solidFill>
                  <a:latin typeface="Arial Narrow" panose="020B0606020202030204" pitchFamily="34" charset="0"/>
                </a:rPr>
                <a:t>  + H</a:t>
              </a:r>
              <a:r>
                <a:rPr lang="en-US" sz="2000" baseline="30000" dirty="0" smtClean="0">
                  <a:solidFill>
                    <a:srgbClr val="00B050"/>
                  </a:solidFill>
                  <a:latin typeface="Arial Narrow" panose="020B0606020202030204" pitchFamily="34" charset="0"/>
                </a:rPr>
                <a:t>+</a:t>
              </a:r>
              <a:endParaRPr lang="en-US" sz="20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68764" y="2590800"/>
              <a:ext cx="91563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pK</a:t>
              </a:r>
              <a:r>
                <a:rPr lang="en-US" sz="20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 = 12</a:t>
              </a:r>
              <a:endParaRPr lang="en-US" sz="2000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798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95800" y="152400"/>
            <a:ext cx="4429125" cy="1363663"/>
            <a:chOff x="4495800" y="152400"/>
            <a:chExt cx="4429125" cy="1363663"/>
          </a:xfrm>
        </p:grpSpPr>
        <p:grpSp>
          <p:nvGrpSpPr>
            <p:cNvPr id="7172" name="Group 14"/>
            <p:cNvGrpSpPr>
              <a:grpSpLocks/>
            </p:cNvGrpSpPr>
            <p:nvPr/>
          </p:nvGrpSpPr>
          <p:grpSpPr bwMode="auto">
            <a:xfrm>
              <a:off x="6594475" y="152400"/>
              <a:ext cx="2330450" cy="1363663"/>
              <a:chOff x="2590800" y="2819400"/>
              <a:chExt cx="2329484" cy="1363581"/>
            </a:xfrm>
          </p:grpSpPr>
          <p:sp>
            <p:nvSpPr>
              <p:cNvPr id="7204" name="Freeform 9"/>
              <p:cNvSpPr>
                <a:spLocks/>
              </p:cNvSpPr>
              <p:nvPr/>
            </p:nvSpPr>
            <p:spPr bwMode="auto">
              <a:xfrm>
                <a:off x="3283010" y="2819400"/>
                <a:ext cx="1119367" cy="875201"/>
              </a:xfrm>
              <a:custGeom>
                <a:avLst/>
                <a:gdLst>
                  <a:gd name="T0" fmla="*/ 29422 w 1119367"/>
                  <a:gd name="T1" fmla="*/ 147094 h 875201"/>
                  <a:gd name="T2" fmla="*/ 29422 w 1119367"/>
                  <a:gd name="T3" fmla="*/ 373517 h 875201"/>
                  <a:gd name="T4" fmla="*/ 72965 w 1119367"/>
                  <a:gd name="T5" fmla="*/ 808946 h 875201"/>
                  <a:gd name="T6" fmla="*/ 430016 w 1119367"/>
                  <a:gd name="T7" fmla="*/ 869906 h 875201"/>
                  <a:gd name="T8" fmla="*/ 996074 w 1119367"/>
                  <a:gd name="T9" fmla="*/ 861197 h 875201"/>
                  <a:gd name="T10" fmla="*/ 1100576 w 1119367"/>
                  <a:gd name="T11" fmla="*/ 774111 h 875201"/>
                  <a:gd name="T12" fmla="*/ 1117994 w 1119367"/>
                  <a:gd name="T13" fmla="*/ 434477 h 875201"/>
                  <a:gd name="T14" fmla="*/ 1083159 w 1119367"/>
                  <a:gd name="T15" fmla="*/ 42591 h 875201"/>
                  <a:gd name="T16" fmla="*/ 821902 w 1119367"/>
                  <a:gd name="T17" fmla="*/ 25174 h 875201"/>
                  <a:gd name="T18" fmla="*/ 769651 w 1119367"/>
                  <a:gd name="T19" fmla="*/ 173220 h 875201"/>
                  <a:gd name="T20" fmla="*/ 787068 w 1119367"/>
                  <a:gd name="T21" fmla="*/ 582523 h 875201"/>
                  <a:gd name="T22" fmla="*/ 438725 w 1119367"/>
                  <a:gd name="T23" fmla="*/ 582523 h 875201"/>
                  <a:gd name="T24" fmla="*/ 412599 w 1119367"/>
                  <a:gd name="T25" fmla="*/ 486728 h 875201"/>
                  <a:gd name="T26" fmla="*/ 403891 w 1119367"/>
                  <a:gd name="T27" fmla="*/ 103551 h 875201"/>
                  <a:gd name="T28" fmla="*/ 29422 w 1119367"/>
                  <a:gd name="T29" fmla="*/ 147094 h 87520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19367" h="875201">
                    <a:moveTo>
                      <a:pt x="29422" y="147094"/>
                    </a:moveTo>
                    <a:cubicBezTo>
                      <a:pt x="-32989" y="192088"/>
                      <a:pt x="22165" y="263208"/>
                      <a:pt x="29422" y="373517"/>
                    </a:cubicBezTo>
                    <a:cubicBezTo>
                      <a:pt x="36679" y="483826"/>
                      <a:pt x="6199" y="726215"/>
                      <a:pt x="72965" y="808946"/>
                    </a:cubicBezTo>
                    <a:cubicBezTo>
                      <a:pt x="139731" y="891677"/>
                      <a:pt x="276165" y="861198"/>
                      <a:pt x="430016" y="869906"/>
                    </a:cubicBezTo>
                    <a:cubicBezTo>
                      <a:pt x="583867" y="878614"/>
                      <a:pt x="884314" y="877163"/>
                      <a:pt x="996074" y="861197"/>
                    </a:cubicBezTo>
                    <a:cubicBezTo>
                      <a:pt x="1107834" y="845231"/>
                      <a:pt x="1080256" y="845231"/>
                      <a:pt x="1100576" y="774111"/>
                    </a:cubicBezTo>
                    <a:cubicBezTo>
                      <a:pt x="1120896" y="702991"/>
                      <a:pt x="1120897" y="556397"/>
                      <a:pt x="1117994" y="434477"/>
                    </a:cubicBezTo>
                    <a:cubicBezTo>
                      <a:pt x="1115091" y="312557"/>
                      <a:pt x="1132508" y="110808"/>
                      <a:pt x="1083159" y="42591"/>
                    </a:cubicBezTo>
                    <a:cubicBezTo>
                      <a:pt x="1033810" y="-25626"/>
                      <a:pt x="874153" y="3402"/>
                      <a:pt x="821902" y="25174"/>
                    </a:cubicBezTo>
                    <a:cubicBezTo>
                      <a:pt x="769651" y="46946"/>
                      <a:pt x="775457" y="80328"/>
                      <a:pt x="769651" y="173220"/>
                    </a:cubicBezTo>
                    <a:cubicBezTo>
                      <a:pt x="763845" y="266112"/>
                      <a:pt x="842222" y="514306"/>
                      <a:pt x="787068" y="582523"/>
                    </a:cubicBezTo>
                    <a:cubicBezTo>
                      <a:pt x="731914" y="650740"/>
                      <a:pt x="501136" y="598489"/>
                      <a:pt x="438725" y="582523"/>
                    </a:cubicBezTo>
                    <a:cubicBezTo>
                      <a:pt x="376314" y="566557"/>
                      <a:pt x="418405" y="566557"/>
                      <a:pt x="412599" y="486728"/>
                    </a:cubicBezTo>
                    <a:cubicBezTo>
                      <a:pt x="406793" y="406899"/>
                      <a:pt x="467754" y="161608"/>
                      <a:pt x="403891" y="103551"/>
                    </a:cubicBezTo>
                    <a:cubicBezTo>
                      <a:pt x="340028" y="45494"/>
                      <a:pt x="91833" y="102100"/>
                      <a:pt x="29422" y="147094"/>
                    </a:cubicBezTo>
                    <a:close/>
                  </a:path>
                </a:pathLst>
              </a:custGeom>
              <a:solidFill>
                <a:srgbClr val="FFFF00">
                  <a:alpha val="25098"/>
                </a:srgbClr>
              </a:solidFill>
              <a:ln w="95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TextBox 12"/>
              <p:cNvSpPr txBox="1">
                <a:spLocks noChangeArrowheads="1"/>
              </p:cNvSpPr>
              <p:nvPr/>
            </p:nvSpPr>
            <p:spPr bwMode="auto">
              <a:xfrm>
                <a:off x="2590800" y="2859542"/>
                <a:ext cx="2329484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            O         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            ||  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    R1—C—O—C—R2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            </a:t>
                </a:r>
                <a:r>
                  <a:rPr lang="en-US" altLang="en-US" sz="1600" b="1" baseline="3000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en-US" sz="1600" b="1"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495800" y="477838"/>
              <a:ext cx="2166938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Anhydride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without hydride(H</a:t>
              </a:r>
              <a:r>
                <a:rPr lang="en-US" sz="1200" b="1" baseline="30000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-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)—two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acyl groups bonded together via an O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-4763"/>
            <a:ext cx="504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Comparison of Complex Bonds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962400" y="457200"/>
            <a:ext cx="0" cy="6248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155575" y="609600"/>
            <a:ext cx="3610188" cy="1077218"/>
            <a:chOff x="155575" y="609600"/>
            <a:chExt cx="3610188" cy="1077218"/>
          </a:xfrm>
        </p:grpSpPr>
        <p:grpSp>
          <p:nvGrpSpPr>
            <p:cNvPr id="7175" name="Group 5"/>
            <p:cNvGrpSpPr>
              <a:grpSpLocks/>
            </p:cNvGrpSpPr>
            <p:nvPr/>
          </p:nvGrpSpPr>
          <p:grpSpPr bwMode="auto">
            <a:xfrm>
              <a:off x="2135188" y="609600"/>
              <a:ext cx="1630575" cy="1077218"/>
              <a:chOff x="1016136" y="848756"/>
              <a:chExt cx="1630788" cy="1302958"/>
            </a:xfrm>
          </p:grpSpPr>
          <p:sp>
            <p:nvSpPr>
              <p:cNvPr id="7202" name="TextBox 3"/>
              <p:cNvSpPr txBox="1">
                <a:spLocks noChangeArrowheads="1"/>
              </p:cNvSpPr>
              <p:nvPr/>
            </p:nvSpPr>
            <p:spPr bwMode="auto">
              <a:xfrm>
                <a:off x="1016136" y="848756"/>
                <a:ext cx="1630788" cy="1302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R2—C—O—R1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03" name="Rounded Rectangle 4"/>
              <p:cNvSpPr>
                <a:spLocks noChangeArrowheads="1"/>
              </p:cNvSpPr>
              <p:nvPr/>
            </p:nvSpPr>
            <p:spPr bwMode="auto">
              <a:xfrm>
                <a:off x="1447800" y="940191"/>
                <a:ext cx="721277" cy="829991"/>
              </a:xfrm>
              <a:prstGeom prst="roundRect">
                <a:avLst>
                  <a:gd name="adj" fmla="val 16667"/>
                </a:avLst>
              </a:prstGeom>
              <a:solidFill>
                <a:srgbClr val="FFFF00">
                  <a:alpha val="25098"/>
                </a:srgbClr>
              </a:solidFill>
              <a:ln w="12700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55575" y="862013"/>
              <a:ext cx="1901825" cy="7381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Ester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acyl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group bonded to an R moiety via an O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1775" y="3783013"/>
            <a:ext cx="3591045" cy="1323439"/>
            <a:chOff x="231775" y="3783013"/>
            <a:chExt cx="3591045" cy="1323439"/>
          </a:xfrm>
        </p:grpSpPr>
        <p:grpSp>
          <p:nvGrpSpPr>
            <p:cNvPr id="7181" name="Group 25"/>
            <p:cNvGrpSpPr>
              <a:grpSpLocks/>
            </p:cNvGrpSpPr>
            <p:nvPr/>
          </p:nvGrpSpPr>
          <p:grpSpPr bwMode="auto">
            <a:xfrm>
              <a:off x="2201863" y="3783013"/>
              <a:ext cx="1620957" cy="1323439"/>
              <a:chOff x="1021998" y="2117114"/>
              <a:chExt cx="1621304" cy="1601309"/>
            </a:xfrm>
          </p:grpSpPr>
          <p:sp>
            <p:nvSpPr>
              <p:cNvPr id="7198" name="TextBox 26"/>
              <p:cNvSpPr txBox="1">
                <a:spLocks noChangeArrowheads="1"/>
              </p:cNvSpPr>
              <p:nvPr/>
            </p:nvSpPr>
            <p:spPr bwMode="auto">
              <a:xfrm>
                <a:off x="1021998" y="2117114"/>
                <a:ext cx="1621304" cy="1601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O—P—O—R1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O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7199" name="Rounded Rectangle 27"/>
              <p:cNvSpPr>
                <a:spLocks noChangeArrowheads="1"/>
              </p:cNvSpPr>
              <p:nvPr/>
            </p:nvSpPr>
            <p:spPr bwMode="auto">
              <a:xfrm>
                <a:off x="1427953" y="2241904"/>
                <a:ext cx="721277" cy="829991"/>
              </a:xfrm>
              <a:prstGeom prst="roundRect">
                <a:avLst>
                  <a:gd name="adj" fmla="val 16667"/>
                </a:avLst>
              </a:prstGeom>
              <a:solidFill>
                <a:srgbClr val="FFFF00">
                  <a:alpha val="25098"/>
                </a:srgbClr>
              </a:solidFill>
              <a:ln w="12700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31775" y="4062413"/>
              <a:ext cx="2058988" cy="7381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 err="1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Phosphoester</a:t>
              </a:r>
              <a:endParaRPr lang="en-US" sz="18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phosphoryl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group bonded to an R moiety via an O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6850" y="1905000"/>
            <a:ext cx="3573458" cy="1323439"/>
            <a:chOff x="196850" y="1905000"/>
            <a:chExt cx="3573458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196850" y="2157413"/>
              <a:ext cx="1860550" cy="7381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Thioester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acyl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group bonded to an R via an S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183" name="Group 31"/>
            <p:cNvGrpSpPr>
              <a:grpSpLocks/>
            </p:cNvGrpSpPr>
            <p:nvPr/>
          </p:nvGrpSpPr>
          <p:grpSpPr bwMode="auto">
            <a:xfrm>
              <a:off x="2162175" y="1905000"/>
              <a:ext cx="1608133" cy="1323439"/>
              <a:chOff x="2541822" y="1800761"/>
              <a:chExt cx="1608128" cy="1601307"/>
            </a:xfrm>
          </p:grpSpPr>
          <p:sp>
            <p:nvSpPr>
              <p:cNvPr id="7196" name="TextBox 32"/>
              <p:cNvSpPr txBox="1">
                <a:spLocks noChangeArrowheads="1"/>
              </p:cNvSpPr>
              <p:nvPr/>
            </p:nvSpPr>
            <p:spPr bwMode="auto">
              <a:xfrm>
                <a:off x="2541822" y="1800761"/>
                <a:ext cx="1608128" cy="1601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O—C—S—R1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</a:t>
                </a: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7" name="Rounded Rectangle 33"/>
              <p:cNvSpPr>
                <a:spLocks noChangeArrowheads="1"/>
              </p:cNvSpPr>
              <p:nvPr/>
            </p:nvSpPr>
            <p:spPr bwMode="auto">
              <a:xfrm>
                <a:off x="2947777" y="1925551"/>
                <a:ext cx="721277" cy="829991"/>
              </a:xfrm>
              <a:prstGeom prst="roundRect">
                <a:avLst>
                  <a:gd name="adj" fmla="val 16667"/>
                </a:avLst>
              </a:prstGeom>
              <a:solidFill>
                <a:srgbClr val="FFFF00">
                  <a:alpha val="25098"/>
                </a:srgbClr>
              </a:solidFill>
              <a:ln w="12700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495800" y="1295400"/>
            <a:ext cx="4495800" cy="1363663"/>
            <a:chOff x="4495800" y="1295400"/>
            <a:chExt cx="4495800" cy="1363663"/>
          </a:xfrm>
        </p:grpSpPr>
        <p:grpSp>
          <p:nvGrpSpPr>
            <p:cNvPr id="7170" name="Group 13"/>
            <p:cNvGrpSpPr>
              <a:grpSpLocks/>
            </p:cNvGrpSpPr>
            <p:nvPr/>
          </p:nvGrpSpPr>
          <p:grpSpPr bwMode="auto">
            <a:xfrm>
              <a:off x="6591300" y="1295400"/>
              <a:ext cx="2400300" cy="1363663"/>
              <a:chOff x="2587625" y="4808083"/>
              <a:chExt cx="2400016" cy="1363581"/>
            </a:xfrm>
          </p:grpSpPr>
          <p:sp>
            <p:nvSpPr>
              <p:cNvPr id="7206" name="Freeform 8"/>
              <p:cNvSpPr>
                <a:spLocks/>
              </p:cNvSpPr>
              <p:nvPr/>
            </p:nvSpPr>
            <p:spPr bwMode="auto">
              <a:xfrm>
                <a:off x="3279835" y="4808083"/>
                <a:ext cx="1119367" cy="875201"/>
              </a:xfrm>
              <a:custGeom>
                <a:avLst/>
                <a:gdLst>
                  <a:gd name="T0" fmla="*/ 29422 w 1119367"/>
                  <a:gd name="T1" fmla="*/ 147094 h 875201"/>
                  <a:gd name="T2" fmla="*/ 29422 w 1119367"/>
                  <a:gd name="T3" fmla="*/ 373517 h 875201"/>
                  <a:gd name="T4" fmla="*/ 72965 w 1119367"/>
                  <a:gd name="T5" fmla="*/ 808946 h 875201"/>
                  <a:gd name="T6" fmla="*/ 430016 w 1119367"/>
                  <a:gd name="T7" fmla="*/ 869906 h 875201"/>
                  <a:gd name="T8" fmla="*/ 996074 w 1119367"/>
                  <a:gd name="T9" fmla="*/ 861197 h 875201"/>
                  <a:gd name="T10" fmla="*/ 1100576 w 1119367"/>
                  <a:gd name="T11" fmla="*/ 774111 h 875201"/>
                  <a:gd name="T12" fmla="*/ 1117994 w 1119367"/>
                  <a:gd name="T13" fmla="*/ 434477 h 875201"/>
                  <a:gd name="T14" fmla="*/ 1083159 w 1119367"/>
                  <a:gd name="T15" fmla="*/ 42591 h 875201"/>
                  <a:gd name="T16" fmla="*/ 821902 w 1119367"/>
                  <a:gd name="T17" fmla="*/ 25174 h 875201"/>
                  <a:gd name="T18" fmla="*/ 769651 w 1119367"/>
                  <a:gd name="T19" fmla="*/ 173220 h 875201"/>
                  <a:gd name="T20" fmla="*/ 787068 w 1119367"/>
                  <a:gd name="T21" fmla="*/ 582523 h 875201"/>
                  <a:gd name="T22" fmla="*/ 438725 w 1119367"/>
                  <a:gd name="T23" fmla="*/ 582523 h 875201"/>
                  <a:gd name="T24" fmla="*/ 412599 w 1119367"/>
                  <a:gd name="T25" fmla="*/ 486728 h 875201"/>
                  <a:gd name="T26" fmla="*/ 403891 w 1119367"/>
                  <a:gd name="T27" fmla="*/ 103551 h 875201"/>
                  <a:gd name="T28" fmla="*/ 29422 w 1119367"/>
                  <a:gd name="T29" fmla="*/ 147094 h 87520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19367" h="875201">
                    <a:moveTo>
                      <a:pt x="29422" y="147094"/>
                    </a:moveTo>
                    <a:cubicBezTo>
                      <a:pt x="-32989" y="192088"/>
                      <a:pt x="22165" y="263208"/>
                      <a:pt x="29422" y="373517"/>
                    </a:cubicBezTo>
                    <a:cubicBezTo>
                      <a:pt x="36679" y="483826"/>
                      <a:pt x="6199" y="726215"/>
                      <a:pt x="72965" y="808946"/>
                    </a:cubicBezTo>
                    <a:cubicBezTo>
                      <a:pt x="139731" y="891677"/>
                      <a:pt x="276165" y="861198"/>
                      <a:pt x="430016" y="869906"/>
                    </a:cubicBezTo>
                    <a:cubicBezTo>
                      <a:pt x="583867" y="878614"/>
                      <a:pt x="884314" y="877163"/>
                      <a:pt x="996074" y="861197"/>
                    </a:cubicBezTo>
                    <a:cubicBezTo>
                      <a:pt x="1107834" y="845231"/>
                      <a:pt x="1080256" y="845231"/>
                      <a:pt x="1100576" y="774111"/>
                    </a:cubicBezTo>
                    <a:cubicBezTo>
                      <a:pt x="1120896" y="702991"/>
                      <a:pt x="1120897" y="556397"/>
                      <a:pt x="1117994" y="434477"/>
                    </a:cubicBezTo>
                    <a:cubicBezTo>
                      <a:pt x="1115091" y="312557"/>
                      <a:pt x="1132508" y="110808"/>
                      <a:pt x="1083159" y="42591"/>
                    </a:cubicBezTo>
                    <a:cubicBezTo>
                      <a:pt x="1033810" y="-25626"/>
                      <a:pt x="874153" y="3402"/>
                      <a:pt x="821902" y="25174"/>
                    </a:cubicBezTo>
                    <a:cubicBezTo>
                      <a:pt x="769651" y="46946"/>
                      <a:pt x="775457" y="80328"/>
                      <a:pt x="769651" y="173220"/>
                    </a:cubicBezTo>
                    <a:cubicBezTo>
                      <a:pt x="763845" y="266112"/>
                      <a:pt x="842222" y="514306"/>
                      <a:pt x="787068" y="582523"/>
                    </a:cubicBezTo>
                    <a:cubicBezTo>
                      <a:pt x="731914" y="650740"/>
                      <a:pt x="501136" y="598489"/>
                      <a:pt x="438725" y="582523"/>
                    </a:cubicBezTo>
                    <a:cubicBezTo>
                      <a:pt x="376314" y="566557"/>
                      <a:pt x="418405" y="566557"/>
                      <a:pt x="412599" y="486728"/>
                    </a:cubicBezTo>
                    <a:cubicBezTo>
                      <a:pt x="406793" y="406899"/>
                      <a:pt x="467754" y="161608"/>
                      <a:pt x="403891" y="103551"/>
                    </a:cubicBezTo>
                    <a:cubicBezTo>
                      <a:pt x="340028" y="45494"/>
                      <a:pt x="91833" y="102100"/>
                      <a:pt x="29422" y="147094"/>
                    </a:cubicBezTo>
                    <a:close/>
                  </a:path>
                </a:pathLst>
              </a:custGeom>
              <a:solidFill>
                <a:srgbClr val="FFFF00">
                  <a:alpha val="25098"/>
                </a:srgbClr>
              </a:solidFill>
              <a:ln w="95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TextBox 12"/>
              <p:cNvSpPr txBox="1">
                <a:spLocks noChangeArrowheads="1"/>
              </p:cNvSpPr>
              <p:nvPr/>
            </p:nvSpPr>
            <p:spPr bwMode="auto">
              <a:xfrm>
                <a:off x="2587625" y="4848225"/>
                <a:ext cx="2400016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O         </a:t>
                </a:r>
                <a:r>
                  <a:rPr lang="en-US" altLang="en-US" sz="1600" b="1" dirty="0" err="1">
                    <a:latin typeface="Arial" pitchFamily="34" charset="0"/>
                    <a:cs typeface="Arial" pitchFamily="34" charset="0"/>
                  </a:rPr>
                  <a:t>O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||  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—O—P—O—P—O—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 |           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O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             </a:t>
                </a: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495800" y="1704975"/>
              <a:ext cx="2166938" cy="739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 err="1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Phosphoanhydride</a:t>
              </a:r>
              <a:endParaRPr lang="en-US" sz="18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two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phosphoryl groups bonded together via an O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91000" y="2667000"/>
            <a:ext cx="4800600" cy="4038600"/>
            <a:chOff x="4191000" y="2667000"/>
            <a:chExt cx="4800600" cy="4038600"/>
          </a:xfrm>
        </p:grpSpPr>
        <p:grpSp>
          <p:nvGrpSpPr>
            <p:cNvPr id="9" name="Group 8"/>
            <p:cNvGrpSpPr/>
            <p:nvPr/>
          </p:nvGrpSpPr>
          <p:grpSpPr>
            <a:xfrm>
              <a:off x="4191000" y="2895600"/>
              <a:ext cx="4800600" cy="3810000"/>
              <a:chOff x="4191000" y="2895600"/>
              <a:chExt cx="4800600" cy="3810000"/>
            </a:xfrm>
          </p:grpSpPr>
          <p:grpSp>
            <p:nvGrpSpPr>
              <p:cNvPr id="7184" name="Group 44"/>
              <p:cNvGrpSpPr>
                <a:grpSpLocks/>
              </p:cNvGrpSpPr>
              <p:nvPr/>
            </p:nvGrpSpPr>
            <p:grpSpPr bwMode="auto">
              <a:xfrm>
                <a:off x="4191000" y="2895600"/>
                <a:ext cx="4770438" cy="3276600"/>
                <a:chOff x="4144774" y="2590800"/>
                <a:chExt cx="4770626" cy="3276600"/>
              </a:xfrm>
            </p:grpSpPr>
            <p:pic>
              <p:nvPicPr>
                <p:cNvPr id="7188" name="Picture 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4774" y="2590800"/>
                  <a:ext cx="4770626" cy="3276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89" name="Freeform 36"/>
                <p:cNvSpPr>
                  <a:spLocks/>
                </p:cNvSpPr>
                <p:nvPr/>
              </p:nvSpPr>
              <p:spPr bwMode="auto">
                <a:xfrm>
                  <a:off x="4590729" y="3834427"/>
                  <a:ext cx="2025340" cy="796912"/>
                </a:xfrm>
                <a:custGeom>
                  <a:avLst/>
                  <a:gdLst>
                    <a:gd name="T0" fmla="*/ 4717 w 2025340"/>
                    <a:gd name="T1" fmla="*/ 127973 h 796912"/>
                    <a:gd name="T2" fmla="*/ 12533 w 2025340"/>
                    <a:gd name="T3" fmla="*/ 323358 h 796912"/>
                    <a:gd name="T4" fmla="*/ 43794 w 2025340"/>
                    <a:gd name="T5" fmla="*/ 729758 h 796912"/>
                    <a:gd name="T6" fmla="*/ 137579 w 2025340"/>
                    <a:gd name="T7" fmla="*/ 792281 h 796912"/>
                    <a:gd name="T8" fmla="*/ 598686 w 2025340"/>
                    <a:gd name="T9" fmla="*/ 792281 h 796912"/>
                    <a:gd name="T10" fmla="*/ 1216102 w 2025340"/>
                    <a:gd name="T11" fmla="*/ 784465 h 796912"/>
                    <a:gd name="T12" fmla="*/ 1864779 w 2025340"/>
                    <a:gd name="T13" fmla="*/ 784465 h 796912"/>
                    <a:gd name="T14" fmla="*/ 2005456 w 2025340"/>
                    <a:gd name="T15" fmla="*/ 745388 h 796912"/>
                    <a:gd name="T16" fmla="*/ 2021086 w 2025340"/>
                    <a:gd name="T17" fmla="*/ 346804 h 796912"/>
                    <a:gd name="T18" fmla="*/ 1974194 w 2025340"/>
                    <a:gd name="T19" fmla="*/ 42004 h 796912"/>
                    <a:gd name="T20" fmla="*/ 1685025 w 2025340"/>
                    <a:gd name="T21" fmla="*/ 34188 h 796912"/>
                    <a:gd name="T22" fmla="*/ 1591240 w 2025340"/>
                    <a:gd name="T23" fmla="*/ 96711 h 796912"/>
                    <a:gd name="T24" fmla="*/ 1591240 w 2025340"/>
                    <a:gd name="T25" fmla="*/ 417142 h 796912"/>
                    <a:gd name="T26" fmla="*/ 1216102 w 2025340"/>
                    <a:gd name="T27" fmla="*/ 456219 h 796912"/>
                    <a:gd name="T28" fmla="*/ 1122317 w 2025340"/>
                    <a:gd name="T29" fmla="*/ 49819 h 796912"/>
                    <a:gd name="T30" fmla="*/ 864409 w 2025340"/>
                    <a:gd name="T31" fmla="*/ 49819 h 796912"/>
                    <a:gd name="T32" fmla="*/ 786256 w 2025340"/>
                    <a:gd name="T33" fmla="*/ 206127 h 796912"/>
                    <a:gd name="T34" fmla="*/ 794071 w 2025340"/>
                    <a:gd name="T35" fmla="*/ 417142 h 796912"/>
                    <a:gd name="T36" fmla="*/ 434563 w 2025340"/>
                    <a:gd name="T37" fmla="*/ 456219 h 796912"/>
                    <a:gd name="T38" fmla="*/ 348594 w 2025340"/>
                    <a:gd name="T39" fmla="*/ 42004 h 796912"/>
                    <a:gd name="T40" fmla="*/ 82871 w 2025340"/>
                    <a:gd name="T41" fmla="*/ 26373 h 796912"/>
                    <a:gd name="T42" fmla="*/ 4717 w 2025340"/>
                    <a:gd name="T43" fmla="*/ 127973 h 79691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25340" h="796912">
                      <a:moveTo>
                        <a:pt x="4717" y="127973"/>
                      </a:moveTo>
                      <a:cubicBezTo>
                        <a:pt x="-7006" y="177471"/>
                        <a:pt x="6020" y="223061"/>
                        <a:pt x="12533" y="323358"/>
                      </a:cubicBezTo>
                      <a:cubicBezTo>
                        <a:pt x="19046" y="423656"/>
                        <a:pt x="22953" y="651604"/>
                        <a:pt x="43794" y="729758"/>
                      </a:cubicBezTo>
                      <a:cubicBezTo>
                        <a:pt x="64635" y="807912"/>
                        <a:pt x="45097" y="781860"/>
                        <a:pt x="137579" y="792281"/>
                      </a:cubicBezTo>
                      <a:cubicBezTo>
                        <a:pt x="230061" y="802702"/>
                        <a:pt x="598686" y="792281"/>
                        <a:pt x="598686" y="792281"/>
                      </a:cubicBezTo>
                      <a:lnTo>
                        <a:pt x="1216102" y="784465"/>
                      </a:lnTo>
                      <a:cubicBezTo>
                        <a:pt x="1427117" y="783162"/>
                        <a:pt x="1733220" y="790978"/>
                        <a:pt x="1864779" y="784465"/>
                      </a:cubicBezTo>
                      <a:cubicBezTo>
                        <a:pt x="1996338" y="777952"/>
                        <a:pt x="1979405" y="818331"/>
                        <a:pt x="2005456" y="745388"/>
                      </a:cubicBezTo>
                      <a:cubicBezTo>
                        <a:pt x="2031507" y="672445"/>
                        <a:pt x="2026296" y="464035"/>
                        <a:pt x="2021086" y="346804"/>
                      </a:cubicBezTo>
                      <a:cubicBezTo>
                        <a:pt x="2015876" y="229573"/>
                        <a:pt x="2030204" y="94107"/>
                        <a:pt x="1974194" y="42004"/>
                      </a:cubicBezTo>
                      <a:cubicBezTo>
                        <a:pt x="1918184" y="-10099"/>
                        <a:pt x="1748851" y="25070"/>
                        <a:pt x="1685025" y="34188"/>
                      </a:cubicBezTo>
                      <a:cubicBezTo>
                        <a:pt x="1621199" y="43306"/>
                        <a:pt x="1606871" y="32885"/>
                        <a:pt x="1591240" y="96711"/>
                      </a:cubicBezTo>
                      <a:cubicBezTo>
                        <a:pt x="1575609" y="160537"/>
                        <a:pt x="1653763" y="357224"/>
                        <a:pt x="1591240" y="417142"/>
                      </a:cubicBezTo>
                      <a:cubicBezTo>
                        <a:pt x="1528717" y="477060"/>
                        <a:pt x="1294256" y="517439"/>
                        <a:pt x="1216102" y="456219"/>
                      </a:cubicBezTo>
                      <a:cubicBezTo>
                        <a:pt x="1137948" y="394999"/>
                        <a:pt x="1180932" y="117552"/>
                        <a:pt x="1122317" y="49819"/>
                      </a:cubicBezTo>
                      <a:cubicBezTo>
                        <a:pt x="1063702" y="-17914"/>
                        <a:pt x="920419" y="23768"/>
                        <a:pt x="864409" y="49819"/>
                      </a:cubicBezTo>
                      <a:cubicBezTo>
                        <a:pt x="808399" y="75870"/>
                        <a:pt x="797979" y="144907"/>
                        <a:pt x="786256" y="206127"/>
                      </a:cubicBezTo>
                      <a:cubicBezTo>
                        <a:pt x="774533" y="267348"/>
                        <a:pt x="852686" y="375460"/>
                        <a:pt x="794071" y="417142"/>
                      </a:cubicBezTo>
                      <a:cubicBezTo>
                        <a:pt x="735456" y="458824"/>
                        <a:pt x="508809" y="518742"/>
                        <a:pt x="434563" y="456219"/>
                      </a:cubicBezTo>
                      <a:cubicBezTo>
                        <a:pt x="360317" y="393696"/>
                        <a:pt x="407209" y="113645"/>
                        <a:pt x="348594" y="42004"/>
                      </a:cubicBezTo>
                      <a:cubicBezTo>
                        <a:pt x="289979" y="-29637"/>
                        <a:pt x="140184" y="8137"/>
                        <a:pt x="82871" y="26373"/>
                      </a:cubicBezTo>
                      <a:cubicBezTo>
                        <a:pt x="25558" y="44609"/>
                        <a:pt x="16440" y="78475"/>
                        <a:pt x="4717" y="127973"/>
                      </a:cubicBezTo>
                      <a:close/>
                    </a:path>
                  </a:pathLst>
                </a:custGeom>
                <a:solidFill>
                  <a:srgbClr val="FFFF00">
                    <a:alpha val="25098"/>
                  </a:srgbClr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0" name="Freeform 37"/>
                <p:cNvSpPr>
                  <a:spLocks/>
                </p:cNvSpPr>
                <p:nvPr/>
              </p:nvSpPr>
              <p:spPr bwMode="auto">
                <a:xfrm>
                  <a:off x="6186362" y="3706405"/>
                  <a:ext cx="713186" cy="928462"/>
                </a:xfrm>
                <a:custGeom>
                  <a:avLst/>
                  <a:gdLst>
                    <a:gd name="T0" fmla="*/ 3423 w 713186"/>
                    <a:gd name="T1" fmla="*/ 150229 h 832252"/>
                    <a:gd name="T2" fmla="*/ 3423 w 713186"/>
                    <a:gd name="T3" fmla="*/ 393399 h 832252"/>
                    <a:gd name="T4" fmla="*/ 11238 w 713186"/>
                    <a:gd name="T5" fmla="*/ 724109 h 832252"/>
                    <a:gd name="T6" fmla="*/ 50315 w 713186"/>
                    <a:gd name="T7" fmla="*/ 1015912 h 832252"/>
                    <a:gd name="T8" fmla="*/ 448900 w 713186"/>
                    <a:gd name="T9" fmla="*/ 1006186 h 832252"/>
                    <a:gd name="T10" fmla="*/ 691176 w 713186"/>
                    <a:gd name="T11" fmla="*/ 977005 h 832252"/>
                    <a:gd name="T12" fmla="*/ 683361 w 713186"/>
                    <a:gd name="T13" fmla="*/ 646295 h 832252"/>
                    <a:gd name="T14" fmla="*/ 527053 w 713186"/>
                    <a:gd name="T15" fmla="*/ 626841 h 832252"/>
                    <a:gd name="T16" fmla="*/ 370746 w 713186"/>
                    <a:gd name="T17" fmla="*/ 626841 h 832252"/>
                    <a:gd name="T18" fmla="*/ 331669 w 713186"/>
                    <a:gd name="T19" fmla="*/ 208590 h 832252"/>
                    <a:gd name="T20" fmla="*/ 269146 w 713186"/>
                    <a:gd name="T21" fmla="*/ 14054 h 832252"/>
                    <a:gd name="T22" fmla="*/ 26869 w 713186"/>
                    <a:gd name="T23" fmla="*/ 33507 h 832252"/>
                    <a:gd name="T24" fmla="*/ 3423 w 713186"/>
                    <a:gd name="T25" fmla="*/ 150229 h 83225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13186" h="832252">
                      <a:moveTo>
                        <a:pt x="3423" y="120708"/>
                      </a:moveTo>
                      <a:cubicBezTo>
                        <a:pt x="-485" y="168903"/>
                        <a:pt x="2120" y="239242"/>
                        <a:pt x="3423" y="316093"/>
                      </a:cubicBezTo>
                      <a:cubicBezTo>
                        <a:pt x="4726" y="392944"/>
                        <a:pt x="3423" y="498452"/>
                        <a:pt x="11238" y="581816"/>
                      </a:cubicBezTo>
                      <a:cubicBezTo>
                        <a:pt x="19053" y="665180"/>
                        <a:pt x="-22629" y="778503"/>
                        <a:pt x="50315" y="816277"/>
                      </a:cubicBezTo>
                      <a:cubicBezTo>
                        <a:pt x="123259" y="854051"/>
                        <a:pt x="342090" y="813672"/>
                        <a:pt x="448900" y="808462"/>
                      </a:cubicBezTo>
                      <a:cubicBezTo>
                        <a:pt x="555710" y="803252"/>
                        <a:pt x="652099" y="833211"/>
                        <a:pt x="691176" y="785016"/>
                      </a:cubicBezTo>
                      <a:cubicBezTo>
                        <a:pt x="730253" y="736821"/>
                        <a:pt x="710715" y="566185"/>
                        <a:pt x="683361" y="519293"/>
                      </a:cubicBezTo>
                      <a:cubicBezTo>
                        <a:pt x="656007" y="472401"/>
                        <a:pt x="579155" y="506267"/>
                        <a:pt x="527053" y="503662"/>
                      </a:cubicBezTo>
                      <a:cubicBezTo>
                        <a:pt x="474951" y="501057"/>
                        <a:pt x="403310" y="559672"/>
                        <a:pt x="370746" y="503662"/>
                      </a:cubicBezTo>
                      <a:cubicBezTo>
                        <a:pt x="338182" y="447652"/>
                        <a:pt x="348602" y="249662"/>
                        <a:pt x="331669" y="167600"/>
                      </a:cubicBezTo>
                      <a:cubicBezTo>
                        <a:pt x="314736" y="85538"/>
                        <a:pt x="319946" y="34739"/>
                        <a:pt x="269146" y="11293"/>
                      </a:cubicBezTo>
                      <a:cubicBezTo>
                        <a:pt x="218346" y="-12153"/>
                        <a:pt x="71156" y="4780"/>
                        <a:pt x="26869" y="26923"/>
                      </a:cubicBezTo>
                      <a:cubicBezTo>
                        <a:pt x="-17418" y="49066"/>
                        <a:pt x="7331" y="72513"/>
                        <a:pt x="3423" y="120708"/>
                      </a:cubicBezTo>
                      <a:close/>
                    </a:path>
                  </a:pathLst>
                </a:custGeom>
                <a:solidFill>
                  <a:srgbClr val="00B050">
                    <a:alpha val="25098"/>
                  </a:srgbClr>
                </a:solidFill>
                <a:ln w="9525" cap="flat" cmpd="sng" algn="ctr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Freeform 38"/>
                <p:cNvSpPr>
                  <a:spLocks/>
                </p:cNvSpPr>
                <p:nvPr/>
              </p:nvSpPr>
              <p:spPr bwMode="auto">
                <a:xfrm>
                  <a:off x="8176168" y="3779637"/>
                  <a:ext cx="386729" cy="1241236"/>
                </a:xfrm>
                <a:custGeom>
                  <a:avLst/>
                  <a:gdLst>
                    <a:gd name="T0" fmla="*/ 6540 w 386729"/>
                    <a:gd name="T1" fmla="*/ 73348 h 1241236"/>
                    <a:gd name="T2" fmla="*/ 14355 w 386729"/>
                    <a:gd name="T3" fmla="*/ 448486 h 1241236"/>
                    <a:gd name="T4" fmla="*/ 29986 w 386729"/>
                    <a:gd name="T5" fmla="*/ 917409 h 1241236"/>
                    <a:gd name="T6" fmla="*/ 61247 w 386729"/>
                    <a:gd name="T7" fmla="*/ 1190948 h 1241236"/>
                    <a:gd name="T8" fmla="*/ 319155 w 386729"/>
                    <a:gd name="T9" fmla="*/ 1214394 h 1241236"/>
                    <a:gd name="T10" fmla="*/ 381678 w 386729"/>
                    <a:gd name="T11" fmla="*/ 901778 h 1241236"/>
                    <a:gd name="T12" fmla="*/ 373863 w 386729"/>
                    <a:gd name="T13" fmla="*/ 354701 h 1241236"/>
                    <a:gd name="T14" fmla="*/ 366047 w 386729"/>
                    <a:gd name="T15" fmla="*/ 57717 h 1241236"/>
                    <a:gd name="T16" fmla="*/ 115955 w 386729"/>
                    <a:gd name="T17" fmla="*/ 3009 h 1241236"/>
                    <a:gd name="T18" fmla="*/ 6540 w 386729"/>
                    <a:gd name="T19" fmla="*/ 73348 h 12412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86729" h="1241236">
                      <a:moveTo>
                        <a:pt x="6540" y="73348"/>
                      </a:moveTo>
                      <a:cubicBezTo>
                        <a:pt x="-10393" y="147594"/>
                        <a:pt x="10447" y="307809"/>
                        <a:pt x="14355" y="448486"/>
                      </a:cubicBezTo>
                      <a:cubicBezTo>
                        <a:pt x="18263" y="589163"/>
                        <a:pt x="22171" y="793665"/>
                        <a:pt x="29986" y="917409"/>
                      </a:cubicBezTo>
                      <a:cubicBezTo>
                        <a:pt x="37801" y="1041153"/>
                        <a:pt x="13052" y="1141451"/>
                        <a:pt x="61247" y="1190948"/>
                      </a:cubicBezTo>
                      <a:cubicBezTo>
                        <a:pt x="109442" y="1240445"/>
                        <a:pt x="265750" y="1262589"/>
                        <a:pt x="319155" y="1214394"/>
                      </a:cubicBezTo>
                      <a:cubicBezTo>
                        <a:pt x="372560" y="1166199"/>
                        <a:pt x="372560" y="1045060"/>
                        <a:pt x="381678" y="901778"/>
                      </a:cubicBezTo>
                      <a:cubicBezTo>
                        <a:pt x="390796" y="758496"/>
                        <a:pt x="376468" y="495378"/>
                        <a:pt x="373863" y="354701"/>
                      </a:cubicBezTo>
                      <a:cubicBezTo>
                        <a:pt x="371258" y="214024"/>
                        <a:pt x="409032" y="116332"/>
                        <a:pt x="366047" y="57717"/>
                      </a:cubicBezTo>
                      <a:cubicBezTo>
                        <a:pt x="323062" y="-898"/>
                        <a:pt x="175873" y="-4806"/>
                        <a:pt x="115955" y="3009"/>
                      </a:cubicBezTo>
                      <a:cubicBezTo>
                        <a:pt x="56037" y="10824"/>
                        <a:pt x="23473" y="-898"/>
                        <a:pt x="6540" y="73348"/>
                      </a:cubicBezTo>
                      <a:close/>
                    </a:path>
                  </a:pathLst>
                </a:custGeom>
                <a:solidFill>
                  <a:srgbClr val="7030A0">
                    <a:alpha val="25000"/>
                  </a:srgbClr>
                </a:solidFill>
                <a:ln w="9525" cap="flat" cmpd="sng" algn="ctr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952844" y="3968750"/>
                  <a:ext cx="415941" cy="36830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solidFill>
                        <a:schemeClr val="accent6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(1)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756151" y="3962400"/>
                  <a:ext cx="415941" cy="369888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solidFill>
                        <a:schemeClr val="accent6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(2)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127640" y="3375025"/>
                  <a:ext cx="414353" cy="36830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solidFill>
                        <a:schemeClr val="accent6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(3)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499459" y="4173538"/>
                  <a:ext cx="415941" cy="36988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800" b="1" dirty="0">
                      <a:solidFill>
                        <a:schemeClr val="accent6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(4)</a:t>
                  </a:r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4267200" y="5410200"/>
                <a:ext cx="2246313" cy="12001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342900" indent="-342900">
                  <a:buFontTx/>
                  <a:buAutoNum type="arabicParenBoth"/>
                  <a:defRPr/>
                </a:pPr>
                <a:r>
                  <a:rPr lang="en-US" sz="1800" b="1" dirty="0" err="1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Phosphoanhydride</a:t>
                </a:r>
                <a:endPara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arenBoth"/>
                  <a:defRPr/>
                </a:pPr>
                <a:r>
                  <a:rPr lang="en-US" sz="1800" b="1" dirty="0" err="1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Phosphoanhydride</a:t>
                </a:r>
                <a:endPara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arenBoth"/>
                  <a:defRPr/>
                </a:pPr>
                <a:r>
                  <a:rPr lang="en-US" sz="1800" b="1" dirty="0" err="1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Phosphoester</a:t>
                </a:r>
                <a:endPara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arenBoth"/>
                  <a:defRPr/>
                </a:pPr>
                <a:r>
                  <a:rPr lang="en-US" sz="1800" b="1" dirty="0" smtClean="0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N-</a:t>
                </a:r>
                <a:r>
                  <a:rPr lang="en-US" sz="1800" b="1" dirty="0" err="1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1800" b="1" dirty="0" err="1" smtClean="0">
                    <a:solidFill>
                      <a:schemeClr val="accent6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lycosidic</a:t>
                </a:r>
                <a:endPara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86" name="Rounded Rectangle 45"/>
              <p:cNvSpPr>
                <a:spLocks noChangeArrowheads="1"/>
              </p:cNvSpPr>
              <p:nvPr/>
            </p:nvSpPr>
            <p:spPr bwMode="auto">
              <a:xfrm>
                <a:off x="4191000" y="2995613"/>
                <a:ext cx="4800600" cy="3709987"/>
              </a:xfrm>
              <a:prstGeom prst="roundRect">
                <a:avLst>
                  <a:gd name="adj" fmla="val 16667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248400" y="2667000"/>
              <a:ext cx="54927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ATP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6538" y="5459413"/>
            <a:ext cx="3610439" cy="1323439"/>
            <a:chOff x="236538" y="5459413"/>
            <a:chExt cx="3610439" cy="1323439"/>
          </a:xfrm>
        </p:grpSpPr>
        <p:grpSp>
          <p:nvGrpSpPr>
            <p:cNvPr id="7176" name="Group 8"/>
            <p:cNvGrpSpPr>
              <a:grpSpLocks/>
            </p:cNvGrpSpPr>
            <p:nvPr/>
          </p:nvGrpSpPr>
          <p:grpSpPr bwMode="auto">
            <a:xfrm>
              <a:off x="1862138" y="5459413"/>
              <a:ext cx="1984839" cy="1323439"/>
              <a:chOff x="638908" y="3810000"/>
              <a:chExt cx="1985303" cy="1601309"/>
            </a:xfrm>
          </p:grpSpPr>
          <p:sp>
            <p:nvSpPr>
              <p:cNvPr id="7200" name="TextBox 12"/>
              <p:cNvSpPr txBox="1">
                <a:spLocks noChangeArrowheads="1"/>
              </p:cNvSpPr>
              <p:nvPr/>
            </p:nvSpPr>
            <p:spPr bwMode="auto">
              <a:xfrm>
                <a:off x="638908" y="3810000"/>
                <a:ext cx="1985303" cy="1601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||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R2—O—P—O—R1</a:t>
                </a:r>
                <a:endParaRPr lang="en-US" altLang="en-US" sz="1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              |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en-US" sz="1600" b="1" dirty="0" smtClean="0">
                    <a:latin typeface="Arial" pitchFamily="34" charset="0"/>
                    <a:cs typeface="Arial" pitchFamily="34" charset="0"/>
                  </a:rPr>
                  <a:t>             </a:t>
                </a: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altLang="en-US" sz="16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altLang="en-US" sz="1600" b="1" dirty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7201" name="Rounded Rectangle 15"/>
              <p:cNvSpPr>
                <a:spLocks noChangeArrowheads="1"/>
              </p:cNvSpPr>
              <p:nvPr/>
            </p:nvSpPr>
            <p:spPr bwMode="auto">
              <a:xfrm>
                <a:off x="1066801" y="3915885"/>
                <a:ext cx="1066800" cy="829991"/>
              </a:xfrm>
              <a:prstGeom prst="roundRect">
                <a:avLst>
                  <a:gd name="adj" fmla="val 16667"/>
                </a:avLst>
              </a:prstGeom>
              <a:solidFill>
                <a:srgbClr val="FFFF00">
                  <a:alpha val="25098"/>
                </a:srgbClr>
              </a:solidFill>
              <a:ln w="12700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36538" y="5891213"/>
              <a:ext cx="2054225" cy="7381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b="1" dirty="0" err="1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Phosphodiester</a:t>
              </a:r>
              <a:endParaRPr lang="en-US" sz="18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[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phosphoryl </a:t>
              </a:r>
              <a:r>
                <a:rPr lang="en-US" sz="1200" b="1" dirty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group bonded to two R moieties via O </a:t>
              </a:r>
              <a:r>
                <a:rPr lang="en-US" sz="1200" b="1" dirty="0" smtClean="0">
                  <a:solidFill>
                    <a:schemeClr val="accent6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atoms]</a:t>
              </a:r>
              <a:endParaRPr lang="en-US" sz="12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63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17411"/>
          <p:cNvGrpSpPr/>
          <p:nvPr/>
        </p:nvGrpSpPr>
        <p:grpSpPr>
          <a:xfrm>
            <a:off x="76200" y="1317218"/>
            <a:ext cx="1180131" cy="1806982"/>
            <a:chOff x="76200" y="936218"/>
            <a:chExt cx="1180131" cy="1806982"/>
          </a:xfrm>
        </p:grpSpPr>
        <p:sp>
          <p:nvSpPr>
            <p:cNvPr id="17" name="TextBox 16"/>
            <p:cNvSpPr txBox="1"/>
            <p:nvPr/>
          </p:nvSpPr>
          <p:spPr>
            <a:xfrm>
              <a:off x="76200" y="1912203"/>
              <a:ext cx="11801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1:1</a:t>
              </a:r>
            </a:p>
            <a:p>
              <a:pPr algn="ctr"/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Formate</a:t>
              </a:r>
              <a:endParaRPr lang="en-US" sz="160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Methanoate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030"/>
            <a:stretch/>
          </p:blipFill>
          <p:spPr>
            <a:xfrm>
              <a:off x="289062" y="936218"/>
              <a:ext cx="754407" cy="752100"/>
            </a:xfrm>
            <a:prstGeom prst="rect">
              <a:avLst/>
            </a:prstGeom>
          </p:spPr>
        </p:pic>
        <p:sp>
          <p:nvSpPr>
            <p:cNvPr id="17410" name="TextBox 17409"/>
            <p:cNvSpPr txBox="1"/>
            <p:nvPr/>
          </p:nvSpPr>
          <p:spPr>
            <a:xfrm>
              <a:off x="964597" y="121473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3" name="Group 17412"/>
          <p:cNvGrpSpPr/>
          <p:nvPr/>
        </p:nvGrpSpPr>
        <p:grpSpPr>
          <a:xfrm>
            <a:off x="1371600" y="1297166"/>
            <a:ext cx="1059906" cy="1827034"/>
            <a:chOff x="1648086" y="916166"/>
            <a:chExt cx="1059906" cy="1827034"/>
          </a:xfrm>
        </p:grpSpPr>
        <p:sp>
          <p:nvSpPr>
            <p:cNvPr id="18" name="TextBox 17"/>
            <p:cNvSpPr txBox="1"/>
            <p:nvPr/>
          </p:nvSpPr>
          <p:spPr>
            <a:xfrm>
              <a:off x="1648086" y="1912203"/>
              <a:ext cx="10599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2:1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Acetate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Ethanoate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4" r="24765"/>
            <a:stretch/>
          </p:blipFill>
          <p:spPr>
            <a:xfrm>
              <a:off x="1867493" y="916166"/>
              <a:ext cx="621092" cy="792204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2412273" y="1184364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4" name="Group 17413"/>
          <p:cNvGrpSpPr/>
          <p:nvPr/>
        </p:nvGrpSpPr>
        <p:grpSpPr>
          <a:xfrm>
            <a:off x="2590800" y="1292195"/>
            <a:ext cx="1215001" cy="1832005"/>
            <a:chOff x="3450493" y="911195"/>
            <a:chExt cx="1215001" cy="1832005"/>
          </a:xfrm>
        </p:grpSpPr>
        <p:sp>
          <p:nvSpPr>
            <p:cNvPr id="19" name="TextBox 18"/>
            <p:cNvSpPr txBox="1"/>
            <p:nvPr/>
          </p:nvSpPr>
          <p:spPr>
            <a:xfrm>
              <a:off x="3450493" y="1912203"/>
              <a:ext cx="11624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3:1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Propionate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Propanoate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444"/>
            <a:stretch/>
          </p:blipFill>
          <p:spPr>
            <a:xfrm>
              <a:off x="3593914" y="911195"/>
              <a:ext cx="875656" cy="80214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4378236" y="1227909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5" name="Group 17414"/>
          <p:cNvGrpSpPr/>
          <p:nvPr/>
        </p:nvGrpSpPr>
        <p:grpSpPr>
          <a:xfrm>
            <a:off x="4038600" y="1259487"/>
            <a:ext cx="1233941" cy="1864713"/>
            <a:chOff x="5521608" y="878487"/>
            <a:chExt cx="1233941" cy="1864713"/>
          </a:xfrm>
        </p:grpSpPr>
        <p:sp>
          <p:nvSpPr>
            <p:cNvPr id="25" name="TextBox 24"/>
            <p:cNvSpPr txBox="1"/>
            <p:nvPr/>
          </p:nvSpPr>
          <p:spPr>
            <a:xfrm>
              <a:off x="5521608" y="1912203"/>
              <a:ext cx="10599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4:1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Butyrate</a:t>
              </a: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Butanoate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4" r="16315"/>
            <a:stretch/>
          </p:blipFill>
          <p:spPr>
            <a:xfrm>
              <a:off x="5555360" y="878487"/>
              <a:ext cx="992402" cy="867563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6468291" y="121049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6" name="Group 17415"/>
          <p:cNvGrpSpPr/>
          <p:nvPr/>
        </p:nvGrpSpPr>
        <p:grpSpPr>
          <a:xfrm>
            <a:off x="5562600" y="1225993"/>
            <a:ext cx="1452266" cy="1898207"/>
            <a:chOff x="7532806" y="844993"/>
            <a:chExt cx="1452266" cy="1898207"/>
          </a:xfrm>
        </p:grpSpPr>
        <p:sp>
          <p:nvSpPr>
            <p:cNvPr id="26" name="TextBox 25"/>
            <p:cNvSpPr txBox="1"/>
            <p:nvPr/>
          </p:nvSpPr>
          <p:spPr>
            <a:xfrm>
              <a:off x="7577772" y="1912203"/>
              <a:ext cx="11528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5:1</a:t>
              </a:r>
            </a:p>
            <a:p>
              <a:pPr algn="ctr"/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Valerate</a:t>
              </a:r>
              <a:endParaRPr lang="en-US" sz="160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Pentanoate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408" name="Picture 1740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3" r="13865"/>
            <a:stretch/>
          </p:blipFill>
          <p:spPr>
            <a:xfrm>
              <a:off x="7532806" y="844993"/>
              <a:ext cx="1242812" cy="934551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8697814" y="121920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8" name="Group 17417"/>
          <p:cNvGrpSpPr/>
          <p:nvPr/>
        </p:nvGrpSpPr>
        <p:grpSpPr>
          <a:xfrm>
            <a:off x="1536678" y="4629668"/>
            <a:ext cx="1282722" cy="1992530"/>
            <a:chOff x="1536678" y="4629668"/>
            <a:chExt cx="1282722" cy="199253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2" r="11150"/>
            <a:stretch/>
          </p:blipFill>
          <p:spPr>
            <a:xfrm>
              <a:off x="1722381" y="4629668"/>
              <a:ext cx="911316" cy="90819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536678" y="5791201"/>
              <a:ext cx="12827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2:2</a:t>
              </a: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Oxalate</a:t>
              </a: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Ethanedioate</a:t>
              </a:r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36678" y="48093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6781" y="466561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9" name="Group 17418"/>
          <p:cNvGrpSpPr/>
          <p:nvPr/>
        </p:nvGrpSpPr>
        <p:grpSpPr>
          <a:xfrm>
            <a:off x="3270196" y="4688277"/>
            <a:ext cx="1530280" cy="1933921"/>
            <a:chOff x="3270196" y="4688277"/>
            <a:chExt cx="1530280" cy="1933921"/>
          </a:xfrm>
        </p:grpSpPr>
        <p:sp>
          <p:nvSpPr>
            <p:cNvPr id="21" name="TextBox 20"/>
            <p:cNvSpPr txBox="1"/>
            <p:nvPr/>
          </p:nvSpPr>
          <p:spPr>
            <a:xfrm>
              <a:off x="3339085" y="5791201"/>
              <a:ext cx="13853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3:2</a:t>
              </a:r>
            </a:p>
            <a:p>
              <a:pPr algn="ctr"/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Malonate</a:t>
              </a:r>
              <a:endParaRPr lang="en-US" sz="1600" dirty="0" smtClean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Propanedioate</a:t>
              </a:r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62" r="10319"/>
            <a:stretch/>
          </p:blipFill>
          <p:spPr>
            <a:xfrm>
              <a:off x="3459459" y="4688277"/>
              <a:ext cx="1144567" cy="790976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3270196" y="501820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13218" y="502049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20" name="Group 17419"/>
          <p:cNvGrpSpPr/>
          <p:nvPr/>
        </p:nvGrpSpPr>
        <p:grpSpPr>
          <a:xfrm>
            <a:off x="5216560" y="4495800"/>
            <a:ext cx="1658734" cy="2126398"/>
            <a:chOff x="5216560" y="4495800"/>
            <a:chExt cx="1658734" cy="2126398"/>
          </a:xfrm>
        </p:grpSpPr>
        <p:sp>
          <p:nvSpPr>
            <p:cNvPr id="22" name="TextBox 21"/>
            <p:cNvSpPr txBox="1"/>
            <p:nvPr/>
          </p:nvSpPr>
          <p:spPr>
            <a:xfrm>
              <a:off x="5410200" y="5791201"/>
              <a:ext cx="12827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4:2</a:t>
              </a: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Succinate</a:t>
              </a: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Butanedioate</a:t>
              </a:r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38" r="8889"/>
            <a:stretch/>
          </p:blipFill>
          <p:spPr>
            <a:xfrm>
              <a:off x="5413122" y="4495800"/>
              <a:ext cx="1276878" cy="117593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5216560" y="464820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88036" y="481801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7417" name="Group 17416"/>
          <p:cNvGrpSpPr/>
          <p:nvPr/>
        </p:nvGrpSpPr>
        <p:grpSpPr>
          <a:xfrm>
            <a:off x="7206469" y="4652434"/>
            <a:ext cx="1893986" cy="1969764"/>
            <a:chOff x="7206469" y="4652434"/>
            <a:chExt cx="1893986" cy="1969764"/>
          </a:xfrm>
        </p:grpSpPr>
        <p:sp>
          <p:nvSpPr>
            <p:cNvPr id="24" name="TextBox 23"/>
            <p:cNvSpPr txBox="1"/>
            <p:nvPr/>
          </p:nvSpPr>
          <p:spPr>
            <a:xfrm>
              <a:off x="7466363" y="5791201"/>
              <a:ext cx="13756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5:2</a:t>
              </a:r>
            </a:p>
            <a:p>
              <a:pPr algn="ctr"/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Glutarate</a:t>
              </a:r>
              <a:endParaRPr lang="en-US" sz="1600" dirty="0" smtClean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Pentanedioate</a:t>
              </a:r>
              <a:r>
                <a:rPr lang="en-US" sz="1600" dirty="0" smtClean="0">
                  <a:solidFill>
                    <a:srgbClr val="80008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80008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99" r="6518"/>
            <a:stretch/>
          </p:blipFill>
          <p:spPr>
            <a:xfrm>
              <a:off x="7393024" y="4652434"/>
              <a:ext cx="1522376" cy="862662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7206469" y="5066099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13197" y="504661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4336" y="819090"/>
            <a:ext cx="336983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Monocarboxylate</a:t>
            </a:r>
            <a:r>
              <a:rPr 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Anions</a:t>
            </a:r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3943290"/>
            <a:ext cx="3185487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Dicarboxylate</a:t>
            </a:r>
            <a:r>
              <a:rPr 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Dianions</a:t>
            </a:r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315200" y="1219200"/>
            <a:ext cx="1698810" cy="1898207"/>
            <a:chOff x="7315200" y="1219200"/>
            <a:chExt cx="1698810" cy="1898207"/>
          </a:xfrm>
        </p:grpSpPr>
        <p:sp>
          <p:nvSpPr>
            <p:cNvPr id="50" name="TextBox 49"/>
            <p:cNvSpPr txBox="1"/>
            <p:nvPr/>
          </p:nvSpPr>
          <p:spPr>
            <a:xfrm>
              <a:off x="7606741" y="2286410"/>
              <a:ext cx="11079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6:1</a:t>
              </a:r>
            </a:p>
            <a:p>
              <a:pPr algn="ctr"/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Caproate</a:t>
              </a:r>
              <a:endParaRPr lang="en-US" sz="1600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Hexanoate</a:t>
              </a:r>
              <a:r>
                <a:rPr lang="en-US" sz="1600" dirty="0" smtClean="0">
                  <a:solidFill>
                    <a:srgbClr val="00B05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315200" y="1219200"/>
              <a:ext cx="1698810" cy="934551"/>
              <a:chOff x="7292790" y="1219200"/>
              <a:chExt cx="1698810" cy="934551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43" r="13865"/>
              <a:stretch/>
            </p:blipFill>
            <p:spPr>
              <a:xfrm>
                <a:off x="7539334" y="1219200"/>
                <a:ext cx="1242812" cy="934551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8704342" y="1593407"/>
                <a:ext cx="287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  <p:cxnSp>
            <p:nvCxnSpPr>
              <p:cNvPr id="53" name="Straight Connector 2"/>
              <p:cNvCxnSpPr>
                <a:cxnSpLocks noChangeShapeType="1"/>
              </p:cNvCxnSpPr>
              <p:nvPr/>
            </p:nvCxnSpPr>
            <p:spPr bwMode="auto">
              <a:xfrm flipH="1">
                <a:off x="7292790" y="1752600"/>
                <a:ext cx="274320" cy="182880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838200" y="0"/>
            <a:ext cx="701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Mono- and Dicarboxylic Acids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87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590800" y="0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Atomic Distances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152400" y="4419600"/>
            <a:ext cx="8604250" cy="235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Tx/>
              <a:buChar char="-"/>
              <a:defRPr/>
            </a:pP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In biochemistry, the atomic 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distances </a:t>
            </a: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are usually expressed 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in the units of </a:t>
            </a: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ngstrom 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(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Å</a:t>
            </a: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):</a:t>
            </a:r>
            <a:endParaRPr lang="en-US" sz="1800" dirty="0">
              <a:solidFill>
                <a:srgbClr val="003366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	   1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Å 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=  10</a:t>
            </a:r>
            <a:r>
              <a:rPr lang="en-US" altLang="en-US" sz="1800" baseline="300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-10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m	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but 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1 nm </a:t>
            </a: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=  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altLang="en-US" sz="1800" baseline="300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-9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m</a:t>
            </a:r>
          </a:p>
          <a:p>
            <a:pPr marL="0" indent="0">
              <a:buNone/>
              <a:defRPr/>
            </a:pP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	and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	1 pm 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=  10</a:t>
            </a:r>
            <a:r>
              <a:rPr lang="en-US" altLang="en-US" sz="1800" baseline="300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-12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m</a:t>
            </a: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thus</a:t>
            </a:r>
            <a:r>
              <a:rPr lang="en-US" sz="1800" dirty="0">
                <a:solidFill>
                  <a:srgbClr val="003366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   1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Å 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=  0.1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nm </a:t>
            </a: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=  100 </a:t>
            </a:r>
            <a:r>
              <a:rPr lang="en-US" altLang="en-US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pm</a:t>
            </a:r>
            <a:endParaRPr lang="en-US" sz="1800" dirty="0">
              <a:solidFill>
                <a:srgbClr val="003366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ts val="800"/>
              </a:spcAft>
              <a:buFontTx/>
              <a:buChar char="-"/>
            </a:pPr>
            <a:endParaRPr lang="en-US" altLang="en-US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Knowledge of the metric system is central to understanding biochemistry!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006492" y="511908"/>
            <a:ext cx="2061308" cy="2695417"/>
            <a:chOff x="7006492" y="511908"/>
            <a:chExt cx="2061308" cy="2695417"/>
          </a:xfrm>
        </p:grpSpPr>
        <p:sp>
          <p:nvSpPr>
            <p:cNvPr id="5125" name="TextBox 2"/>
            <p:cNvSpPr txBox="1">
              <a:spLocks noChangeArrowheads="1"/>
            </p:cNvSpPr>
            <p:nvPr/>
          </p:nvSpPr>
          <p:spPr bwMode="auto">
            <a:xfrm>
              <a:off x="7010400" y="2622550"/>
              <a:ext cx="2057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latin typeface="Arial Narrow" pitchFamily="34" charset="0"/>
                  <a:cs typeface="Arial" pitchFamily="34" charset="0"/>
                </a:rPr>
                <a:t>Anders </a:t>
              </a:r>
              <a:r>
                <a:rPr lang="en-US" altLang="en-US" sz="1600" dirty="0" err="1">
                  <a:latin typeface="Calibri" pitchFamily="34" charset="0"/>
                  <a:cs typeface="Calibri" pitchFamily="34" charset="0"/>
                </a:rPr>
                <a:t>Å</a:t>
              </a:r>
              <a:r>
                <a:rPr lang="en-US" sz="1600" dirty="0" err="1">
                  <a:latin typeface="Calibri" pitchFamily="34" charset="0"/>
                  <a:ea typeface="SimSun" pitchFamily="2" charset="-122"/>
                  <a:cs typeface="Calibri" pitchFamily="34" charset="0"/>
                </a:rPr>
                <a:t>ngström</a:t>
              </a:r>
              <a:endParaRPr lang="en-US" altLang="en-US" sz="1600" dirty="0">
                <a:latin typeface="Arial Narrow" pitchFamily="34" charset="0"/>
                <a:cs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Arial Narrow" pitchFamily="34" charset="0"/>
                  <a:cs typeface="Arial" pitchFamily="34" charset="0"/>
                </a:rPr>
                <a:t>(</a:t>
              </a:r>
              <a:r>
                <a:rPr lang="en-US" altLang="en-US" sz="1600" dirty="0" smtClean="0">
                  <a:latin typeface="Arial Narrow" pitchFamily="34" charset="0"/>
                  <a:cs typeface="Arial" pitchFamily="34" charset="0"/>
                </a:rPr>
                <a:t>1814-1874)</a:t>
              </a:r>
              <a:endParaRPr lang="en-US" altLang="en-US" sz="1600" dirty="0">
                <a:latin typeface="Arial Narrow" pitchFamily="34" charset="0"/>
                <a:cs typeface="Arial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03" t="1293" b="30270"/>
            <a:stretch/>
          </p:blipFill>
          <p:spPr>
            <a:xfrm>
              <a:off x="7006492" y="511908"/>
              <a:ext cx="1863358" cy="2120713"/>
            </a:xfrm>
            <a:prstGeom prst="rect">
              <a:avLst/>
            </a:prstGeom>
            <a:ln w="12700">
              <a:solidFill>
                <a:schemeClr val="tx2"/>
              </a:solidFill>
            </a:ln>
          </p:spPr>
        </p:pic>
      </p:grpSp>
      <p:grpSp>
        <p:nvGrpSpPr>
          <p:cNvPr id="4" name="Group 3"/>
          <p:cNvGrpSpPr/>
          <p:nvPr/>
        </p:nvGrpSpPr>
        <p:grpSpPr>
          <a:xfrm>
            <a:off x="762000" y="403116"/>
            <a:ext cx="6096000" cy="4016484"/>
            <a:chOff x="304800" y="228600"/>
            <a:chExt cx="6096000" cy="4016484"/>
          </a:xfrm>
        </p:grpSpPr>
        <p:sp>
          <p:nvSpPr>
            <p:cNvPr id="10" name="Rounded Rectangle 2"/>
            <p:cNvSpPr>
              <a:spLocks noChangeArrowheads="1"/>
            </p:cNvSpPr>
            <p:nvPr/>
          </p:nvSpPr>
          <p:spPr bwMode="auto">
            <a:xfrm>
              <a:off x="304800" y="240697"/>
              <a:ext cx="5953244" cy="4004387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Box 1"/>
            <p:cNvSpPr txBox="1">
              <a:spLocks noChangeArrowheads="1"/>
            </p:cNvSpPr>
            <p:nvPr/>
          </p:nvSpPr>
          <p:spPr bwMode="auto">
            <a:xfrm>
              <a:off x="676156" y="228600"/>
              <a:ext cx="5724644" cy="4016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/>
              <a:r>
                <a:rPr lang="en-US" altLang="en-US" sz="1700" u="sng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The Metric System Prefixes</a:t>
              </a:r>
              <a:endParaRPr lang="en-US" altLang="en-US" sz="1700" u="sng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ilo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3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Thousand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  <a:p>
              <a:pPr eaLnBrk="1" hangingPunct="1"/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ega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6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Million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Giga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9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Billion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err="1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altLang="en-US" sz="1700" dirty="0" err="1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era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12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Trillion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eta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15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Quadrillion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err="1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altLang="en-US" sz="1700" dirty="0" err="1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xa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18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 		Quintillion</a:t>
              </a:r>
            </a:p>
            <a:p>
              <a:pPr eaLnBrk="1" hangingPunct="1"/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  <a:p>
              <a:pPr eaLnBrk="1" hangingPunct="1"/>
              <a:r>
                <a:rPr lang="en-US" altLang="en-US" sz="1700" dirty="0" err="1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Milli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-3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		Thousandth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	</a:t>
              </a:r>
            </a:p>
            <a:p>
              <a:pPr eaLnBrk="1" hangingPunct="1"/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icro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-6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Millionth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Nano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-9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Billionth</a:t>
              </a:r>
            </a:p>
            <a:p>
              <a:pPr eaLnBrk="1" hangingPunct="1"/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Pico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-12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 		Trillionth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err="1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Femto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-15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		Quadrillionth</a:t>
              </a:r>
              <a:endParaRPr lang="en-US" altLang="en-US" sz="17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altLang="en-US" sz="1700" dirty="0" err="1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Atto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	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10</a:t>
              </a:r>
              <a:r>
                <a:rPr lang="en-US" altLang="en-US" sz="1700" baseline="300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-18	</a:t>
              </a:r>
              <a:r>
                <a:rPr lang="en-US" altLang="en-US" sz="1700" dirty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	</a:t>
              </a:r>
              <a:r>
                <a:rPr lang="en-US" altLang="en-US" sz="17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Quintillionth</a:t>
              </a:r>
              <a:endParaRPr lang="en-US" altLang="en-US" sz="1700" baseline="300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4" t="29266" r="7244" b="16987"/>
          <a:stretch/>
        </p:blipFill>
        <p:spPr>
          <a:xfrm>
            <a:off x="5867400" y="4876800"/>
            <a:ext cx="2760785" cy="14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286000" y="0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Biological Polymers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2" descr="voet4_tab_01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6" b="17184"/>
          <a:stretch>
            <a:fillRect/>
          </a:stretch>
        </p:blipFill>
        <p:spPr bwMode="auto">
          <a:xfrm>
            <a:off x="304800" y="457200"/>
            <a:ext cx="8531224" cy="144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04801" y="2069264"/>
            <a:ext cx="4571999" cy="2121181"/>
            <a:chOff x="304801" y="2069264"/>
            <a:chExt cx="4571999" cy="2121181"/>
          </a:xfrm>
        </p:grpSpPr>
        <p:pic>
          <p:nvPicPr>
            <p:cNvPr id="1434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7" t="5148" r="3751" b="25221"/>
            <a:stretch>
              <a:fillRect/>
            </a:stretch>
          </p:blipFill>
          <p:spPr bwMode="auto">
            <a:xfrm>
              <a:off x="304801" y="2069264"/>
              <a:ext cx="4571999" cy="166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 bwMode="auto">
            <a:xfrm>
              <a:off x="1944688" y="3821113"/>
              <a:ext cx="149271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Polypeptide</a:t>
              </a:r>
              <a:endParaRPr lang="en-US" sz="1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4801" y="4840061"/>
            <a:ext cx="4952999" cy="1941185"/>
            <a:chOff x="304801" y="4840061"/>
            <a:chExt cx="4952999" cy="1941185"/>
          </a:xfrm>
        </p:grpSpPr>
        <p:pic>
          <p:nvPicPr>
            <p:cNvPr id="14343" name="Picture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63" b="28622"/>
            <a:stretch>
              <a:fillRect/>
            </a:stretch>
          </p:blipFill>
          <p:spPr bwMode="auto">
            <a:xfrm>
              <a:off x="304801" y="4840061"/>
              <a:ext cx="4952999" cy="156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 bwMode="auto">
            <a:xfrm>
              <a:off x="1752600" y="6411914"/>
              <a:ext cx="187743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Polysaccharide</a:t>
              </a:r>
              <a:endParaRPr lang="en-US" sz="1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34000" y="1981332"/>
            <a:ext cx="3733800" cy="4799914"/>
            <a:chOff x="5334000" y="1981332"/>
            <a:chExt cx="3733800" cy="4799914"/>
          </a:xfrm>
        </p:grpSpPr>
        <p:pic>
          <p:nvPicPr>
            <p:cNvPr id="14340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1981332"/>
              <a:ext cx="3733800" cy="4572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 bwMode="auto">
            <a:xfrm>
              <a:off x="6229350" y="6411914"/>
              <a:ext cx="189026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Polynucleotide</a:t>
              </a:r>
              <a:endParaRPr lang="en-US" sz="1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347" name="Straight Connector 8"/>
          <p:cNvCxnSpPr>
            <a:cxnSpLocks noChangeShapeType="1"/>
          </p:cNvCxnSpPr>
          <p:nvPr/>
        </p:nvCxnSpPr>
        <p:spPr bwMode="auto">
          <a:xfrm>
            <a:off x="5205044" y="1866048"/>
            <a:ext cx="0" cy="4840101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6869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85800" y="762000"/>
            <a:ext cx="73152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buNone/>
              <a:defRPr/>
            </a:pPr>
            <a:endParaRPr lang="en-US" sz="2000" dirty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Biological molecules are subject </a:t>
            </a:r>
            <a:r>
              <a:rPr lang="en-US" sz="2000" dirty="0">
                <a:latin typeface="Calibri" pitchFamily="34" charset="0"/>
                <a:ea typeface="SimSun" pitchFamily="2" charset="-122"/>
                <a:cs typeface="Calibri" pitchFamily="34" charset="0"/>
              </a:rPr>
              <a:t>to natural </a:t>
            </a:r>
            <a:r>
              <a:rPr 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selection—thus imparting upon living organisms an </a:t>
            </a:r>
            <a:r>
              <a:rPr lang="en-US" sz="2000" dirty="0">
                <a:latin typeface="Calibri" pitchFamily="34" charset="0"/>
                <a:ea typeface="SimSun" pitchFamily="2" charset="-122"/>
                <a:cs typeface="Calibri" pitchFamily="34" charset="0"/>
              </a:rPr>
              <a:t>inherent ability to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adapt </a:t>
            </a:r>
            <a:r>
              <a:rPr lang="en-US" sz="2000" dirty="0">
                <a:latin typeface="Calibri" pitchFamily="34" charset="0"/>
                <a:ea typeface="SimSun" pitchFamily="2" charset="-122"/>
                <a:cs typeface="Calibri" pitchFamily="34" charset="0"/>
              </a:rPr>
              <a:t>to environmental </a:t>
            </a:r>
            <a:r>
              <a:rPr 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pressures</a:t>
            </a:r>
          </a:p>
          <a:p>
            <a:pPr>
              <a:buFontTx/>
              <a:buChar char="-"/>
              <a:defRPr/>
            </a:pPr>
            <a:endParaRPr lang="en-US" sz="2000" dirty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Such natural selection usually occurs at genomic level—</a:t>
            </a:r>
            <a:r>
              <a:rPr lang="en-US" sz="2000" dirty="0" err="1" smtClean="0">
                <a:latin typeface="Calibri" pitchFamily="34" charset="0"/>
                <a:ea typeface="SimSun" pitchFamily="2" charset="-122"/>
                <a:cs typeface="Calibri" pitchFamily="34" charset="0"/>
              </a:rPr>
              <a:t>ie</a:t>
            </a:r>
            <a:r>
              <a:rPr lang="en-US" sz="20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 mutations in the DNA sequence—but often manifests itself in the form of altered proteins and other molecules</a:t>
            </a:r>
          </a:p>
          <a:p>
            <a:pPr>
              <a:buFontTx/>
              <a:buChar char="-"/>
              <a:defRPr/>
            </a:pPr>
            <a:endParaRPr lang="en-US" sz="2000" dirty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solidFill>
                  <a:srgbClr val="003366"/>
                </a:solidFill>
                <a:latin typeface="Calibri" pitchFamily="34" charset="0"/>
                <a:ea typeface="SimSun"/>
                <a:cs typeface="Calibri" pitchFamily="34" charset="0"/>
              </a:rPr>
              <a:t>	</a:t>
            </a:r>
            <a:r>
              <a:rPr lang="en-US" alt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Adapt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” and “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adopt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” are not synonymous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:</a:t>
            </a:r>
          </a:p>
          <a:p>
            <a:pPr>
              <a:buFontTx/>
              <a:buChar char="-"/>
              <a:defRPr/>
            </a:pPr>
            <a:endParaRPr lang="en-US" sz="2000" dirty="0">
              <a:solidFill>
                <a:schemeClr val="tx2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227012" lvl="1" indent="0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	Adapt—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“to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change/adjust”—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eg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 the ability to adapt to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		environment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is a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key to success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!</a:t>
            </a:r>
          </a:p>
          <a:p>
            <a:pPr marL="227012" lvl="1" indent="0">
              <a:buNone/>
              <a:defRPr/>
            </a:pPr>
            <a:endParaRPr lang="en-US" sz="2000" dirty="0">
              <a:solidFill>
                <a:schemeClr val="tx2"/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anose="05000000000000000000" pitchFamily="2" charset="2"/>
            </a:endParaRPr>
          </a:p>
          <a:p>
            <a:pPr marL="227012" lvl="1" indent="0">
              <a:buNone/>
              <a:defRPr/>
            </a:pP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	Adopt—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“to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take on/up”—</a:t>
            </a:r>
            <a:r>
              <a:rPr lang="en-US" sz="2000" dirty="0" err="1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eg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 the protein adopts a 3D fold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		under physiological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anose="05000000000000000000" pitchFamily="2" charset="2"/>
              </a:rPr>
              <a:t>conditions!</a:t>
            </a:r>
            <a:r>
              <a:rPr lang="en-US" altLang="en-US" sz="2000" dirty="0" smtClean="0">
                <a:solidFill>
                  <a:schemeClr val="tx2"/>
                </a:solidFill>
                <a:latin typeface="Calibri" pitchFamily="34" charset="0"/>
                <a:ea typeface="SimSun"/>
                <a:cs typeface="Calibri" pitchFamily="34" charset="0"/>
              </a:rPr>
              <a:t>  </a:t>
            </a:r>
            <a:endParaRPr lang="en-US" altLang="en-US" sz="2000" dirty="0">
              <a:solidFill>
                <a:schemeClr val="tx2"/>
              </a:solidFill>
              <a:latin typeface="Calibri" pitchFamily="34" charset="0"/>
              <a:ea typeface="SimSun"/>
              <a:cs typeface="Calibri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00200" y="-1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6D09"/>
                </a:solidFill>
                <a:latin typeface="Arial" pitchFamily="34" charset="0"/>
                <a:cs typeface="Arial" pitchFamily="34" charset="0"/>
              </a:rPr>
              <a:t>Natural Selection</a:t>
            </a:r>
            <a:endParaRPr lang="en-US" altLang="en-US" sz="2400" b="1" dirty="0">
              <a:solidFill>
                <a:srgbClr val="FF6D0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16629</TotalTime>
  <Words>646</Words>
  <Application>Microsoft Office PowerPoint</Application>
  <PresentationFormat>On-screen Show (4:3)</PresentationFormat>
  <Paragraphs>204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SimSun</vt:lpstr>
      <vt:lpstr>Arial</vt:lpstr>
      <vt:lpstr>Arial Narrow</vt:lpstr>
      <vt:lpstr>Calibri</vt:lpstr>
      <vt:lpstr>Cambria</vt:lpstr>
      <vt:lpstr>Symbol</vt:lpstr>
      <vt:lpstr>Times</vt:lpstr>
      <vt:lpstr>Times New Roman</vt:lpstr>
      <vt:lpstr>Verdana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John Wiley &amp; Sons,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Biochemistry</dc:title>
  <dc:creator>Voet et al.</dc:creator>
  <cp:lastModifiedBy>Ad</cp:lastModifiedBy>
  <cp:revision>1074</cp:revision>
  <cp:lastPrinted>2015-12-30T18:14:04Z</cp:lastPrinted>
  <dcterms:created xsi:type="dcterms:W3CDTF">2002-12-24T01:08:46Z</dcterms:created>
  <dcterms:modified xsi:type="dcterms:W3CDTF">2018-12-17T23:33:40Z</dcterms:modified>
</cp:coreProperties>
</file>