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sldIdLst>
    <p:sldId id="388" r:id="rId2"/>
    <p:sldId id="391" r:id="rId3"/>
    <p:sldId id="320" r:id="rId4"/>
    <p:sldId id="306" r:id="rId5"/>
    <p:sldId id="382" r:id="rId6"/>
    <p:sldId id="390" r:id="rId7"/>
    <p:sldId id="379" r:id="rId8"/>
    <p:sldId id="328" r:id="rId9"/>
    <p:sldId id="385" r:id="rId10"/>
    <p:sldId id="329" r:id="rId11"/>
    <p:sldId id="336" r:id="rId12"/>
    <p:sldId id="386" r:id="rId13"/>
    <p:sldId id="383" r:id="rId14"/>
  </p:sldIdLst>
  <p:sldSz cx="9144000" cy="6858000" type="screen4x3"/>
  <p:notesSz cx="6950075" cy="9236075"/>
  <p:defaultTextStyle>
    <a:defPPr>
      <a:defRPr lang="en-US"/>
    </a:defPPr>
    <a:lvl1pPr algn="l" rtl="0" fontAlgn="base">
      <a:spcBef>
        <a:spcPct val="0"/>
      </a:spcBef>
      <a:spcAft>
        <a:spcPct val="0"/>
      </a:spcAft>
      <a:defRPr sz="2400" kern="1200">
        <a:solidFill>
          <a:schemeClr val="tx1"/>
        </a:solidFill>
        <a:latin typeface="Times" pitchFamily="18" charset="0"/>
        <a:ea typeface="+mn-ea"/>
        <a:cs typeface="+mn-cs"/>
      </a:defRPr>
    </a:lvl1pPr>
    <a:lvl2pPr marL="457200" algn="l" rtl="0" fontAlgn="base">
      <a:spcBef>
        <a:spcPct val="0"/>
      </a:spcBef>
      <a:spcAft>
        <a:spcPct val="0"/>
      </a:spcAft>
      <a:defRPr sz="2400" kern="1200">
        <a:solidFill>
          <a:schemeClr val="tx1"/>
        </a:solidFill>
        <a:latin typeface="Times" pitchFamily="18" charset="0"/>
        <a:ea typeface="+mn-ea"/>
        <a:cs typeface="+mn-cs"/>
      </a:defRPr>
    </a:lvl2pPr>
    <a:lvl3pPr marL="914400" algn="l" rtl="0" fontAlgn="base">
      <a:spcBef>
        <a:spcPct val="0"/>
      </a:spcBef>
      <a:spcAft>
        <a:spcPct val="0"/>
      </a:spcAft>
      <a:defRPr sz="2400" kern="1200">
        <a:solidFill>
          <a:schemeClr val="tx1"/>
        </a:solidFill>
        <a:latin typeface="Times" pitchFamily="18" charset="0"/>
        <a:ea typeface="+mn-ea"/>
        <a:cs typeface="+mn-cs"/>
      </a:defRPr>
    </a:lvl3pPr>
    <a:lvl4pPr marL="1371600" algn="l" rtl="0" fontAlgn="base">
      <a:spcBef>
        <a:spcPct val="0"/>
      </a:spcBef>
      <a:spcAft>
        <a:spcPct val="0"/>
      </a:spcAft>
      <a:defRPr sz="2400" kern="1200">
        <a:solidFill>
          <a:schemeClr val="tx1"/>
        </a:solidFill>
        <a:latin typeface="Times" pitchFamily="18" charset="0"/>
        <a:ea typeface="+mn-ea"/>
        <a:cs typeface="+mn-cs"/>
      </a:defRPr>
    </a:lvl4pPr>
    <a:lvl5pPr marL="1828800" algn="l" rtl="0" fontAlgn="base">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CC6600"/>
    <a:srgbClr val="FF6D09"/>
    <a:srgbClr val="CCCC00"/>
    <a:srgbClr val="EDE5AC"/>
    <a:srgbClr val="CC9900"/>
    <a:srgbClr val="996633"/>
    <a:srgbClr val="800080"/>
    <a:srgbClr val="2564A2"/>
    <a:srgbClr val="AAC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0401" autoAdjust="0"/>
    <p:restoredTop sz="99572" autoAdjust="0"/>
  </p:normalViewPr>
  <p:slideViewPr>
    <p:cSldViewPr>
      <p:cViewPr varScale="1">
        <p:scale>
          <a:sx n="107" d="100"/>
          <a:sy n="107" d="100"/>
        </p:scale>
        <p:origin x="171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3011488" cy="461963"/>
          </a:xfrm>
          <a:prstGeom prst="rect">
            <a:avLst/>
          </a:prstGeom>
          <a:noFill/>
          <a:ln>
            <a:noFill/>
          </a:ln>
          <a:effectLst/>
          <a:extLst/>
        </p:spPr>
        <p:txBody>
          <a:bodyPr vert="horz" wrap="square" lIns="92492" tIns="46246" rIns="92492" bIns="46246" numCol="1" anchor="t" anchorCtr="0" compatLnSpc="1">
            <a:prstTxWarp prst="textNoShape">
              <a:avLst/>
            </a:prstTxWarp>
          </a:bodyPr>
          <a:lstStyle>
            <a:lvl1pPr eaLnBrk="0" hangingPunct="0">
              <a:defRPr sz="1200">
                <a:latin typeface="Times" charset="0"/>
              </a:defRPr>
            </a:lvl1pPr>
          </a:lstStyle>
          <a:p>
            <a:pPr>
              <a:defRPr/>
            </a:pPr>
            <a:endParaRPr lang="en-US"/>
          </a:p>
        </p:txBody>
      </p:sp>
      <p:sp>
        <p:nvSpPr>
          <p:cNvPr id="104451" name="Rectangle 3"/>
          <p:cNvSpPr>
            <a:spLocks noGrp="1" noChangeArrowheads="1"/>
          </p:cNvSpPr>
          <p:nvPr>
            <p:ph type="dt" idx="1"/>
          </p:nvPr>
        </p:nvSpPr>
        <p:spPr bwMode="auto">
          <a:xfrm>
            <a:off x="3938588" y="0"/>
            <a:ext cx="3011487" cy="461963"/>
          </a:xfrm>
          <a:prstGeom prst="rect">
            <a:avLst/>
          </a:prstGeom>
          <a:noFill/>
          <a:ln>
            <a:noFill/>
          </a:ln>
          <a:effectLst/>
          <a:extLst/>
        </p:spPr>
        <p:txBody>
          <a:bodyPr vert="horz" wrap="square" lIns="92492" tIns="46246" rIns="92492" bIns="46246" numCol="1" anchor="t" anchorCtr="0" compatLnSpc="1">
            <a:prstTxWarp prst="textNoShape">
              <a:avLst/>
            </a:prstTxWarp>
          </a:bodyPr>
          <a:lstStyle>
            <a:lvl1pPr algn="r" eaLnBrk="0" hangingPunct="0">
              <a:defRPr sz="1200">
                <a:latin typeface="Times" charset="0"/>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1165225" y="692150"/>
            <a:ext cx="4619625"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3" name="Rectangle 5"/>
          <p:cNvSpPr>
            <a:spLocks noGrp="1" noChangeArrowheads="1"/>
          </p:cNvSpPr>
          <p:nvPr>
            <p:ph type="body" sz="quarter" idx="3"/>
          </p:nvPr>
        </p:nvSpPr>
        <p:spPr bwMode="auto">
          <a:xfrm>
            <a:off x="927100" y="4387850"/>
            <a:ext cx="5095875" cy="4156075"/>
          </a:xfrm>
          <a:prstGeom prst="rect">
            <a:avLst/>
          </a:prstGeom>
          <a:noFill/>
          <a:ln>
            <a:noFill/>
          </a:ln>
          <a:effectLst/>
          <a:ex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4454" name="Rectangle 6"/>
          <p:cNvSpPr>
            <a:spLocks noGrp="1" noChangeArrowheads="1"/>
          </p:cNvSpPr>
          <p:nvPr>
            <p:ph type="ftr" sz="quarter" idx="4"/>
          </p:nvPr>
        </p:nvSpPr>
        <p:spPr bwMode="auto">
          <a:xfrm>
            <a:off x="0" y="8774113"/>
            <a:ext cx="3011488" cy="461962"/>
          </a:xfrm>
          <a:prstGeom prst="rect">
            <a:avLst/>
          </a:prstGeom>
          <a:noFill/>
          <a:ln>
            <a:noFill/>
          </a:ln>
          <a:effectLst/>
          <a:extLst/>
        </p:spPr>
        <p:txBody>
          <a:bodyPr vert="horz" wrap="square" lIns="92492" tIns="46246" rIns="92492" bIns="46246" numCol="1" anchor="b" anchorCtr="0" compatLnSpc="1">
            <a:prstTxWarp prst="textNoShape">
              <a:avLst/>
            </a:prstTxWarp>
          </a:bodyPr>
          <a:lstStyle>
            <a:lvl1pPr eaLnBrk="0" hangingPunct="0">
              <a:defRPr sz="1200">
                <a:latin typeface="Times" charset="0"/>
              </a:defRPr>
            </a:lvl1pPr>
          </a:lstStyle>
          <a:p>
            <a:pPr>
              <a:defRPr/>
            </a:pPr>
            <a:endParaRPr lang="en-US"/>
          </a:p>
        </p:txBody>
      </p:sp>
      <p:sp>
        <p:nvSpPr>
          <p:cNvPr id="104455" name="Rectangle 7"/>
          <p:cNvSpPr>
            <a:spLocks noGrp="1" noChangeArrowheads="1"/>
          </p:cNvSpPr>
          <p:nvPr>
            <p:ph type="sldNum" sz="quarter" idx="5"/>
          </p:nvPr>
        </p:nvSpPr>
        <p:spPr bwMode="auto">
          <a:xfrm>
            <a:off x="3938588" y="8774113"/>
            <a:ext cx="3011487" cy="461962"/>
          </a:xfrm>
          <a:prstGeom prst="rect">
            <a:avLst/>
          </a:prstGeom>
          <a:noFill/>
          <a:ln>
            <a:noFill/>
          </a:ln>
          <a:effectLst/>
          <a:extLst/>
        </p:spPr>
        <p:txBody>
          <a:bodyPr vert="horz" wrap="square" lIns="92492" tIns="46246" rIns="92492" bIns="46246" numCol="1" anchor="b" anchorCtr="0" compatLnSpc="1">
            <a:prstTxWarp prst="textNoShape">
              <a:avLst/>
            </a:prstTxWarp>
          </a:bodyPr>
          <a:lstStyle>
            <a:lvl1pPr algn="r" eaLnBrk="0" hangingPunct="0">
              <a:defRPr sz="1200">
                <a:latin typeface="Times" charset="0"/>
              </a:defRPr>
            </a:lvl1pPr>
          </a:lstStyle>
          <a:p>
            <a:pPr>
              <a:defRPr/>
            </a:pPr>
            <a:fld id="{2CB6A1B6-5C34-49BE-BED7-B175347415D6}" type="slidenum">
              <a:rPr lang="en-US"/>
              <a:pPr>
                <a:defRPr/>
              </a:pPr>
              <a:t>‹#›</a:t>
            </a:fld>
            <a:endParaRPr lang="en-US"/>
          </a:p>
        </p:txBody>
      </p:sp>
    </p:spTree>
    <p:extLst>
      <p:ext uri="{BB962C8B-B14F-4D97-AF65-F5344CB8AC3E}">
        <p14:creationId xmlns:p14="http://schemas.microsoft.com/office/powerpoint/2010/main" val="13861272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CB6A1B6-5C34-49BE-BED7-B175347415D6}" type="slidenum">
              <a:rPr lang="en-US" smtClean="0"/>
              <a:pPr>
                <a:defRPr/>
              </a:pPr>
              <a:t>1</a:t>
            </a:fld>
            <a:endParaRPr lang="en-US"/>
          </a:p>
        </p:txBody>
      </p:sp>
    </p:spTree>
    <p:extLst>
      <p:ext uri="{BB962C8B-B14F-4D97-AF65-F5344CB8AC3E}">
        <p14:creationId xmlns:p14="http://schemas.microsoft.com/office/powerpoint/2010/main" val="20409531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CB6A1B6-5C34-49BE-BED7-B175347415D6}" type="slidenum">
              <a:rPr lang="en-US" smtClean="0"/>
              <a:pPr>
                <a:defRPr/>
              </a:pPr>
              <a:t>11</a:t>
            </a:fld>
            <a:endParaRPr lang="en-US"/>
          </a:p>
        </p:txBody>
      </p:sp>
    </p:spTree>
    <p:extLst>
      <p:ext uri="{BB962C8B-B14F-4D97-AF65-F5344CB8AC3E}">
        <p14:creationId xmlns:p14="http://schemas.microsoft.com/office/powerpoint/2010/main" val="1753033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CB6A1B6-5C34-49BE-BED7-B175347415D6}" type="slidenum">
              <a:rPr lang="en-US" smtClean="0"/>
              <a:pPr>
                <a:defRPr/>
              </a:pPr>
              <a:t>12</a:t>
            </a:fld>
            <a:endParaRPr lang="en-US"/>
          </a:p>
        </p:txBody>
      </p:sp>
    </p:spTree>
    <p:extLst>
      <p:ext uri="{BB962C8B-B14F-4D97-AF65-F5344CB8AC3E}">
        <p14:creationId xmlns:p14="http://schemas.microsoft.com/office/powerpoint/2010/main" val="36519096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CB6A1B6-5C34-49BE-BED7-B175347415D6}" type="slidenum">
              <a:rPr lang="en-US" smtClean="0"/>
              <a:pPr>
                <a:defRPr/>
              </a:pPr>
              <a:t>13</a:t>
            </a:fld>
            <a:endParaRPr lang="en-US"/>
          </a:p>
        </p:txBody>
      </p:sp>
    </p:spTree>
    <p:extLst>
      <p:ext uri="{BB962C8B-B14F-4D97-AF65-F5344CB8AC3E}">
        <p14:creationId xmlns:p14="http://schemas.microsoft.com/office/powerpoint/2010/main" val="3041992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pitchFamily="18" charset="0"/>
              </a:defRPr>
            </a:lvl1pPr>
            <a:lvl2pPr marL="742950" indent="-285750" eaLnBrk="0" hangingPunct="0">
              <a:spcBef>
                <a:spcPct val="30000"/>
              </a:spcBef>
              <a:defRPr sz="1200">
                <a:solidFill>
                  <a:schemeClr val="tx1"/>
                </a:solidFill>
                <a:latin typeface="Times" pitchFamily="18" charset="0"/>
              </a:defRPr>
            </a:lvl2pPr>
            <a:lvl3pPr marL="1143000" indent="-228600" eaLnBrk="0" hangingPunct="0">
              <a:spcBef>
                <a:spcPct val="30000"/>
              </a:spcBef>
              <a:defRPr sz="1200">
                <a:solidFill>
                  <a:schemeClr val="tx1"/>
                </a:solidFill>
                <a:latin typeface="Times" pitchFamily="18" charset="0"/>
              </a:defRPr>
            </a:lvl3pPr>
            <a:lvl4pPr marL="1600200" indent="-228600" eaLnBrk="0" hangingPunct="0">
              <a:spcBef>
                <a:spcPct val="30000"/>
              </a:spcBef>
              <a:defRPr sz="1200">
                <a:solidFill>
                  <a:schemeClr val="tx1"/>
                </a:solidFill>
                <a:latin typeface="Times" pitchFamily="18" charset="0"/>
              </a:defRPr>
            </a:lvl4pPr>
            <a:lvl5pPr marL="2057400" indent="-228600" eaLnBrk="0" hangingPunct="0">
              <a:spcBef>
                <a:spcPct val="30000"/>
              </a:spcBef>
              <a:defRPr sz="1200">
                <a:solidFill>
                  <a:schemeClr val="tx1"/>
                </a:solidFill>
                <a:latin typeface="Times" pitchFamily="18" charset="0"/>
              </a:defRPr>
            </a:lvl5pPr>
            <a:lvl6pPr marL="2514600" indent="-228600" eaLnBrk="0" fontAlgn="base" hangingPunct="0">
              <a:spcBef>
                <a:spcPct val="30000"/>
              </a:spcBef>
              <a:spcAft>
                <a:spcPct val="0"/>
              </a:spcAft>
              <a:defRPr sz="1200">
                <a:solidFill>
                  <a:schemeClr val="tx1"/>
                </a:solidFill>
                <a:latin typeface="Times" pitchFamily="18" charset="0"/>
              </a:defRPr>
            </a:lvl6pPr>
            <a:lvl7pPr marL="2971800" indent="-228600" eaLnBrk="0" fontAlgn="base" hangingPunct="0">
              <a:spcBef>
                <a:spcPct val="30000"/>
              </a:spcBef>
              <a:spcAft>
                <a:spcPct val="0"/>
              </a:spcAft>
              <a:defRPr sz="1200">
                <a:solidFill>
                  <a:schemeClr val="tx1"/>
                </a:solidFill>
                <a:latin typeface="Times" pitchFamily="18" charset="0"/>
              </a:defRPr>
            </a:lvl7pPr>
            <a:lvl8pPr marL="3429000" indent="-228600" eaLnBrk="0" fontAlgn="base" hangingPunct="0">
              <a:spcBef>
                <a:spcPct val="30000"/>
              </a:spcBef>
              <a:spcAft>
                <a:spcPct val="0"/>
              </a:spcAft>
              <a:defRPr sz="1200">
                <a:solidFill>
                  <a:schemeClr val="tx1"/>
                </a:solidFill>
                <a:latin typeface="Times" pitchFamily="18" charset="0"/>
              </a:defRPr>
            </a:lvl8pPr>
            <a:lvl9pPr marL="3886200" indent="-228600" eaLnBrk="0" fontAlgn="base" hangingPunct="0">
              <a:spcBef>
                <a:spcPct val="30000"/>
              </a:spcBef>
              <a:spcAft>
                <a:spcPct val="0"/>
              </a:spcAft>
              <a:defRPr sz="1200">
                <a:solidFill>
                  <a:schemeClr val="tx1"/>
                </a:solidFill>
                <a:latin typeface="Times" pitchFamily="18" charset="0"/>
              </a:defRPr>
            </a:lvl9pPr>
          </a:lstStyle>
          <a:p>
            <a:pPr>
              <a:spcBef>
                <a:spcPct val="0"/>
              </a:spcBef>
            </a:pPr>
            <a:fld id="{DC40B2AF-A9E7-4069-9AA8-E80A7EEA0540}" type="slidenum">
              <a:rPr lang="en-US" altLang="en-US" smtClean="0"/>
              <a:pPr>
                <a:spcBef>
                  <a:spcPct val="0"/>
                </a:spcBef>
              </a:pPr>
              <a:t>2</a:t>
            </a:fld>
            <a:endParaRPr lang="en-US" altLang="en-US" smtClean="0"/>
          </a:p>
        </p:txBody>
      </p:sp>
      <p:sp>
        <p:nvSpPr>
          <p:cNvPr id="46083" name="Rectangle 2"/>
          <p:cNvSpPr>
            <a:spLocks noGrp="1" noRot="1" noChangeAspect="1" noChangeArrowheads="1" noTextEdit="1"/>
          </p:cNvSpPr>
          <p:nvPr>
            <p:ph type="sldImg"/>
          </p:nvPr>
        </p:nvSpPr>
        <p:spPr>
          <a:solidFill>
            <a:srgbClr val="FFFFFF"/>
          </a:solidFill>
          <a:ln/>
        </p:spPr>
      </p:sp>
      <p:sp>
        <p:nvSpPr>
          <p:cNvPr id="4608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smtClean="0">
              <a:latin typeface="Times" pitchFamily="18" charset="0"/>
            </a:endParaRPr>
          </a:p>
        </p:txBody>
      </p:sp>
    </p:spTree>
    <p:extLst>
      <p:ext uri="{BB962C8B-B14F-4D97-AF65-F5344CB8AC3E}">
        <p14:creationId xmlns:p14="http://schemas.microsoft.com/office/powerpoint/2010/main" val="210226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CB6A1B6-5C34-49BE-BED7-B175347415D6}" type="slidenum">
              <a:rPr lang="en-US" smtClean="0"/>
              <a:pPr>
                <a:defRPr/>
              </a:pPr>
              <a:t>3</a:t>
            </a:fld>
            <a:endParaRPr lang="en-US"/>
          </a:p>
        </p:txBody>
      </p:sp>
    </p:spTree>
    <p:extLst>
      <p:ext uri="{BB962C8B-B14F-4D97-AF65-F5344CB8AC3E}">
        <p14:creationId xmlns:p14="http://schemas.microsoft.com/office/powerpoint/2010/main" val="3479077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CB6A1B6-5C34-49BE-BED7-B175347415D6}" type="slidenum">
              <a:rPr lang="en-US" smtClean="0"/>
              <a:pPr>
                <a:defRPr/>
              </a:pPr>
              <a:t>4</a:t>
            </a:fld>
            <a:endParaRPr lang="en-US"/>
          </a:p>
        </p:txBody>
      </p:sp>
    </p:spTree>
    <p:extLst>
      <p:ext uri="{BB962C8B-B14F-4D97-AF65-F5344CB8AC3E}">
        <p14:creationId xmlns:p14="http://schemas.microsoft.com/office/powerpoint/2010/main" val="4077524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CB6A1B6-5C34-49BE-BED7-B175347415D6}" type="slidenum">
              <a:rPr lang="en-US" smtClean="0"/>
              <a:pPr>
                <a:defRPr/>
              </a:pPr>
              <a:t>5</a:t>
            </a:fld>
            <a:endParaRPr lang="en-US"/>
          </a:p>
        </p:txBody>
      </p:sp>
    </p:spTree>
    <p:extLst>
      <p:ext uri="{BB962C8B-B14F-4D97-AF65-F5344CB8AC3E}">
        <p14:creationId xmlns:p14="http://schemas.microsoft.com/office/powerpoint/2010/main" val="27641277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CB6A1B6-5C34-49BE-BED7-B175347415D6}" type="slidenum">
              <a:rPr lang="en-US" smtClean="0"/>
              <a:pPr>
                <a:defRPr/>
              </a:pPr>
              <a:t>7</a:t>
            </a:fld>
            <a:endParaRPr lang="en-US"/>
          </a:p>
        </p:txBody>
      </p:sp>
    </p:spTree>
    <p:extLst>
      <p:ext uri="{BB962C8B-B14F-4D97-AF65-F5344CB8AC3E}">
        <p14:creationId xmlns:p14="http://schemas.microsoft.com/office/powerpoint/2010/main" val="2284441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CB6A1B6-5C34-49BE-BED7-B175347415D6}" type="slidenum">
              <a:rPr lang="en-US" smtClean="0"/>
              <a:pPr>
                <a:defRPr/>
              </a:pPr>
              <a:t>8</a:t>
            </a:fld>
            <a:endParaRPr lang="en-US"/>
          </a:p>
        </p:txBody>
      </p:sp>
    </p:spTree>
    <p:extLst>
      <p:ext uri="{BB962C8B-B14F-4D97-AF65-F5344CB8AC3E}">
        <p14:creationId xmlns:p14="http://schemas.microsoft.com/office/powerpoint/2010/main" val="3474627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CB6A1B6-5C34-49BE-BED7-B175347415D6}" type="slidenum">
              <a:rPr lang="en-US" smtClean="0"/>
              <a:pPr>
                <a:defRPr/>
              </a:pPr>
              <a:t>9</a:t>
            </a:fld>
            <a:endParaRPr lang="en-US"/>
          </a:p>
        </p:txBody>
      </p:sp>
    </p:spTree>
    <p:extLst>
      <p:ext uri="{BB962C8B-B14F-4D97-AF65-F5344CB8AC3E}">
        <p14:creationId xmlns:p14="http://schemas.microsoft.com/office/powerpoint/2010/main" val="953171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CB6A1B6-5C34-49BE-BED7-B175347415D6}" type="slidenum">
              <a:rPr lang="en-US" smtClean="0"/>
              <a:pPr>
                <a:defRPr/>
              </a:pPr>
              <a:t>10</a:t>
            </a:fld>
            <a:endParaRPr lang="en-US"/>
          </a:p>
        </p:txBody>
      </p:sp>
    </p:spTree>
    <p:extLst>
      <p:ext uri="{BB962C8B-B14F-4D97-AF65-F5344CB8AC3E}">
        <p14:creationId xmlns:p14="http://schemas.microsoft.com/office/powerpoint/2010/main" val="368800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056A2B-5C29-425F-8195-54C5CB55B27A}" type="slidenum">
              <a:rPr lang="en-US"/>
              <a:pPr>
                <a:defRPr/>
              </a:pPr>
              <a:t>‹#›</a:t>
            </a:fld>
            <a:endParaRPr lang="en-US"/>
          </a:p>
        </p:txBody>
      </p:sp>
    </p:spTree>
    <p:extLst>
      <p:ext uri="{BB962C8B-B14F-4D97-AF65-F5344CB8AC3E}">
        <p14:creationId xmlns:p14="http://schemas.microsoft.com/office/powerpoint/2010/main" val="4071332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3F78CA-760D-4544-8912-5905411421A0}" type="slidenum">
              <a:rPr lang="en-US"/>
              <a:pPr>
                <a:defRPr/>
              </a:pPr>
              <a:t>‹#›</a:t>
            </a:fld>
            <a:endParaRPr lang="en-US"/>
          </a:p>
        </p:txBody>
      </p:sp>
    </p:spTree>
    <p:extLst>
      <p:ext uri="{BB962C8B-B14F-4D97-AF65-F5344CB8AC3E}">
        <p14:creationId xmlns:p14="http://schemas.microsoft.com/office/powerpoint/2010/main" val="3393504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649FF5-14C3-4DA0-9578-7BA9E1A844A8}" type="slidenum">
              <a:rPr lang="en-US"/>
              <a:pPr>
                <a:defRPr/>
              </a:pPr>
              <a:t>‹#›</a:t>
            </a:fld>
            <a:endParaRPr lang="en-US"/>
          </a:p>
        </p:txBody>
      </p:sp>
    </p:spTree>
    <p:extLst>
      <p:ext uri="{BB962C8B-B14F-4D97-AF65-F5344CB8AC3E}">
        <p14:creationId xmlns:p14="http://schemas.microsoft.com/office/powerpoint/2010/main" val="2766981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B18609-5974-433C-9AA9-1CF06512C244}" type="slidenum">
              <a:rPr lang="en-US"/>
              <a:pPr>
                <a:defRPr/>
              </a:pPr>
              <a:t>‹#›</a:t>
            </a:fld>
            <a:endParaRPr lang="en-US"/>
          </a:p>
        </p:txBody>
      </p:sp>
    </p:spTree>
    <p:extLst>
      <p:ext uri="{BB962C8B-B14F-4D97-AF65-F5344CB8AC3E}">
        <p14:creationId xmlns:p14="http://schemas.microsoft.com/office/powerpoint/2010/main" val="2783029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C5DF2BA-3DB8-4606-87C9-F313824F1176}" type="slidenum">
              <a:rPr lang="en-US"/>
              <a:pPr>
                <a:defRPr/>
              </a:pPr>
              <a:t>‹#›</a:t>
            </a:fld>
            <a:endParaRPr lang="en-US"/>
          </a:p>
        </p:txBody>
      </p:sp>
    </p:spTree>
    <p:extLst>
      <p:ext uri="{BB962C8B-B14F-4D97-AF65-F5344CB8AC3E}">
        <p14:creationId xmlns:p14="http://schemas.microsoft.com/office/powerpoint/2010/main" val="3245825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4AE723-8CBF-405A-92FF-6AB4D74CFBDA}" type="slidenum">
              <a:rPr lang="en-US"/>
              <a:pPr>
                <a:defRPr/>
              </a:pPr>
              <a:t>‹#›</a:t>
            </a:fld>
            <a:endParaRPr lang="en-US"/>
          </a:p>
        </p:txBody>
      </p:sp>
    </p:spTree>
    <p:extLst>
      <p:ext uri="{BB962C8B-B14F-4D97-AF65-F5344CB8AC3E}">
        <p14:creationId xmlns:p14="http://schemas.microsoft.com/office/powerpoint/2010/main" val="3149541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03E9B1B-8685-467C-932F-AA9B872F1F6B}" type="slidenum">
              <a:rPr lang="en-US"/>
              <a:pPr>
                <a:defRPr/>
              </a:pPr>
              <a:t>‹#›</a:t>
            </a:fld>
            <a:endParaRPr lang="en-US"/>
          </a:p>
        </p:txBody>
      </p:sp>
    </p:spTree>
    <p:extLst>
      <p:ext uri="{BB962C8B-B14F-4D97-AF65-F5344CB8AC3E}">
        <p14:creationId xmlns:p14="http://schemas.microsoft.com/office/powerpoint/2010/main" val="1856892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2E95A73-A60C-4CCA-9FFE-457F111EA6A9}" type="slidenum">
              <a:rPr lang="en-US"/>
              <a:pPr>
                <a:defRPr/>
              </a:pPr>
              <a:t>‹#›</a:t>
            </a:fld>
            <a:endParaRPr lang="en-US"/>
          </a:p>
        </p:txBody>
      </p:sp>
    </p:spTree>
    <p:extLst>
      <p:ext uri="{BB962C8B-B14F-4D97-AF65-F5344CB8AC3E}">
        <p14:creationId xmlns:p14="http://schemas.microsoft.com/office/powerpoint/2010/main" val="3272406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A7FFAA8-857E-4108-8DA8-6629E1FD848D}" type="slidenum">
              <a:rPr lang="en-US"/>
              <a:pPr>
                <a:defRPr/>
              </a:pPr>
              <a:t>‹#›</a:t>
            </a:fld>
            <a:endParaRPr lang="en-US"/>
          </a:p>
        </p:txBody>
      </p:sp>
    </p:spTree>
    <p:extLst>
      <p:ext uri="{BB962C8B-B14F-4D97-AF65-F5344CB8AC3E}">
        <p14:creationId xmlns:p14="http://schemas.microsoft.com/office/powerpoint/2010/main" val="2106324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537A69-AB9D-45D6-AE8E-8151D4389CA1}" type="slidenum">
              <a:rPr lang="en-US"/>
              <a:pPr>
                <a:defRPr/>
              </a:pPr>
              <a:t>‹#›</a:t>
            </a:fld>
            <a:endParaRPr lang="en-US"/>
          </a:p>
        </p:txBody>
      </p:sp>
    </p:spTree>
    <p:extLst>
      <p:ext uri="{BB962C8B-B14F-4D97-AF65-F5344CB8AC3E}">
        <p14:creationId xmlns:p14="http://schemas.microsoft.com/office/powerpoint/2010/main" val="384906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9A587B0-0DC4-4428-940E-E25365DF3EEF}" type="slidenum">
              <a:rPr lang="en-US"/>
              <a:pPr>
                <a:defRPr/>
              </a:pPr>
              <a:t>‹#›</a:t>
            </a:fld>
            <a:endParaRPr lang="en-US"/>
          </a:p>
        </p:txBody>
      </p:sp>
    </p:spTree>
    <p:extLst>
      <p:ext uri="{BB962C8B-B14F-4D97-AF65-F5344CB8AC3E}">
        <p14:creationId xmlns:p14="http://schemas.microsoft.com/office/powerpoint/2010/main" val="87786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1400">
                <a:latin typeface="Times"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0" hangingPunct="0">
              <a:defRPr sz="1400">
                <a:latin typeface="Times"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400">
                <a:latin typeface="Times" charset="0"/>
              </a:defRPr>
            </a:lvl1pPr>
          </a:lstStyle>
          <a:p>
            <a:pPr>
              <a:defRPr/>
            </a:pPr>
            <a:fld id="{3C100C00-B1B7-4E2D-BF05-A91FA5C5296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1618130" y="1085467"/>
            <a:ext cx="6019800" cy="1219200"/>
          </a:xfrm>
          <a:prstGeom prst="roundRect">
            <a:avLst/>
          </a:prstGeom>
          <a:solidFill>
            <a:srgbClr val="FFFF00">
              <a:alpha val="25000"/>
            </a:srgbClr>
          </a:solidFill>
          <a:ln w="635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charset="0"/>
            </a:endParaRPr>
          </a:p>
        </p:txBody>
      </p:sp>
      <p:sp>
        <p:nvSpPr>
          <p:cNvPr id="9" name="TextBox 8"/>
          <p:cNvSpPr txBox="1"/>
          <p:nvPr/>
        </p:nvSpPr>
        <p:spPr>
          <a:xfrm>
            <a:off x="1981200" y="381000"/>
            <a:ext cx="5306261" cy="646331"/>
          </a:xfrm>
          <a:prstGeom prst="rect">
            <a:avLst/>
          </a:prstGeom>
          <a:noFill/>
        </p:spPr>
        <p:txBody>
          <a:bodyPr wrap="none" rtlCol="0">
            <a:spAutoFit/>
          </a:bodyPr>
          <a:lstStyle/>
          <a:p>
            <a:r>
              <a:rPr lang="en-US" sz="3600" b="1" dirty="0" smtClean="0">
                <a:solidFill>
                  <a:srgbClr val="FF6D0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BMB401 </a:t>
            </a:r>
            <a:r>
              <a:rPr lang="en-US" sz="36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3600" b="1" dirty="0" smtClean="0">
                <a:solidFill>
                  <a:srgbClr val="FF6D0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SPRING 2019</a:t>
            </a:r>
            <a:endParaRPr lang="en-US" sz="3600" b="1" dirty="0">
              <a:solidFill>
                <a:srgbClr val="FF6D0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Rectangle 3"/>
          <p:cNvSpPr>
            <a:spLocks noGrp="1" noChangeArrowheads="1"/>
          </p:cNvSpPr>
          <p:nvPr/>
        </p:nvSpPr>
        <p:spPr bwMode="auto">
          <a:xfrm>
            <a:off x="1595438" y="1066800"/>
            <a:ext cx="6096000" cy="1219200"/>
          </a:xfrm>
          <a:prstGeom prst="rect">
            <a:avLst/>
          </a:prstGeom>
          <a:noFill/>
          <a:ln>
            <a:noFill/>
          </a:ln>
          <a:effectLst/>
          <a:extLst/>
        </p:spPr>
        <p:txBody>
          <a:bodyPr/>
          <a:lstStyle/>
          <a:p>
            <a:pPr algn="ctr" eaLnBrk="0" hangingPunct="0">
              <a:defRPr/>
            </a:pPr>
            <a:r>
              <a:rPr lang="en-US" sz="4800" b="1" dirty="0" smtClean="0">
                <a:solidFill>
                  <a:srgbClr val="006600"/>
                </a:solidFill>
                <a:effectLst>
                  <a:outerShdw blurRad="38100" dist="38100" dir="2700000" algn="tl">
                    <a:srgbClr val="000000">
                      <a:alpha val="43137"/>
                    </a:srgbClr>
                  </a:outerShdw>
                </a:effectLst>
                <a:latin typeface="Arial" charset="0"/>
              </a:rPr>
              <a:t>BIOCHEMISTRY</a:t>
            </a:r>
            <a:r>
              <a:rPr lang="en-US" sz="3600" b="1" dirty="0" smtClean="0">
                <a:solidFill>
                  <a:srgbClr val="006600"/>
                </a:solidFill>
                <a:effectLst>
                  <a:outerShdw blurRad="38100" dist="38100" dir="2700000" algn="tl">
                    <a:srgbClr val="000000">
                      <a:alpha val="43137"/>
                    </a:srgbClr>
                  </a:outerShdw>
                </a:effectLst>
                <a:latin typeface="Arial" charset="0"/>
              </a:rPr>
              <a:t> </a:t>
            </a:r>
          </a:p>
          <a:p>
            <a:pPr algn="ctr" eaLnBrk="0" hangingPunct="0">
              <a:defRPr/>
            </a:pPr>
            <a:r>
              <a:rPr lang="en-US" b="1" dirty="0" smtClean="0">
                <a:solidFill>
                  <a:srgbClr val="006600"/>
                </a:solidFill>
                <a:effectLst>
                  <a:outerShdw blurRad="38100" dist="38100" dir="2700000" algn="tl">
                    <a:srgbClr val="000000">
                      <a:alpha val="43137"/>
                    </a:srgbClr>
                  </a:outerShdw>
                </a:effectLst>
                <a:latin typeface="Arial" charset="0"/>
              </a:rPr>
              <a:t>for </a:t>
            </a:r>
            <a:r>
              <a:rPr lang="en-US" b="1" dirty="0">
                <a:solidFill>
                  <a:srgbClr val="006600"/>
                </a:solidFill>
                <a:effectLst>
                  <a:outerShdw blurRad="38100" dist="38100" dir="2700000" algn="tl">
                    <a:srgbClr val="000000">
                      <a:alpha val="43137"/>
                    </a:srgbClr>
                  </a:outerShdw>
                </a:effectLst>
                <a:latin typeface="Arial" charset="0"/>
              </a:rPr>
              <a:t>the BIOMEDICAL </a:t>
            </a:r>
            <a:r>
              <a:rPr lang="en-US" b="1" dirty="0" smtClean="0">
                <a:solidFill>
                  <a:srgbClr val="006600"/>
                </a:solidFill>
                <a:effectLst>
                  <a:outerShdw blurRad="38100" dist="38100" dir="2700000" algn="tl">
                    <a:srgbClr val="000000">
                      <a:alpha val="43137"/>
                    </a:srgbClr>
                  </a:outerShdw>
                </a:effectLst>
                <a:latin typeface="Arial" charset="0"/>
              </a:rPr>
              <a:t>SCIENCES</a:t>
            </a:r>
            <a:endParaRPr lang="en-US" b="1" dirty="0">
              <a:solidFill>
                <a:srgbClr val="006600"/>
              </a:solidFill>
              <a:effectLst>
                <a:outerShdw blurRad="38100" dist="38100" dir="2700000" algn="tl">
                  <a:srgbClr val="000000">
                    <a:alpha val="43137"/>
                  </a:srgbClr>
                </a:outerShdw>
              </a:effectLst>
              <a:latin typeface="Arial" charset="0"/>
            </a:endParaRPr>
          </a:p>
          <a:p>
            <a:pPr marL="457200" indent="-457200" algn="ctr" eaLnBrk="0" hangingPunct="0">
              <a:buFont typeface="Arial" pitchFamily="34" charset="0"/>
              <a:buChar char="•"/>
              <a:defRPr/>
            </a:pPr>
            <a:endParaRPr lang="en-US" dirty="0">
              <a:solidFill>
                <a:srgbClr val="FF6D09"/>
              </a:solidFill>
              <a:effectLst>
                <a:outerShdw blurRad="38100" dist="38100" dir="2700000" algn="tl">
                  <a:srgbClr val="000000">
                    <a:alpha val="43137"/>
                  </a:srgbClr>
                </a:outerShdw>
              </a:effectLst>
              <a:latin typeface="Arial" charset="0"/>
            </a:endParaRPr>
          </a:p>
        </p:txBody>
      </p:sp>
      <p:cxnSp>
        <p:nvCxnSpPr>
          <p:cNvPr id="12" name="Straight Connector 11"/>
          <p:cNvCxnSpPr/>
          <p:nvPr/>
        </p:nvCxnSpPr>
        <p:spPr bwMode="auto">
          <a:xfrm>
            <a:off x="4069643" y="426720"/>
            <a:ext cx="0" cy="640080"/>
          </a:xfrm>
          <a:prstGeom prst="line">
            <a:avLst/>
          </a:prstGeom>
          <a:solidFill>
            <a:schemeClr val="accent1"/>
          </a:solidFill>
          <a:ln w="635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54" name="TextBox 3"/>
          <p:cNvSpPr txBox="1">
            <a:spLocks noChangeArrowheads="1"/>
          </p:cNvSpPr>
          <p:nvPr/>
        </p:nvSpPr>
        <p:spPr bwMode="auto">
          <a:xfrm>
            <a:off x="3352800" y="3967877"/>
            <a:ext cx="54864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pitchFamily="18" charset="0"/>
              </a:defRPr>
            </a:lvl1pPr>
            <a:lvl2pPr marL="742950" indent="-285750" eaLnBrk="0" hangingPunct="0">
              <a:spcBef>
                <a:spcPct val="20000"/>
              </a:spcBef>
              <a:buChar char="–"/>
              <a:defRPr sz="2800">
                <a:solidFill>
                  <a:schemeClr val="tx1"/>
                </a:solidFill>
                <a:latin typeface="Times" pitchFamily="18" charset="0"/>
              </a:defRPr>
            </a:lvl2pPr>
            <a:lvl3pPr marL="1143000" indent="-228600" eaLnBrk="0" hangingPunct="0">
              <a:spcBef>
                <a:spcPct val="20000"/>
              </a:spcBef>
              <a:buChar char="•"/>
              <a:defRPr sz="2400">
                <a:solidFill>
                  <a:schemeClr val="tx1"/>
                </a:solidFill>
                <a:latin typeface="Times" pitchFamily="18" charset="0"/>
              </a:defRPr>
            </a:lvl3pPr>
            <a:lvl4pPr marL="1600200" indent="-228600" eaLnBrk="0" hangingPunct="0">
              <a:spcBef>
                <a:spcPct val="20000"/>
              </a:spcBef>
              <a:buChar char="–"/>
              <a:defRPr sz="2000">
                <a:solidFill>
                  <a:schemeClr val="tx1"/>
                </a:solidFill>
                <a:latin typeface="Times" pitchFamily="18" charset="0"/>
              </a:defRPr>
            </a:lvl4pPr>
            <a:lvl5pPr marL="2057400" indent="-228600" eaLnBrk="0" hangingPunct="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a:spcBef>
                <a:spcPct val="0"/>
              </a:spcBef>
              <a:buFontTx/>
              <a:buNone/>
            </a:pPr>
            <a:r>
              <a:rPr lang="en-US" altLang="en-US" sz="1800" b="1" dirty="0">
                <a:latin typeface="Arial" panose="020B0604020202020204" pitchFamily="34" charset="0"/>
                <a:cs typeface="Arial" panose="020B0604020202020204" pitchFamily="34" charset="0"/>
              </a:rPr>
              <a:t>AMJAD FAROOQ PhD </a:t>
            </a:r>
            <a:r>
              <a:rPr lang="en-US" altLang="en-US" sz="1800" b="1" dirty="0" smtClean="0">
                <a:latin typeface="Arial" panose="020B0604020202020204" pitchFamily="34" charset="0"/>
                <a:cs typeface="Arial" panose="020B0604020202020204" pitchFamily="34" charset="0"/>
              </a:rPr>
              <a:t>DIC | Associate Professor</a:t>
            </a:r>
            <a:endParaRPr lang="en-US" altLang="en-US" sz="1800" b="1" dirty="0">
              <a:latin typeface="Arial" panose="020B0604020202020204" pitchFamily="34" charset="0"/>
              <a:cs typeface="Arial" panose="020B0604020202020204" pitchFamily="34" charset="0"/>
            </a:endParaRPr>
          </a:p>
          <a:p>
            <a:pPr>
              <a:spcBef>
                <a:spcPct val="0"/>
              </a:spcBef>
              <a:buFontTx/>
              <a:buNone/>
            </a:pPr>
            <a:r>
              <a:rPr lang="en-US" altLang="en-US" sz="1800" dirty="0">
                <a:latin typeface="Arial" panose="020B0604020202020204" pitchFamily="34" charset="0"/>
                <a:cs typeface="Arial" panose="020B0604020202020204" pitchFamily="34" charset="0"/>
              </a:rPr>
              <a:t>Department of </a:t>
            </a:r>
            <a:r>
              <a:rPr lang="en-US" altLang="en-US" sz="1800" dirty="0" smtClean="0">
                <a:latin typeface="Arial" panose="020B0604020202020204" pitchFamily="34" charset="0"/>
                <a:cs typeface="Arial" panose="020B0604020202020204" pitchFamily="34" charset="0"/>
              </a:rPr>
              <a:t>Biochemistry &amp; Molecular Biology</a:t>
            </a:r>
            <a:endParaRPr lang="en-US" altLang="en-US" sz="1800" dirty="0">
              <a:latin typeface="Arial" panose="020B0604020202020204" pitchFamily="34" charset="0"/>
              <a:cs typeface="Arial" panose="020B0604020202020204" pitchFamily="34" charset="0"/>
            </a:endParaRPr>
          </a:p>
          <a:p>
            <a:pPr>
              <a:spcBef>
                <a:spcPct val="0"/>
              </a:spcBef>
              <a:buFontTx/>
              <a:buNone/>
            </a:pPr>
            <a:r>
              <a:rPr lang="en-US" altLang="en-US" sz="1800" dirty="0" smtClean="0">
                <a:latin typeface="Arial" panose="020B0604020202020204" pitchFamily="34" charset="0"/>
                <a:cs typeface="Arial" panose="020B0604020202020204" pitchFamily="34" charset="0"/>
              </a:rPr>
              <a:t>University of Miami Miller </a:t>
            </a:r>
            <a:r>
              <a:rPr lang="en-US" altLang="en-US" sz="1800" dirty="0">
                <a:latin typeface="Arial" panose="020B0604020202020204" pitchFamily="34" charset="0"/>
                <a:cs typeface="Arial" panose="020B0604020202020204" pitchFamily="34" charset="0"/>
              </a:rPr>
              <a:t>School of </a:t>
            </a:r>
            <a:r>
              <a:rPr lang="en-US" altLang="en-US" sz="1800" dirty="0" smtClean="0">
                <a:latin typeface="Arial" panose="020B0604020202020204" pitchFamily="34" charset="0"/>
                <a:cs typeface="Arial" panose="020B0604020202020204" pitchFamily="34" charset="0"/>
              </a:rPr>
              <a:t>Medicine</a:t>
            </a:r>
          </a:p>
          <a:p>
            <a:pPr>
              <a:spcBef>
                <a:spcPct val="0"/>
              </a:spcBef>
              <a:buFontTx/>
              <a:buNone/>
            </a:pPr>
            <a:r>
              <a:rPr lang="en-US" altLang="en-US" sz="1800" dirty="0" smtClean="0">
                <a:latin typeface="Arial" panose="020B0604020202020204" pitchFamily="34" charset="0"/>
                <a:cs typeface="Arial" panose="020B0604020202020204" pitchFamily="34" charset="0"/>
              </a:rPr>
              <a:t>Miami</a:t>
            </a:r>
            <a:r>
              <a:rPr lang="en-US" altLang="en-US" sz="1800" dirty="0">
                <a:latin typeface="Arial" panose="020B0604020202020204" pitchFamily="34" charset="0"/>
                <a:cs typeface="Arial" panose="020B0604020202020204" pitchFamily="34" charset="0"/>
              </a:rPr>
              <a:t>, </a:t>
            </a:r>
            <a:r>
              <a:rPr lang="en-US" altLang="en-US" sz="1800">
                <a:latin typeface="Arial" panose="020B0604020202020204" pitchFamily="34" charset="0"/>
                <a:cs typeface="Arial" panose="020B0604020202020204" pitchFamily="34" charset="0"/>
              </a:rPr>
              <a:t>FL </a:t>
            </a:r>
            <a:r>
              <a:rPr lang="en-US" altLang="en-US" sz="1800" smtClean="0">
                <a:latin typeface="Arial" panose="020B0604020202020204" pitchFamily="34" charset="0"/>
                <a:cs typeface="Arial" panose="020B0604020202020204" pitchFamily="34" charset="0"/>
              </a:rPr>
              <a:t>33136</a:t>
            </a:r>
            <a:endParaRPr lang="en-US" altLang="en-US" sz="1800" dirty="0" smtClean="0">
              <a:latin typeface="Arial" panose="020B0604020202020204" pitchFamily="34" charset="0"/>
              <a:cs typeface="Arial" panose="020B0604020202020204" pitchFamily="34" charset="0"/>
            </a:endParaRPr>
          </a:p>
          <a:p>
            <a:pPr>
              <a:spcBef>
                <a:spcPct val="0"/>
              </a:spcBef>
              <a:buFontTx/>
              <a:buNone/>
            </a:pPr>
            <a:endParaRPr lang="en-US" altLang="en-US" sz="1800" dirty="0">
              <a:latin typeface="Arial" panose="020B0604020202020204" pitchFamily="34" charset="0"/>
              <a:cs typeface="Arial" panose="020B0604020202020204" pitchFamily="34" charset="0"/>
            </a:endParaRPr>
          </a:p>
          <a:p>
            <a:pPr>
              <a:spcBef>
                <a:spcPct val="0"/>
              </a:spcBef>
              <a:buFontTx/>
              <a:buNone/>
            </a:pPr>
            <a:r>
              <a:rPr lang="en-US" altLang="en-US" sz="1800" dirty="0" smtClean="0">
                <a:latin typeface="Arial" panose="020B0604020202020204" pitchFamily="34" charset="0"/>
                <a:cs typeface="Arial" panose="020B0604020202020204" pitchFamily="34" charset="0"/>
              </a:rPr>
              <a:t>Address: 1011 NW 15 ST | MIAMI | FL 33136</a:t>
            </a:r>
            <a:endParaRPr lang="en-US" altLang="en-US" sz="1800" dirty="0">
              <a:latin typeface="Arial" panose="020B0604020202020204" pitchFamily="34" charset="0"/>
              <a:cs typeface="Arial" panose="020B0604020202020204" pitchFamily="34" charset="0"/>
            </a:endParaRPr>
          </a:p>
          <a:p>
            <a:pPr>
              <a:spcBef>
                <a:spcPct val="0"/>
              </a:spcBef>
              <a:buFontTx/>
              <a:buNone/>
            </a:pPr>
            <a:r>
              <a:rPr lang="en-US" altLang="en-US" sz="1800" dirty="0" smtClean="0">
                <a:latin typeface="Arial" panose="020B0604020202020204" pitchFamily="34" charset="0"/>
                <a:cs typeface="Arial" panose="020B0604020202020204" pitchFamily="34" charset="0"/>
              </a:rPr>
              <a:t>Office:     Gautier Building #116</a:t>
            </a:r>
            <a:endParaRPr lang="en-US" altLang="en-US" sz="1800" dirty="0">
              <a:latin typeface="Arial" panose="020B0604020202020204" pitchFamily="34" charset="0"/>
              <a:cs typeface="Arial" panose="020B0604020202020204" pitchFamily="34" charset="0"/>
            </a:endParaRPr>
          </a:p>
          <a:p>
            <a:pPr>
              <a:spcBef>
                <a:spcPct val="0"/>
              </a:spcBef>
              <a:buFontTx/>
              <a:buNone/>
            </a:pPr>
            <a:r>
              <a:rPr lang="en-US" altLang="en-US" sz="1800" dirty="0" smtClean="0">
                <a:latin typeface="Arial" panose="020B0604020202020204" pitchFamily="34" charset="0"/>
                <a:cs typeface="Arial" panose="020B0604020202020204" pitchFamily="34" charset="0"/>
              </a:rPr>
              <a:t>Phone:	+1-786-763-1294</a:t>
            </a:r>
          </a:p>
          <a:p>
            <a:pPr>
              <a:spcBef>
                <a:spcPct val="0"/>
              </a:spcBef>
              <a:buNone/>
            </a:pPr>
            <a:r>
              <a:rPr lang="en-US" altLang="en-US" sz="1800" dirty="0">
                <a:latin typeface="Arial" panose="020B0604020202020204" pitchFamily="34" charset="0"/>
                <a:cs typeface="Arial" panose="020B0604020202020204" pitchFamily="34" charset="0"/>
              </a:rPr>
              <a:t>Website: </a:t>
            </a:r>
            <a:r>
              <a:rPr lang="en-US" altLang="en-US" sz="1800" dirty="0" smtClean="0">
                <a:latin typeface="Arial" panose="020B0604020202020204" pitchFamily="34" charset="0"/>
                <a:cs typeface="Arial" panose="020B0604020202020204" pitchFamily="34" charset="0"/>
              </a:rPr>
              <a:t> www.farooqlab.net</a:t>
            </a:r>
            <a:endParaRPr lang="en-US" altLang="en-US" sz="1800" dirty="0">
              <a:latin typeface="Arial" panose="020B0604020202020204" pitchFamily="34" charset="0"/>
              <a:cs typeface="Arial" panose="020B0604020202020204" pitchFamily="34" charset="0"/>
            </a:endParaRPr>
          </a:p>
        </p:txBody>
      </p:sp>
      <p:sp>
        <p:nvSpPr>
          <p:cNvPr id="2055" name="Rectangle 6"/>
          <p:cNvSpPr>
            <a:spLocks noChangeArrowheads="1"/>
          </p:cNvSpPr>
          <p:nvPr/>
        </p:nvSpPr>
        <p:spPr bwMode="auto">
          <a:xfrm>
            <a:off x="381000" y="3300141"/>
            <a:ext cx="8458200" cy="3253059"/>
          </a:xfrm>
          <a:prstGeom prst="rect">
            <a:avLst/>
          </a:prstGeom>
          <a:noFill/>
          <a:ln w="25400" algn="ctr">
            <a:solidFill>
              <a:srgbClr val="FF6D09"/>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Times" pitchFamily="18" charset="0"/>
              </a:defRPr>
            </a:lvl1pPr>
            <a:lvl2pPr marL="742950" indent="-285750" eaLnBrk="0" hangingPunct="0">
              <a:spcBef>
                <a:spcPct val="20000"/>
              </a:spcBef>
              <a:buChar char="–"/>
              <a:defRPr sz="2800">
                <a:solidFill>
                  <a:schemeClr val="tx1"/>
                </a:solidFill>
                <a:latin typeface="Times" pitchFamily="18" charset="0"/>
              </a:defRPr>
            </a:lvl2pPr>
            <a:lvl3pPr marL="1143000" indent="-228600" eaLnBrk="0" hangingPunct="0">
              <a:spcBef>
                <a:spcPct val="20000"/>
              </a:spcBef>
              <a:buChar char="•"/>
              <a:defRPr sz="2400">
                <a:solidFill>
                  <a:schemeClr val="tx1"/>
                </a:solidFill>
                <a:latin typeface="Times" pitchFamily="18" charset="0"/>
              </a:defRPr>
            </a:lvl3pPr>
            <a:lvl4pPr marL="1600200" indent="-228600" eaLnBrk="0" hangingPunct="0">
              <a:spcBef>
                <a:spcPct val="20000"/>
              </a:spcBef>
              <a:buChar char="–"/>
              <a:defRPr sz="2000">
                <a:solidFill>
                  <a:schemeClr val="tx1"/>
                </a:solidFill>
                <a:latin typeface="Times" pitchFamily="18" charset="0"/>
              </a:defRPr>
            </a:lvl4pPr>
            <a:lvl5pPr marL="2057400" indent="-228600" eaLnBrk="0" hangingPunct="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a:spcBef>
                <a:spcPct val="0"/>
              </a:spcBef>
              <a:buFontTx/>
              <a:buNone/>
            </a:pPr>
            <a:endParaRPr lang="en-US" altLang="en-US" sz="240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0990" y="3316403"/>
            <a:ext cx="2901004" cy="3227832"/>
          </a:xfrm>
          <a:prstGeom prst="rect">
            <a:avLst/>
          </a:prstGeom>
          <a:ln w="25400">
            <a:solidFill>
              <a:srgbClr val="FF6D09"/>
            </a:solidFill>
          </a:ln>
        </p:spPr>
      </p:pic>
      <p:sp>
        <p:nvSpPr>
          <p:cNvPr id="10" name="TextBox 9"/>
          <p:cNvSpPr txBox="1"/>
          <p:nvPr/>
        </p:nvSpPr>
        <p:spPr>
          <a:xfrm>
            <a:off x="3127638" y="2249269"/>
            <a:ext cx="3621504" cy="646331"/>
          </a:xfrm>
          <a:prstGeom prst="rect">
            <a:avLst/>
          </a:prstGeom>
          <a:noFill/>
        </p:spPr>
        <p:txBody>
          <a:bodyPr wrap="none" rtlCol="0">
            <a:spAutoFit/>
          </a:bodyPr>
          <a:lstStyle/>
          <a:p>
            <a:r>
              <a:rPr lang="en-US" sz="3600" b="1" dirty="0" smtClean="0">
                <a:solidFill>
                  <a:srgbClr val="FF6D0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SYLLABUS</a:t>
            </a:r>
            <a:endParaRPr lang="en-US" sz="3600" b="1" dirty="0">
              <a:solidFill>
                <a:srgbClr val="FF6D0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201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90800" y="0"/>
            <a:ext cx="4191000" cy="461665"/>
          </a:xfrm>
          <a:prstGeom prst="rect">
            <a:avLst/>
          </a:prstGeom>
          <a:noFill/>
        </p:spPr>
        <p:txBody>
          <a:bodyPr wrap="square" rtlCol="0">
            <a:spAutoFit/>
          </a:bodyPr>
          <a:lstStyle/>
          <a:p>
            <a:pPr algn="ctr"/>
            <a:r>
              <a:rPr lang="en-US" b="1" dirty="0" smtClean="0">
                <a:solidFill>
                  <a:srgbClr val="FF6D09"/>
                </a:solidFill>
                <a:latin typeface="Arial" panose="020B0604020202020204" pitchFamily="34" charset="0"/>
                <a:cs typeface="Arial" panose="020B0604020202020204" pitchFamily="34" charset="0"/>
              </a:rPr>
              <a:t>EXAM </a:t>
            </a:r>
            <a:r>
              <a:rPr lang="en-US" b="1" dirty="0" smtClean="0">
                <a:solidFill>
                  <a:srgbClr val="FF6D09"/>
                </a:solidFill>
                <a:latin typeface="Arial" panose="020B0604020202020204" pitchFamily="34" charset="0"/>
                <a:cs typeface="Arial" panose="020B0604020202020204" pitchFamily="34" charset="0"/>
              </a:rPr>
              <a:t>INSTRUCTIONS</a:t>
            </a:r>
            <a:endParaRPr lang="en-US" b="1" dirty="0">
              <a:solidFill>
                <a:srgbClr val="FF6D09"/>
              </a:solidFill>
              <a:latin typeface="Arial" panose="020B0604020202020204" pitchFamily="34" charset="0"/>
              <a:cs typeface="Arial" panose="020B0604020202020204" pitchFamily="34" charset="0"/>
            </a:endParaRPr>
          </a:p>
        </p:txBody>
      </p:sp>
      <p:sp>
        <p:nvSpPr>
          <p:cNvPr id="5" name="TextBox 4"/>
          <p:cNvSpPr txBox="1"/>
          <p:nvPr/>
        </p:nvSpPr>
        <p:spPr>
          <a:xfrm>
            <a:off x="304800" y="595491"/>
            <a:ext cx="8686800" cy="6186309"/>
          </a:xfrm>
          <a:prstGeom prst="rect">
            <a:avLst/>
          </a:prstGeom>
          <a:noFill/>
        </p:spPr>
        <p:txBody>
          <a:bodyPr wrap="square" rtlCol="0">
            <a:spAutoFit/>
          </a:bodyPr>
          <a:lstStyle/>
          <a:p>
            <a:pPr marL="173038" indent="-173038">
              <a:buFontTx/>
              <a:buChar char="-"/>
            </a:pPr>
            <a:r>
              <a:rPr lang="en-US" sz="1800" dirty="0">
                <a:latin typeface="Arial" panose="020B0604020202020204" pitchFamily="34" charset="0"/>
                <a:cs typeface="Arial" panose="020B0604020202020204" pitchFamily="34" charset="0"/>
              </a:rPr>
              <a:t>All students are expected to abide by the </a:t>
            </a:r>
            <a:r>
              <a:rPr lang="en-US" sz="1800" dirty="0">
                <a:solidFill>
                  <a:srgbClr val="00B050"/>
                </a:solidFill>
                <a:latin typeface="Arial" panose="020B0604020202020204" pitchFamily="34" charset="0"/>
                <a:cs typeface="Arial" panose="020B0604020202020204" pitchFamily="34" charset="0"/>
              </a:rPr>
              <a:t>Honor </a:t>
            </a:r>
            <a:r>
              <a:rPr lang="en-US" sz="1800" dirty="0" smtClean="0">
                <a:solidFill>
                  <a:srgbClr val="00B050"/>
                </a:solidFill>
                <a:latin typeface="Arial" panose="020B0604020202020204" pitchFamily="34" charset="0"/>
                <a:cs typeface="Arial" panose="020B0604020202020204" pitchFamily="34" charset="0"/>
              </a:rPr>
              <a:t>Code</a:t>
            </a:r>
            <a:r>
              <a:rPr lang="en-US" sz="1800" dirty="0" smtClean="0">
                <a:latin typeface="Arial" panose="020B0604020202020204" pitchFamily="34" charset="0"/>
                <a:cs typeface="Arial" panose="020B0604020202020204" pitchFamily="34" charset="0"/>
              </a:rPr>
              <a:t>—students </a:t>
            </a:r>
            <a:r>
              <a:rPr lang="en-US" sz="1800" dirty="0">
                <a:latin typeface="Arial" panose="020B0604020202020204" pitchFamily="34" charset="0"/>
                <a:cs typeface="Arial" panose="020B0604020202020204" pitchFamily="34" charset="0"/>
              </a:rPr>
              <a:t>should not receive or provide help from any source during </a:t>
            </a:r>
            <a:r>
              <a:rPr lang="en-US" sz="1800" dirty="0" smtClean="0">
                <a:latin typeface="Arial" panose="020B0604020202020204" pitchFamily="34" charset="0"/>
                <a:cs typeface="Arial" panose="020B0604020202020204" pitchFamily="34" charset="0"/>
              </a:rPr>
              <a:t>an exam and any irregularities witnessed must be reported </a:t>
            </a:r>
            <a:r>
              <a:rPr lang="en-US" sz="1800" dirty="0">
                <a:latin typeface="Arial" panose="020B0604020202020204" pitchFamily="34" charset="0"/>
                <a:cs typeface="Arial" panose="020B0604020202020204" pitchFamily="34" charset="0"/>
              </a:rPr>
              <a:t>to the </a:t>
            </a:r>
            <a:r>
              <a:rPr lang="en-US" sz="1800" dirty="0" smtClean="0">
                <a:latin typeface="Arial" panose="020B0604020202020204" pitchFamily="34" charset="0"/>
                <a:cs typeface="Arial" panose="020B0604020202020204" pitchFamily="34" charset="0"/>
              </a:rPr>
              <a:t>proctor(s) </a:t>
            </a:r>
            <a:r>
              <a:rPr lang="en-US" sz="1800" dirty="0">
                <a:latin typeface="Arial" panose="020B0604020202020204" pitchFamily="34" charset="0"/>
                <a:cs typeface="Arial" panose="020B0604020202020204" pitchFamily="34" charset="0"/>
              </a:rPr>
              <a:t>and to the Honor </a:t>
            </a:r>
            <a:r>
              <a:rPr lang="en-US" sz="1800" dirty="0" smtClean="0">
                <a:latin typeface="Arial" panose="020B0604020202020204" pitchFamily="34" charset="0"/>
                <a:cs typeface="Arial" panose="020B0604020202020204" pitchFamily="34" charset="0"/>
              </a:rPr>
              <a:t>Council</a:t>
            </a:r>
          </a:p>
          <a:p>
            <a:pPr marL="173038" indent="-173038">
              <a:buFontTx/>
              <a:buChar char="-"/>
            </a:pPr>
            <a:endParaRPr lang="en-US" sz="1800" dirty="0">
              <a:latin typeface="Arial" panose="020B0604020202020204" pitchFamily="34" charset="0"/>
              <a:cs typeface="Arial" panose="020B0604020202020204" pitchFamily="34" charset="0"/>
            </a:endParaRPr>
          </a:p>
          <a:p>
            <a:pPr marL="173038" indent="-173038">
              <a:buFontTx/>
              <a:buChar char="-"/>
            </a:pPr>
            <a:r>
              <a:rPr lang="en-US" sz="1800" dirty="0">
                <a:latin typeface="Arial" panose="020B0604020202020204" pitchFamily="34" charset="0"/>
                <a:cs typeface="Arial" panose="020B0604020202020204" pitchFamily="34" charset="0"/>
              </a:rPr>
              <a:t>A</a:t>
            </a:r>
            <a:r>
              <a:rPr lang="en-US" sz="1800" dirty="0" smtClean="0">
                <a:latin typeface="Arial" panose="020B0604020202020204" pitchFamily="34" charset="0"/>
                <a:cs typeface="Arial" panose="020B0604020202020204" pitchFamily="34" charset="0"/>
              </a:rPr>
              <a:t>ll personal devices such as cell phones and calculators must be switched off and put away—ditto for personal belongings such as bags that must be neatly tucked away under the desk</a:t>
            </a:r>
            <a:endParaRPr lang="en-US" sz="18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pPr marL="173038" indent="-173038">
              <a:buFontTx/>
              <a:buChar char="-"/>
            </a:pPr>
            <a:r>
              <a:rPr lang="en-US" sz="1800" dirty="0" smtClean="0">
                <a:latin typeface="Arial" panose="020B0604020202020204" pitchFamily="34" charset="0"/>
                <a:cs typeface="Arial" panose="020B0604020202020204" pitchFamily="34" charset="0"/>
              </a:rPr>
              <a:t>Each of the FOUR exams will be administered electronically, or digitally, via the Blackboard—detailed instructions </a:t>
            </a:r>
            <a:r>
              <a:rPr lang="en-US" sz="1800" dirty="0">
                <a:latin typeface="Arial" panose="020B0604020202020204" pitchFamily="34" charset="0"/>
                <a:cs typeface="Arial" panose="020B0604020202020204" pitchFamily="34" charset="0"/>
              </a:rPr>
              <a:t>on taking digital exams are </a:t>
            </a:r>
            <a:r>
              <a:rPr lang="en-US" sz="1800" dirty="0" smtClean="0">
                <a:latin typeface="Arial" panose="020B0604020202020204" pitchFamily="34" charset="0"/>
                <a:cs typeface="Arial" panose="020B0604020202020204" pitchFamily="34" charset="0"/>
              </a:rPr>
              <a:t>provided at:</a:t>
            </a:r>
          </a:p>
          <a:p>
            <a:r>
              <a:rPr lang="en-US" sz="1800" dirty="0">
                <a:latin typeface="Arial" panose="020B0604020202020204" pitchFamily="34" charset="0"/>
                <a:cs typeface="Arial" panose="020B0604020202020204" pitchFamily="34" charset="0"/>
              </a:rPr>
              <a:t>	</a:t>
            </a:r>
            <a:r>
              <a:rPr lang="en-US" sz="1800" dirty="0" smtClean="0">
                <a:solidFill>
                  <a:srgbClr val="00B050"/>
                </a:solidFill>
                <a:latin typeface="Arial" panose="020B0604020202020204" pitchFamily="34" charset="0"/>
                <a:cs typeface="Arial" panose="020B0604020202020204" pitchFamily="34" charset="0"/>
              </a:rPr>
              <a:t>Blackboard =&gt; Assessments =&gt; Regular Exams</a:t>
            </a:r>
            <a:endParaRPr lang="en-US" sz="1800" dirty="0">
              <a:solidFill>
                <a:srgbClr val="00B050"/>
              </a:solidFill>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pPr marL="173038" indent="-173038">
              <a:buFontTx/>
              <a:buChar char="-"/>
            </a:pPr>
            <a:r>
              <a:rPr lang="en-US" sz="1800" dirty="0" smtClean="0">
                <a:latin typeface="Arial" panose="020B0604020202020204" pitchFamily="34" charset="0"/>
                <a:cs typeface="Arial" panose="020B0604020202020204" pitchFamily="34" charset="0"/>
              </a:rPr>
              <a:t>Each exam will require the installation of </a:t>
            </a:r>
            <a:r>
              <a:rPr lang="en-US" sz="1800" dirty="0" err="1" smtClean="0">
                <a:solidFill>
                  <a:srgbClr val="00B050"/>
                </a:solidFill>
                <a:latin typeface="Arial" panose="020B0604020202020204" pitchFamily="34" charset="0"/>
                <a:cs typeface="Arial" panose="020B0604020202020204" pitchFamily="34" charset="0"/>
              </a:rPr>
              <a:t>Respondus</a:t>
            </a:r>
            <a:r>
              <a:rPr lang="en-US" sz="1800" dirty="0" smtClean="0">
                <a:solidFill>
                  <a:srgbClr val="00B050"/>
                </a:solidFill>
                <a:latin typeface="Arial" panose="020B0604020202020204" pitchFamily="34" charset="0"/>
                <a:cs typeface="Arial" panose="020B0604020202020204" pitchFamily="34" charset="0"/>
              </a:rPr>
              <a:t> Lockdown Browser </a:t>
            </a:r>
            <a:r>
              <a:rPr lang="en-US" sz="1800" dirty="0" smtClean="0">
                <a:latin typeface="Arial" panose="020B0604020202020204" pitchFamily="34" charset="0"/>
                <a:cs typeface="Arial" panose="020B0604020202020204" pitchFamily="34" charset="0"/>
              </a:rPr>
              <a:t>on each student’s digital device such as a laptop or a tablet—it is the student’s responsibility to thoroughly familiarize with the use of </a:t>
            </a:r>
            <a:r>
              <a:rPr lang="en-US" sz="1800" dirty="0" err="1" smtClean="0">
                <a:latin typeface="Arial" panose="020B0604020202020204" pitchFamily="34" charset="0"/>
                <a:cs typeface="Arial" panose="020B0604020202020204" pitchFamily="34" charset="0"/>
              </a:rPr>
              <a:t>Respondus</a:t>
            </a:r>
            <a:r>
              <a:rPr lang="en-US" sz="1800" dirty="0" smtClean="0">
                <a:latin typeface="Arial" panose="020B0604020202020204" pitchFamily="34" charset="0"/>
                <a:cs typeface="Arial" panose="020B0604020202020204" pitchFamily="34" charset="0"/>
              </a:rPr>
              <a:t> browser so that inadvertent errors can be avoided during an exam</a:t>
            </a:r>
          </a:p>
          <a:p>
            <a:pPr marL="173038" indent="-173038">
              <a:buFontTx/>
              <a:buChar char="-"/>
            </a:pPr>
            <a:endParaRPr lang="en-US" sz="1800" dirty="0">
              <a:latin typeface="Arial" panose="020B0604020202020204" pitchFamily="34" charset="0"/>
              <a:cs typeface="Arial" panose="020B0604020202020204" pitchFamily="34" charset="0"/>
            </a:endParaRPr>
          </a:p>
          <a:p>
            <a:pPr marL="173038" indent="-173038">
              <a:buFontTx/>
              <a:buChar char="-"/>
            </a:pPr>
            <a:r>
              <a:rPr lang="en-US" sz="1800" dirty="0" smtClean="0">
                <a:latin typeface="Arial" panose="020B0604020202020204" pitchFamily="34" charset="0"/>
                <a:cs typeface="Arial" panose="020B0604020202020204" pitchFamily="34" charset="0"/>
              </a:rPr>
              <a:t>Unless </a:t>
            </a:r>
            <a:r>
              <a:rPr lang="en-US" sz="1800" dirty="0">
                <a:latin typeface="Arial" panose="020B0604020202020204" pitchFamily="34" charset="0"/>
                <a:cs typeface="Arial" panose="020B0604020202020204" pitchFamily="34" charset="0"/>
              </a:rPr>
              <a:t>there is a technical issue (</a:t>
            </a:r>
            <a:r>
              <a:rPr lang="en-US" sz="1800" dirty="0" err="1">
                <a:latin typeface="Arial" panose="020B0604020202020204" pitchFamily="34" charset="0"/>
                <a:cs typeface="Arial" panose="020B0604020202020204" pitchFamily="34" charset="0"/>
              </a:rPr>
              <a:t>eg</a:t>
            </a:r>
            <a:r>
              <a:rPr lang="en-US" sz="1800" dirty="0">
                <a:latin typeface="Arial" panose="020B0604020202020204" pitchFamily="34" charset="0"/>
                <a:cs typeface="Arial" panose="020B0604020202020204" pitchFamily="34" charset="0"/>
              </a:rPr>
              <a:t> login or device failure), students must NOT raise their hands to ask for any help whatsoever with </a:t>
            </a:r>
            <a:r>
              <a:rPr lang="en-US" sz="1800" dirty="0" smtClean="0">
                <a:latin typeface="Arial" panose="020B0604020202020204" pitchFamily="34" charset="0"/>
                <a:cs typeface="Arial" panose="020B0604020202020204" pitchFamily="34" charset="0"/>
              </a:rPr>
              <a:t>exam questions—and—they </a:t>
            </a:r>
            <a:r>
              <a:rPr lang="en-US" sz="1800" dirty="0">
                <a:latin typeface="Arial" panose="020B0604020202020204" pitchFamily="34" charset="0"/>
                <a:cs typeface="Arial" panose="020B0604020202020204" pitchFamily="34" charset="0"/>
              </a:rPr>
              <a:t>are expected to understand and comprehend the biochemical language used to set up the question and select the correct response exclusively on their </a:t>
            </a:r>
            <a:r>
              <a:rPr lang="en-US" sz="1800" dirty="0" smtClean="0">
                <a:latin typeface="Arial" panose="020B0604020202020204" pitchFamily="34" charset="0"/>
                <a:cs typeface="Arial" panose="020B0604020202020204" pitchFamily="34" charset="0"/>
              </a:rPr>
              <a:t>own without help or clarification from anyone </a:t>
            </a:r>
          </a:p>
        </p:txBody>
      </p:sp>
    </p:spTree>
    <p:extLst>
      <p:ext uri="{BB962C8B-B14F-4D97-AF65-F5344CB8AC3E}">
        <p14:creationId xmlns:p14="http://schemas.microsoft.com/office/powerpoint/2010/main" val="2698367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95600" y="0"/>
            <a:ext cx="2767104" cy="461665"/>
          </a:xfrm>
          <a:prstGeom prst="rect">
            <a:avLst/>
          </a:prstGeom>
          <a:noFill/>
        </p:spPr>
        <p:txBody>
          <a:bodyPr wrap="none" rtlCol="0">
            <a:spAutoFit/>
          </a:bodyPr>
          <a:lstStyle/>
          <a:p>
            <a:r>
              <a:rPr lang="en-US" b="1" dirty="0" smtClean="0">
                <a:solidFill>
                  <a:srgbClr val="FF6D09"/>
                </a:solidFill>
                <a:latin typeface="Arial" panose="020B0604020202020204" pitchFamily="34" charset="0"/>
                <a:cs typeface="Arial" panose="020B0604020202020204" pitchFamily="34" charset="0"/>
              </a:rPr>
              <a:t>GRADING SCALE</a:t>
            </a:r>
            <a:endParaRPr lang="en-US" b="1" dirty="0">
              <a:solidFill>
                <a:srgbClr val="FF6D09"/>
              </a:solidFill>
              <a:latin typeface="Arial" panose="020B0604020202020204" pitchFamily="34" charset="0"/>
              <a:cs typeface="Arial" panose="020B0604020202020204" pitchFamily="34" charset="0"/>
            </a:endParaRPr>
          </a:p>
        </p:txBody>
      </p:sp>
      <p:sp>
        <p:nvSpPr>
          <p:cNvPr id="5" name="TextBox 4"/>
          <p:cNvSpPr txBox="1"/>
          <p:nvPr/>
        </p:nvSpPr>
        <p:spPr>
          <a:xfrm>
            <a:off x="147140" y="457200"/>
            <a:ext cx="8844460" cy="6186309"/>
          </a:xfrm>
          <a:prstGeom prst="rect">
            <a:avLst/>
          </a:prstGeom>
          <a:noFill/>
        </p:spPr>
        <p:txBody>
          <a:bodyPr wrap="square" rtlCol="0">
            <a:spAutoFit/>
          </a:bodyPr>
          <a:lstStyle/>
          <a:p>
            <a:r>
              <a:rPr lang="en-US" sz="1800" b="1" dirty="0">
                <a:solidFill>
                  <a:srgbClr val="2564A2"/>
                </a:solidFill>
                <a:latin typeface="Calibri" panose="020F0502020204030204" pitchFamily="34" charset="0"/>
                <a:cs typeface="Calibri" panose="020F0502020204030204" pitchFamily="34" charset="0"/>
              </a:rPr>
              <a:t>	</a:t>
            </a:r>
            <a:r>
              <a:rPr lang="en-US" sz="1800" b="1" dirty="0" smtClean="0">
                <a:solidFill>
                  <a:srgbClr val="2564A2"/>
                </a:solidFill>
                <a:latin typeface="Calibri" panose="020F0502020204030204" pitchFamily="34" charset="0"/>
                <a:cs typeface="Calibri" panose="020F0502020204030204" pitchFamily="34" charset="0"/>
              </a:rPr>
              <a:t>	SCORE </a:t>
            </a:r>
            <a:r>
              <a:rPr lang="en-US" sz="1800" b="1" dirty="0">
                <a:solidFill>
                  <a:srgbClr val="2564A2"/>
                </a:solidFill>
                <a:latin typeface="Calibri" panose="020F0502020204030204" pitchFamily="34" charset="0"/>
                <a:cs typeface="Calibri" panose="020F0502020204030204" pitchFamily="34" charset="0"/>
              </a:rPr>
              <a:t>= (</a:t>
            </a:r>
            <a:r>
              <a:rPr lang="en-US" sz="1800" b="1" dirty="0" smtClean="0">
                <a:solidFill>
                  <a:srgbClr val="2564A2"/>
                </a:solidFill>
                <a:latin typeface="Calibri" panose="020F0502020204030204" pitchFamily="34" charset="0"/>
                <a:cs typeface="Calibri" panose="020F0502020204030204" pitchFamily="34" charset="0"/>
              </a:rPr>
              <a:t>Exam0 + Exam1 + Exam2 + Exam3 + Exam4)</a:t>
            </a:r>
          </a:p>
          <a:p>
            <a:r>
              <a:rPr lang="en-US" sz="1800" b="1" dirty="0" smtClean="0">
                <a:solidFill>
                  <a:srgbClr val="2564A2"/>
                </a:solidFill>
                <a:latin typeface="Calibri" panose="020F0502020204030204" pitchFamily="34" charset="0"/>
                <a:cs typeface="Calibri" panose="020F0502020204030204" pitchFamily="34" charset="0"/>
              </a:rPr>
              <a:t> </a:t>
            </a:r>
            <a:endParaRPr lang="en-US" sz="1800" dirty="0" smtClean="0">
              <a:solidFill>
                <a:srgbClr val="996633"/>
              </a:solidFill>
              <a:latin typeface="Calibri" panose="020F0502020204030204" pitchFamily="34" charset="0"/>
              <a:cs typeface="Calibri" panose="020F0502020204030204" pitchFamily="34" charset="0"/>
            </a:endParaRPr>
          </a:p>
          <a:p>
            <a:pPr marL="173038" indent="-173038">
              <a:buFontTx/>
              <a:buChar char="-"/>
            </a:pPr>
            <a:r>
              <a:rPr lang="en-US" sz="1800" dirty="0" smtClean="0">
                <a:solidFill>
                  <a:srgbClr val="996633"/>
                </a:solidFill>
                <a:latin typeface="Calibri" panose="020F0502020204030204" pitchFamily="34" charset="0"/>
                <a:cs typeface="Calibri" panose="020F0502020204030204" pitchFamily="34" charset="0"/>
              </a:rPr>
              <a:t>The FOUR regular exams (Exams 1-4) along with the overall quiz score (Exam 0) will each carry a maximum of 400 points—</a:t>
            </a:r>
            <a:r>
              <a:rPr lang="en-US" sz="1800" dirty="0" err="1" smtClean="0">
                <a:solidFill>
                  <a:srgbClr val="996633"/>
                </a:solidFill>
                <a:latin typeface="Calibri" panose="020F0502020204030204" pitchFamily="34" charset="0"/>
                <a:cs typeface="Calibri" panose="020F0502020204030204" pitchFamily="34" charset="0"/>
              </a:rPr>
              <a:t>ie</a:t>
            </a:r>
            <a:r>
              <a:rPr lang="en-US" sz="1800" dirty="0" smtClean="0">
                <a:solidFill>
                  <a:srgbClr val="996633"/>
                </a:solidFill>
                <a:latin typeface="Calibri" panose="020F0502020204030204" pitchFamily="34" charset="0"/>
                <a:cs typeface="Calibri" panose="020F0502020204030204" pitchFamily="34" charset="0"/>
              </a:rPr>
              <a:t> the final SCORE will be =&lt; 2000 points</a:t>
            </a:r>
          </a:p>
          <a:p>
            <a:pPr marL="173038" indent="-173038">
              <a:buFontTx/>
              <a:buChar char="-"/>
            </a:pPr>
            <a:endParaRPr lang="en-US" sz="1800" dirty="0">
              <a:solidFill>
                <a:srgbClr val="996633"/>
              </a:solidFill>
              <a:latin typeface="Calibri" panose="020F0502020204030204" pitchFamily="34" charset="0"/>
              <a:cs typeface="Calibri" panose="020F0502020204030204" pitchFamily="34" charset="0"/>
            </a:endParaRPr>
          </a:p>
          <a:p>
            <a:pPr marL="173038" indent="-173038">
              <a:buFontTx/>
              <a:buChar char="-"/>
            </a:pPr>
            <a:r>
              <a:rPr lang="en-US" sz="1800" dirty="0" smtClean="0">
                <a:solidFill>
                  <a:srgbClr val="996633"/>
                </a:solidFill>
                <a:latin typeface="Calibri" panose="020F0502020204030204" pitchFamily="34" charset="0"/>
                <a:cs typeface="Calibri" panose="020F0502020204030204" pitchFamily="34" charset="0"/>
              </a:rPr>
              <a:t>All exams (Exams 0-4) will be </a:t>
            </a:r>
            <a:r>
              <a:rPr lang="en-US" sz="1800" dirty="0">
                <a:solidFill>
                  <a:srgbClr val="996633"/>
                </a:solidFill>
                <a:latin typeface="Calibri" panose="020F0502020204030204" pitchFamily="34" charset="0"/>
                <a:cs typeface="Calibri" panose="020F0502020204030204" pitchFamily="34" charset="0"/>
              </a:rPr>
              <a:t>weighted </a:t>
            </a:r>
            <a:r>
              <a:rPr lang="en-US" sz="1800" dirty="0" smtClean="0">
                <a:solidFill>
                  <a:srgbClr val="996633"/>
                </a:solidFill>
                <a:latin typeface="Calibri" panose="020F0502020204030204" pitchFamily="34" charset="0"/>
                <a:cs typeface="Calibri" panose="020F0502020204030204" pitchFamily="34" charset="0"/>
              </a:rPr>
              <a:t>equally</a:t>
            </a:r>
            <a:r>
              <a:rPr lang="en-US" sz="1800" dirty="0" smtClean="0">
                <a:latin typeface="Calibri" panose="020F0502020204030204" pitchFamily="34" charset="0"/>
                <a:cs typeface="Calibri" panose="020F0502020204030204" pitchFamily="34" charset="0"/>
              </a:rPr>
              <a:t>—</a:t>
            </a:r>
            <a:r>
              <a:rPr lang="en-US" sz="1800" dirty="0" err="1" smtClean="0">
                <a:latin typeface="Calibri" panose="020F0502020204030204" pitchFamily="34" charset="0"/>
                <a:cs typeface="Calibri" panose="020F0502020204030204" pitchFamily="34" charset="0"/>
              </a:rPr>
              <a:t>ie</a:t>
            </a:r>
            <a:r>
              <a:rPr lang="en-US" sz="1800" dirty="0" smtClean="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each </a:t>
            </a:r>
            <a:r>
              <a:rPr lang="en-US" sz="1800" dirty="0" smtClean="0">
                <a:latin typeface="Calibri" panose="020F0502020204030204" pitchFamily="34" charset="0"/>
                <a:cs typeface="Calibri" panose="020F0502020204030204" pitchFamily="34" charset="0"/>
              </a:rPr>
              <a:t>exam </a:t>
            </a:r>
            <a:r>
              <a:rPr lang="en-US" sz="1800" dirty="0">
                <a:latin typeface="Calibri" panose="020F0502020204030204" pitchFamily="34" charset="0"/>
                <a:cs typeface="Calibri" panose="020F0502020204030204" pitchFamily="34" charset="0"/>
              </a:rPr>
              <a:t>will </a:t>
            </a:r>
            <a:r>
              <a:rPr lang="en-US" sz="1800" dirty="0" smtClean="0">
                <a:latin typeface="Calibri" panose="020F0502020204030204" pitchFamily="34" charset="0"/>
                <a:cs typeface="Calibri" panose="020F0502020204030204" pitchFamily="34" charset="0"/>
              </a:rPr>
              <a:t>account </a:t>
            </a:r>
            <a:r>
              <a:rPr lang="en-US" sz="1800" dirty="0">
                <a:latin typeface="Calibri" panose="020F0502020204030204" pitchFamily="34" charset="0"/>
                <a:cs typeface="Calibri" panose="020F0502020204030204" pitchFamily="34" charset="0"/>
              </a:rPr>
              <a:t>for </a:t>
            </a:r>
            <a:r>
              <a:rPr lang="en-US" sz="1800" dirty="0" smtClean="0">
                <a:latin typeface="Calibri" panose="020F0502020204030204" pitchFamily="34" charset="0"/>
                <a:cs typeface="Calibri" panose="020F0502020204030204" pitchFamily="34" charset="0"/>
              </a:rPr>
              <a:t>20% toward </a:t>
            </a:r>
            <a:r>
              <a:rPr lang="en-US" sz="1800" dirty="0">
                <a:latin typeface="Calibri" panose="020F0502020204030204" pitchFamily="34" charset="0"/>
                <a:cs typeface="Calibri" panose="020F0502020204030204" pitchFamily="34" charset="0"/>
              </a:rPr>
              <a:t>the </a:t>
            </a:r>
            <a:r>
              <a:rPr lang="en-US" sz="1800" dirty="0" smtClean="0">
                <a:latin typeface="Calibri" panose="020F0502020204030204" pitchFamily="34" charset="0"/>
                <a:cs typeface="Calibri" panose="020F0502020204030204" pitchFamily="34" charset="0"/>
              </a:rPr>
              <a:t>final SCORE (=&lt; 2000 points)</a:t>
            </a:r>
          </a:p>
          <a:p>
            <a:endParaRPr lang="en-US" sz="1800" dirty="0">
              <a:latin typeface="Calibri" panose="020F0502020204030204" pitchFamily="34" charset="0"/>
              <a:cs typeface="Calibri" panose="020F0502020204030204" pitchFamily="34" charset="0"/>
            </a:endParaRPr>
          </a:p>
          <a:p>
            <a:pPr marL="173038" indent="-173038">
              <a:buFontTx/>
              <a:buChar char="-"/>
            </a:pPr>
            <a:r>
              <a:rPr lang="en-US" sz="1800" dirty="0" smtClean="0">
                <a:solidFill>
                  <a:srgbClr val="996633"/>
                </a:solidFill>
                <a:latin typeface="Calibri" panose="020F0502020204030204" pitchFamily="34" charset="0"/>
                <a:cs typeface="Calibri" panose="020F0502020204030204" pitchFamily="34" charset="0"/>
              </a:rPr>
              <a:t>The </a:t>
            </a:r>
            <a:r>
              <a:rPr lang="en-US" sz="1800" dirty="0">
                <a:solidFill>
                  <a:srgbClr val="996633"/>
                </a:solidFill>
                <a:latin typeface="Calibri" panose="020F0502020204030204" pitchFamily="34" charset="0"/>
                <a:cs typeface="Calibri" panose="020F0502020204030204" pitchFamily="34" charset="0"/>
              </a:rPr>
              <a:t>final letter grades will be assigned from the </a:t>
            </a:r>
            <a:r>
              <a:rPr lang="en-US" sz="1800" dirty="0" smtClean="0">
                <a:solidFill>
                  <a:srgbClr val="996633"/>
                </a:solidFill>
                <a:latin typeface="Calibri" panose="020F0502020204030204" pitchFamily="34" charset="0"/>
                <a:cs typeface="Calibri" panose="020F0502020204030204" pitchFamily="34" charset="0"/>
              </a:rPr>
              <a:t>final SCORE (=&lt; 2000 points) according </a:t>
            </a:r>
            <a:r>
              <a:rPr lang="en-US" sz="1800" dirty="0">
                <a:solidFill>
                  <a:srgbClr val="996633"/>
                </a:solidFill>
                <a:latin typeface="Calibri" panose="020F0502020204030204" pitchFamily="34" charset="0"/>
                <a:cs typeface="Calibri" panose="020F0502020204030204" pitchFamily="34" charset="0"/>
              </a:rPr>
              <a:t>to </a:t>
            </a:r>
            <a:r>
              <a:rPr lang="en-US" sz="1800" dirty="0" smtClean="0">
                <a:solidFill>
                  <a:srgbClr val="996633"/>
                </a:solidFill>
                <a:latin typeface="Calibri" panose="020F0502020204030204" pitchFamily="34" charset="0"/>
                <a:cs typeface="Calibri" panose="020F0502020204030204" pitchFamily="34" charset="0"/>
              </a:rPr>
              <a:t>the grading scale distributions shown on the right</a:t>
            </a:r>
            <a:r>
              <a:rPr lang="en-US" sz="1800" dirty="0" smtClean="0">
                <a:latin typeface="Calibri" panose="020F0502020204030204" pitchFamily="34" charset="0"/>
                <a:cs typeface="Calibri" panose="020F0502020204030204" pitchFamily="34" charset="0"/>
              </a:rPr>
              <a:t>—though these boundaries </a:t>
            </a:r>
            <a:r>
              <a:rPr lang="en-US" sz="1800" dirty="0">
                <a:latin typeface="Calibri" panose="020F0502020204030204" pitchFamily="34" charset="0"/>
                <a:cs typeface="Calibri" panose="020F0502020204030204" pitchFamily="34" charset="0"/>
              </a:rPr>
              <a:t>may be </a:t>
            </a:r>
            <a:r>
              <a:rPr lang="en-US" sz="1800" dirty="0" smtClean="0">
                <a:latin typeface="Calibri" panose="020F0502020204030204" pitchFamily="34" charset="0"/>
                <a:cs typeface="Calibri" panose="020F0502020204030204" pitchFamily="34" charset="0"/>
              </a:rPr>
              <a:t>slightly </a:t>
            </a:r>
            <a:r>
              <a:rPr lang="en-US" sz="1800" dirty="0">
                <a:latin typeface="Calibri" panose="020F0502020204030204" pitchFamily="34" charset="0"/>
                <a:cs typeface="Calibri" panose="020F0502020204030204" pitchFamily="34" charset="0"/>
              </a:rPr>
              <a:t>altered </a:t>
            </a:r>
            <a:r>
              <a:rPr lang="en-US" sz="1800" dirty="0" smtClean="0">
                <a:latin typeface="Calibri" panose="020F0502020204030204" pitchFamily="34" charset="0"/>
                <a:cs typeface="Calibri" panose="020F0502020204030204" pitchFamily="34" charset="0"/>
              </a:rPr>
              <a:t>depending on the mean value of the final SCORE for all students</a:t>
            </a:r>
          </a:p>
          <a:p>
            <a:pPr marL="173038" indent="-173038">
              <a:buFontTx/>
              <a:buChar char="-"/>
            </a:pPr>
            <a:endParaRPr lang="en-US" sz="1800" dirty="0">
              <a:latin typeface="Calibri" panose="020F0502020204030204" pitchFamily="34" charset="0"/>
              <a:cs typeface="Calibri" panose="020F0502020204030204" pitchFamily="34" charset="0"/>
            </a:endParaRPr>
          </a:p>
          <a:p>
            <a:pPr marL="173038" indent="-173038">
              <a:buFontTx/>
              <a:buChar char="-"/>
            </a:pPr>
            <a:r>
              <a:rPr lang="en-US" sz="1800" dirty="0" smtClean="0">
                <a:latin typeface="Calibri" panose="020F0502020204030204" pitchFamily="34" charset="0"/>
                <a:cs typeface="Calibri" panose="020F0502020204030204" pitchFamily="34" charset="0"/>
              </a:rPr>
              <a:t>A projected GRADE </a:t>
            </a:r>
            <a:r>
              <a:rPr lang="en-US" sz="1800" dirty="0">
                <a:latin typeface="Calibri" panose="020F0502020204030204" pitchFamily="34" charset="0"/>
                <a:cs typeface="Calibri" panose="020F0502020204030204" pitchFamily="34" charset="0"/>
              </a:rPr>
              <a:t>based on the student’s </a:t>
            </a:r>
            <a:r>
              <a:rPr lang="en-US" sz="1800" dirty="0" smtClean="0">
                <a:latin typeface="Calibri" panose="020F0502020204030204" pitchFamily="34" charset="0"/>
                <a:cs typeface="Calibri" panose="020F0502020204030204" pitchFamily="34" charset="0"/>
              </a:rPr>
              <a:t>current </a:t>
            </a:r>
            <a:r>
              <a:rPr lang="en-US" sz="1800" dirty="0">
                <a:latin typeface="Calibri" panose="020F0502020204030204" pitchFamily="34" charset="0"/>
                <a:cs typeface="Calibri" panose="020F0502020204030204" pitchFamily="34" charset="0"/>
              </a:rPr>
              <a:t>(or </a:t>
            </a:r>
            <a:endParaRPr lang="en-US" sz="1800" dirty="0" smtClean="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a:t>
            </a:r>
            <a:r>
              <a:rPr lang="en-US" sz="1800" dirty="0" smtClean="0">
                <a:latin typeface="Calibri" panose="020F0502020204030204" pitchFamily="34" charset="0"/>
                <a:cs typeface="Calibri" panose="020F0502020204030204" pitchFamily="34" charset="0"/>
              </a:rPr>
              <a:t>  cumulative</a:t>
            </a:r>
            <a:r>
              <a:rPr lang="en-US" sz="1800" dirty="0">
                <a:latin typeface="Calibri" panose="020F0502020204030204" pitchFamily="34" charset="0"/>
                <a:cs typeface="Calibri" panose="020F0502020204030204" pitchFamily="34" charset="0"/>
              </a:rPr>
              <a:t>) score will be </a:t>
            </a:r>
            <a:r>
              <a:rPr lang="en-US" sz="1800" dirty="0" smtClean="0">
                <a:latin typeface="Calibri" panose="020F0502020204030204" pitchFamily="34" charset="0"/>
                <a:cs typeface="Calibri" panose="020F0502020204030204" pitchFamily="34" charset="0"/>
              </a:rPr>
              <a:t>dynamically made </a:t>
            </a:r>
            <a:r>
              <a:rPr lang="en-US" sz="1800" dirty="0">
                <a:latin typeface="Calibri" panose="020F0502020204030204" pitchFamily="34" charset="0"/>
                <a:cs typeface="Calibri" panose="020F0502020204030204" pitchFamily="34" charset="0"/>
              </a:rPr>
              <a:t>available </a:t>
            </a:r>
            <a:endParaRPr lang="en-US" sz="1800" dirty="0" smtClean="0">
              <a:latin typeface="Calibri" panose="020F0502020204030204" pitchFamily="34" charset="0"/>
              <a:cs typeface="Calibri" panose="020F0502020204030204" pitchFamily="34" charset="0"/>
            </a:endParaRPr>
          </a:p>
          <a:p>
            <a:r>
              <a:rPr lang="en-US" sz="1800" dirty="0" smtClean="0">
                <a:latin typeface="Calibri" panose="020F0502020204030204" pitchFamily="34" charset="0"/>
                <a:cs typeface="Calibri" panose="020F0502020204030204" pitchFamily="34" charset="0"/>
              </a:rPr>
              <a:t>   via the </a:t>
            </a:r>
            <a:r>
              <a:rPr lang="en-US" sz="1800" dirty="0">
                <a:latin typeface="Calibri" panose="020F0502020204030204" pitchFamily="34" charset="0"/>
                <a:cs typeface="Calibri" panose="020F0502020204030204" pitchFamily="34" charset="0"/>
              </a:rPr>
              <a:t>Blackboard right from the get-go—</a:t>
            </a:r>
            <a:r>
              <a:rPr lang="en-US" sz="1800" dirty="0" err="1">
                <a:latin typeface="Calibri" panose="020F0502020204030204" pitchFamily="34" charset="0"/>
                <a:cs typeface="Calibri" panose="020F0502020204030204" pitchFamily="34" charset="0"/>
              </a:rPr>
              <a:t>ie</a:t>
            </a:r>
            <a:r>
              <a:rPr lang="en-US" sz="1800" dirty="0">
                <a:latin typeface="Calibri" panose="020F0502020204030204" pitchFamily="34" charset="0"/>
                <a:cs typeface="Calibri" panose="020F0502020204030204" pitchFamily="34" charset="0"/>
              </a:rPr>
              <a:t> as soon as </a:t>
            </a:r>
            <a:endParaRPr lang="en-US" sz="1800" dirty="0" smtClean="0">
              <a:latin typeface="Calibri" panose="020F0502020204030204" pitchFamily="34" charset="0"/>
              <a:cs typeface="Calibri" panose="020F0502020204030204" pitchFamily="34" charset="0"/>
            </a:endParaRPr>
          </a:p>
          <a:p>
            <a:r>
              <a:rPr lang="en-US" sz="1800" dirty="0" smtClean="0">
                <a:latin typeface="Calibri" panose="020F0502020204030204" pitchFamily="34" charset="0"/>
                <a:cs typeface="Calibri" panose="020F0502020204030204" pitchFamily="34" charset="0"/>
              </a:rPr>
              <a:t>   the quiz is submitted after </a:t>
            </a:r>
            <a:r>
              <a:rPr lang="en-US" sz="1800" dirty="0">
                <a:latin typeface="Calibri" panose="020F0502020204030204" pitchFamily="34" charset="0"/>
                <a:cs typeface="Calibri" panose="020F0502020204030204" pitchFamily="34" charset="0"/>
              </a:rPr>
              <a:t>the completion </a:t>
            </a:r>
            <a:r>
              <a:rPr lang="en-US" sz="1800" dirty="0" smtClean="0">
                <a:latin typeface="Calibri" panose="020F0502020204030204" pitchFamily="34" charset="0"/>
                <a:cs typeface="Calibri" panose="020F0502020204030204" pitchFamily="34" charset="0"/>
              </a:rPr>
              <a:t>of </a:t>
            </a:r>
            <a:r>
              <a:rPr lang="en-US" sz="1800" dirty="0">
                <a:latin typeface="Calibri" panose="020F0502020204030204" pitchFamily="34" charset="0"/>
                <a:cs typeface="Calibri" panose="020F0502020204030204" pitchFamily="34" charset="0"/>
              </a:rPr>
              <a:t>Class 0!  </a:t>
            </a:r>
            <a:endParaRPr lang="en-US" sz="1800" dirty="0" smtClean="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pPr marL="173038" indent="-173038">
              <a:buFontTx/>
              <a:buChar char="-"/>
            </a:pPr>
            <a:r>
              <a:rPr lang="en-US" sz="1800" dirty="0" smtClean="0">
                <a:latin typeface="Calibri" panose="020F0502020204030204" pitchFamily="34" charset="0"/>
                <a:cs typeface="Calibri" panose="020F0502020204030204" pitchFamily="34" charset="0"/>
              </a:rPr>
              <a:t>Grades </a:t>
            </a:r>
            <a:r>
              <a:rPr lang="en-US" sz="1800" dirty="0">
                <a:latin typeface="Calibri" panose="020F0502020204030204" pitchFamily="34" charset="0"/>
                <a:cs typeface="Calibri" panose="020F0502020204030204" pitchFamily="34" charset="0"/>
              </a:rPr>
              <a:t>of </a:t>
            </a:r>
            <a:r>
              <a:rPr lang="en-US" sz="1800" dirty="0" smtClean="0">
                <a:latin typeface="Calibri" panose="020F0502020204030204" pitchFamily="34" charset="0"/>
                <a:cs typeface="Calibri" panose="020F0502020204030204" pitchFamily="34" charset="0"/>
              </a:rPr>
              <a:t>“</a:t>
            </a:r>
            <a:r>
              <a:rPr lang="en-US" sz="1800" dirty="0" smtClean="0">
                <a:solidFill>
                  <a:srgbClr val="996633"/>
                </a:solidFill>
                <a:latin typeface="Calibri" panose="020F0502020204030204" pitchFamily="34" charset="0"/>
                <a:cs typeface="Calibri" panose="020F0502020204030204" pitchFamily="34" charset="0"/>
              </a:rPr>
              <a:t>Incomplete </a:t>
            </a:r>
            <a:r>
              <a:rPr lang="en-US" sz="1800" dirty="0">
                <a:solidFill>
                  <a:srgbClr val="996633"/>
                </a:solidFill>
                <a:latin typeface="Calibri" panose="020F0502020204030204" pitchFamily="34" charset="0"/>
                <a:cs typeface="Calibri" panose="020F0502020204030204" pitchFamily="34" charset="0"/>
              </a:rPr>
              <a:t>(I</a:t>
            </a:r>
            <a:r>
              <a:rPr lang="en-US" sz="1800" dirty="0" smtClean="0">
                <a:solidFill>
                  <a:srgbClr val="996633"/>
                </a:solidFill>
                <a:latin typeface="Calibri" panose="020F0502020204030204" pitchFamily="34" charset="0"/>
                <a:cs typeface="Calibri" panose="020F0502020204030204" pitchFamily="34" charset="0"/>
              </a:rPr>
              <a:t>)</a:t>
            </a:r>
            <a:r>
              <a:rPr lang="en-US" sz="1800" dirty="0" smtClean="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will NOT normally be </a:t>
            </a:r>
            <a:r>
              <a:rPr lang="en-US" sz="1800" dirty="0" smtClean="0">
                <a:latin typeface="Calibri" panose="020F0502020204030204" pitchFamily="34" charset="0"/>
                <a:cs typeface="Calibri" panose="020F0502020204030204" pitchFamily="34" charset="0"/>
              </a:rPr>
              <a:t>given</a:t>
            </a:r>
            <a:r>
              <a:rPr lang="en-US" sz="1800" dirty="0">
                <a:latin typeface="Calibri" panose="020F0502020204030204" pitchFamily="34" charset="0"/>
                <a:cs typeface="Calibri" panose="020F0502020204030204" pitchFamily="34" charset="0"/>
              </a:rPr>
              <a:t>, </a:t>
            </a:r>
            <a:endParaRPr lang="en-US" sz="1800" dirty="0" smtClean="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a:t>
            </a:r>
            <a:r>
              <a:rPr lang="en-US" sz="1800" dirty="0" smtClean="0">
                <a:latin typeface="Calibri" panose="020F0502020204030204" pitchFamily="34" charset="0"/>
                <a:cs typeface="Calibri" panose="020F0502020204030204" pitchFamily="34" charset="0"/>
              </a:rPr>
              <a:t>  and “</a:t>
            </a:r>
            <a:r>
              <a:rPr lang="en-US" sz="1800" dirty="0" smtClean="0">
                <a:solidFill>
                  <a:srgbClr val="996633"/>
                </a:solidFill>
                <a:latin typeface="Calibri" panose="020F0502020204030204" pitchFamily="34" charset="0"/>
                <a:cs typeface="Calibri" panose="020F0502020204030204" pitchFamily="34" charset="0"/>
              </a:rPr>
              <a:t>Retroactive Withdrawals</a:t>
            </a:r>
            <a:r>
              <a:rPr lang="en-US" sz="1800" dirty="0" smtClean="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will not be </a:t>
            </a:r>
            <a:r>
              <a:rPr lang="en-US" sz="1800" dirty="0" smtClean="0">
                <a:latin typeface="Calibri" panose="020F0502020204030204" pitchFamily="34" charset="0"/>
                <a:cs typeface="Calibri" panose="020F0502020204030204" pitchFamily="34" charset="0"/>
              </a:rPr>
              <a:t>supported—</a:t>
            </a:r>
          </a:p>
          <a:p>
            <a:r>
              <a:rPr lang="en-US" sz="1800" dirty="0">
                <a:latin typeface="Calibri" panose="020F0502020204030204" pitchFamily="34" charset="0"/>
                <a:cs typeface="Calibri" panose="020F0502020204030204" pitchFamily="34" charset="0"/>
              </a:rPr>
              <a:t> </a:t>
            </a:r>
            <a:r>
              <a:rPr lang="en-US" sz="1800" dirty="0" smtClean="0">
                <a:latin typeface="Calibri" panose="020F0502020204030204" pitchFamily="34" charset="0"/>
                <a:cs typeface="Calibri" panose="020F0502020204030204" pitchFamily="34" charset="0"/>
              </a:rPr>
              <a:t>  the </a:t>
            </a:r>
            <a:r>
              <a:rPr lang="en-US" sz="1800" dirty="0">
                <a:latin typeface="Calibri" panose="020F0502020204030204" pitchFamily="34" charset="0"/>
                <a:cs typeface="Calibri" panose="020F0502020204030204" pitchFamily="34" charset="0"/>
              </a:rPr>
              <a:t>only reason for an incomplete </a:t>
            </a:r>
            <a:r>
              <a:rPr lang="en-US" sz="1800" dirty="0" smtClean="0">
                <a:latin typeface="Calibri" panose="020F0502020204030204" pitchFamily="34" charset="0"/>
                <a:cs typeface="Calibri" panose="020F0502020204030204" pitchFamily="34" charset="0"/>
              </a:rPr>
              <a:t>grade </a:t>
            </a:r>
            <a:r>
              <a:rPr lang="en-US" sz="1800" dirty="0">
                <a:latin typeface="Calibri" panose="020F0502020204030204" pitchFamily="34" charset="0"/>
                <a:cs typeface="Calibri" panose="020F0502020204030204" pitchFamily="34" charset="0"/>
              </a:rPr>
              <a:t>might be </a:t>
            </a:r>
            <a:r>
              <a:rPr lang="en-US" sz="1800" dirty="0" smtClean="0">
                <a:latin typeface="Calibri" panose="020F0502020204030204" pitchFamily="34" charset="0"/>
                <a:cs typeface="Calibri" panose="020F0502020204030204" pitchFamily="34" charset="0"/>
              </a:rPr>
              <a:t>due </a:t>
            </a:r>
          </a:p>
          <a:p>
            <a:r>
              <a:rPr lang="en-US" sz="1800" dirty="0">
                <a:latin typeface="Calibri" panose="020F0502020204030204" pitchFamily="34" charset="0"/>
                <a:cs typeface="Calibri" panose="020F0502020204030204" pitchFamily="34" charset="0"/>
              </a:rPr>
              <a:t> </a:t>
            </a:r>
            <a:r>
              <a:rPr lang="en-US" sz="1800" dirty="0" smtClean="0">
                <a:latin typeface="Calibri" panose="020F0502020204030204" pitchFamily="34" charset="0"/>
                <a:cs typeface="Calibri" panose="020F0502020204030204" pitchFamily="34" charset="0"/>
              </a:rPr>
              <a:t>  to an </a:t>
            </a:r>
            <a:r>
              <a:rPr lang="en-US" sz="1800" dirty="0">
                <a:latin typeface="Calibri" panose="020F0502020204030204" pitchFamily="34" charset="0"/>
                <a:cs typeface="Calibri" panose="020F0502020204030204" pitchFamily="34" charset="0"/>
              </a:rPr>
              <a:t>accident or </a:t>
            </a:r>
            <a:r>
              <a:rPr lang="en-US" sz="1800" dirty="0" smtClean="0">
                <a:latin typeface="Calibri" panose="020F0502020204030204" pitchFamily="34" charset="0"/>
                <a:cs typeface="Calibri" panose="020F0502020204030204" pitchFamily="34" charset="0"/>
              </a:rPr>
              <a:t>a serious illness </a:t>
            </a:r>
            <a:r>
              <a:rPr lang="en-US" sz="1800" dirty="0">
                <a:latin typeface="Calibri" panose="020F0502020204030204" pitchFamily="34" charset="0"/>
                <a:cs typeface="Calibri" panose="020F0502020204030204" pitchFamily="34" charset="0"/>
              </a:rPr>
              <a:t>that </a:t>
            </a:r>
            <a:r>
              <a:rPr lang="en-US" sz="1800" dirty="0" smtClean="0">
                <a:latin typeface="Calibri" panose="020F0502020204030204" pitchFamily="34" charset="0"/>
                <a:cs typeface="Calibri" panose="020F0502020204030204" pitchFamily="34" charset="0"/>
              </a:rPr>
              <a:t>befalls </a:t>
            </a:r>
            <a:r>
              <a:rPr lang="en-US" sz="1800" dirty="0">
                <a:latin typeface="Calibri" panose="020F0502020204030204" pitchFamily="34" charset="0"/>
                <a:cs typeface="Calibri" panose="020F0502020204030204" pitchFamily="34" charset="0"/>
              </a:rPr>
              <a:t>a </a:t>
            </a:r>
            <a:r>
              <a:rPr lang="en-US" sz="1800" dirty="0" smtClean="0">
                <a:latin typeface="Calibri" panose="020F0502020204030204" pitchFamily="34" charset="0"/>
                <a:cs typeface="Calibri" panose="020F0502020204030204" pitchFamily="34" charset="0"/>
              </a:rPr>
              <a:t>student</a:t>
            </a:r>
          </a:p>
          <a:p>
            <a:r>
              <a:rPr lang="en-US" sz="1800" dirty="0">
                <a:latin typeface="Calibri" panose="020F0502020204030204" pitchFamily="34" charset="0"/>
                <a:cs typeface="Calibri" panose="020F0502020204030204" pitchFamily="34" charset="0"/>
              </a:rPr>
              <a:t> </a:t>
            </a:r>
            <a:r>
              <a:rPr lang="en-US" sz="1800" dirty="0" smtClean="0">
                <a:latin typeface="Calibri" panose="020F0502020204030204" pitchFamily="34" charset="0"/>
                <a:cs typeface="Calibri" panose="020F0502020204030204" pitchFamily="34" charset="0"/>
              </a:rPr>
              <a:t>  with an otherwise good standing</a:t>
            </a:r>
          </a:p>
        </p:txBody>
      </p:sp>
      <p:sp>
        <p:nvSpPr>
          <p:cNvPr id="6" name="TextBox 5"/>
          <p:cNvSpPr txBox="1"/>
          <p:nvPr/>
        </p:nvSpPr>
        <p:spPr>
          <a:xfrm>
            <a:off x="5638800" y="3536246"/>
            <a:ext cx="3124200" cy="3093154"/>
          </a:xfrm>
          <a:prstGeom prst="rect">
            <a:avLst/>
          </a:prstGeom>
          <a:solidFill>
            <a:schemeClr val="bg1">
              <a:lumMod val="75000"/>
              <a:alpha val="25000"/>
            </a:schemeClr>
          </a:solidFill>
          <a:ln w="25400">
            <a:solidFill>
              <a:schemeClr val="tx1">
                <a:lumMod val="75000"/>
                <a:lumOff val="25000"/>
              </a:schemeClr>
            </a:solidFill>
          </a:ln>
        </p:spPr>
        <p:txBody>
          <a:bodyPr wrap="square" rtlCol="0">
            <a:spAutoFit/>
          </a:bodyPr>
          <a:lstStyle/>
          <a:p>
            <a:pPr>
              <a:spcAft>
                <a:spcPts val="200"/>
              </a:spcAft>
            </a:pPr>
            <a:r>
              <a:rPr lang="en-US" sz="1800" b="1" dirty="0" smtClean="0">
                <a:solidFill>
                  <a:schemeClr val="accent2"/>
                </a:solidFill>
                <a:latin typeface="Courier New" panose="02070309020205020404" pitchFamily="49" charset="0"/>
                <a:cs typeface="Courier New" panose="02070309020205020404" pitchFamily="49" charset="0"/>
              </a:rPr>
              <a:t> 1900  </a:t>
            </a:r>
            <a:r>
              <a:rPr lang="en-US" sz="1800" b="1" dirty="0" smtClean="0">
                <a:solidFill>
                  <a:schemeClr val="accent2"/>
                </a:solidFill>
                <a:latin typeface="Courier New" panose="02070309020205020404" pitchFamily="49" charset="0"/>
                <a:cs typeface="Courier New" panose="02070309020205020404" pitchFamily="49" charset="0"/>
                <a:sym typeface="Symbol"/>
              </a:rPr>
              <a:t></a:t>
            </a:r>
            <a:r>
              <a:rPr lang="en-US" sz="1800" b="1" dirty="0">
                <a:solidFill>
                  <a:schemeClr val="accent2"/>
                </a:solidFill>
                <a:latin typeface="Courier New" panose="02070309020205020404" pitchFamily="49" charset="0"/>
                <a:cs typeface="Courier New" panose="02070309020205020404" pitchFamily="49" charset="0"/>
                <a:sym typeface="Symbol"/>
              </a:rPr>
              <a:t> </a:t>
            </a:r>
            <a:r>
              <a:rPr lang="en-US" sz="1800" b="1" dirty="0" smtClean="0">
                <a:solidFill>
                  <a:schemeClr val="accent2"/>
                </a:solidFill>
                <a:latin typeface="Courier New" panose="02070309020205020404" pitchFamily="49" charset="0"/>
                <a:cs typeface="Courier New" panose="02070309020205020404" pitchFamily="49" charset="0"/>
                <a:sym typeface="Symbol"/>
              </a:rPr>
              <a:t> </a:t>
            </a:r>
            <a:r>
              <a:rPr lang="en-US" sz="1800" b="1" dirty="0" smtClean="0">
                <a:solidFill>
                  <a:schemeClr val="accent2"/>
                </a:solidFill>
                <a:latin typeface="Courier New" panose="02070309020205020404" pitchFamily="49" charset="0"/>
                <a:cs typeface="Courier New" panose="02070309020205020404" pitchFamily="49" charset="0"/>
              </a:rPr>
              <a:t>A+  </a:t>
            </a:r>
            <a:r>
              <a:rPr lang="en-US" sz="1800" b="1" dirty="0" smtClean="0">
                <a:solidFill>
                  <a:schemeClr val="accent2"/>
                </a:solidFill>
                <a:latin typeface="Courier New" panose="02070309020205020404" pitchFamily="49" charset="0"/>
                <a:cs typeface="Courier New" panose="02070309020205020404" pitchFamily="49" charset="0"/>
                <a:sym typeface="Symbol"/>
              </a:rPr>
              <a:t>  2000 </a:t>
            </a:r>
            <a:r>
              <a:rPr lang="en-US" sz="1800" b="1" dirty="0" smtClean="0">
                <a:solidFill>
                  <a:schemeClr val="accent2"/>
                </a:solidFill>
                <a:latin typeface="Courier New" panose="02070309020205020404" pitchFamily="49" charset="0"/>
                <a:cs typeface="Courier New" panose="02070309020205020404" pitchFamily="49" charset="0"/>
              </a:rPr>
              <a:t>  </a:t>
            </a:r>
            <a:endParaRPr lang="en-US" sz="1800" b="1" dirty="0">
              <a:solidFill>
                <a:schemeClr val="accent2"/>
              </a:solidFill>
              <a:latin typeface="Courier New" panose="02070309020205020404" pitchFamily="49" charset="0"/>
              <a:cs typeface="Courier New" panose="02070309020205020404" pitchFamily="49" charset="0"/>
            </a:endParaRPr>
          </a:p>
          <a:p>
            <a:pPr>
              <a:spcAft>
                <a:spcPts val="200"/>
              </a:spcAft>
            </a:pPr>
            <a:r>
              <a:rPr lang="en-US" sz="1800" b="1" dirty="0">
                <a:solidFill>
                  <a:schemeClr val="accent2"/>
                </a:solidFill>
                <a:latin typeface="Courier New" panose="02070309020205020404" pitchFamily="49" charset="0"/>
                <a:cs typeface="Courier New" panose="02070309020205020404" pitchFamily="49" charset="0"/>
              </a:rPr>
              <a:t> </a:t>
            </a:r>
            <a:r>
              <a:rPr lang="en-US" sz="1800" b="1" dirty="0" smtClean="0">
                <a:solidFill>
                  <a:schemeClr val="accent2"/>
                </a:solidFill>
                <a:latin typeface="Courier New" panose="02070309020205020404" pitchFamily="49" charset="0"/>
                <a:cs typeface="Courier New" panose="02070309020205020404" pitchFamily="49" charset="0"/>
              </a:rPr>
              <a:t>1800  </a:t>
            </a:r>
            <a:r>
              <a:rPr lang="en-US" sz="1800" b="1" dirty="0" smtClean="0">
                <a:solidFill>
                  <a:schemeClr val="accent2"/>
                </a:solidFill>
                <a:latin typeface="Courier New" panose="02070309020205020404" pitchFamily="49" charset="0"/>
                <a:cs typeface="Courier New" panose="02070309020205020404" pitchFamily="49" charset="0"/>
                <a:sym typeface="Symbol"/>
              </a:rPr>
              <a:t></a:t>
            </a:r>
            <a:r>
              <a:rPr lang="en-US" sz="1800" b="1" dirty="0" smtClean="0">
                <a:solidFill>
                  <a:schemeClr val="accent2"/>
                </a:solidFill>
                <a:latin typeface="Courier New" panose="02070309020205020404" pitchFamily="49" charset="0"/>
                <a:cs typeface="Courier New" panose="02070309020205020404" pitchFamily="49" charset="0"/>
              </a:rPr>
              <a:t>  A   &lt;  1900</a:t>
            </a:r>
            <a:endParaRPr lang="en-US" sz="1800" b="1" dirty="0">
              <a:solidFill>
                <a:schemeClr val="accent2"/>
              </a:solidFill>
              <a:latin typeface="Courier New" panose="02070309020205020404" pitchFamily="49" charset="0"/>
              <a:cs typeface="Courier New" panose="02070309020205020404" pitchFamily="49" charset="0"/>
            </a:endParaRPr>
          </a:p>
          <a:p>
            <a:pPr>
              <a:spcAft>
                <a:spcPts val="200"/>
              </a:spcAft>
            </a:pPr>
            <a:r>
              <a:rPr lang="en-US" sz="1800" b="1" dirty="0">
                <a:solidFill>
                  <a:schemeClr val="accent2"/>
                </a:solidFill>
                <a:latin typeface="Courier New" panose="02070309020205020404" pitchFamily="49" charset="0"/>
                <a:cs typeface="Courier New" panose="02070309020205020404" pitchFamily="49" charset="0"/>
              </a:rPr>
              <a:t> </a:t>
            </a:r>
            <a:r>
              <a:rPr lang="en-US" sz="1800" b="1" dirty="0" smtClean="0">
                <a:solidFill>
                  <a:schemeClr val="accent2"/>
                </a:solidFill>
                <a:latin typeface="Courier New" panose="02070309020205020404" pitchFamily="49" charset="0"/>
                <a:cs typeface="Courier New" panose="02070309020205020404" pitchFamily="49" charset="0"/>
              </a:rPr>
              <a:t>1700  </a:t>
            </a:r>
            <a:r>
              <a:rPr lang="en-US" sz="1800" b="1" dirty="0" smtClean="0">
                <a:solidFill>
                  <a:schemeClr val="accent2"/>
                </a:solidFill>
                <a:latin typeface="Courier New" panose="02070309020205020404" pitchFamily="49" charset="0"/>
                <a:cs typeface="Courier New" panose="02070309020205020404" pitchFamily="49" charset="0"/>
                <a:sym typeface="Symbol"/>
              </a:rPr>
              <a:t></a:t>
            </a:r>
            <a:r>
              <a:rPr lang="en-US" sz="1800" b="1" dirty="0" smtClean="0">
                <a:solidFill>
                  <a:schemeClr val="accent2"/>
                </a:solidFill>
                <a:latin typeface="Courier New" panose="02070309020205020404" pitchFamily="49" charset="0"/>
                <a:cs typeface="Courier New" panose="02070309020205020404" pitchFamily="49" charset="0"/>
              </a:rPr>
              <a:t>  A-  &lt;  1800</a:t>
            </a:r>
            <a:endParaRPr lang="en-US" sz="1800" b="1" dirty="0">
              <a:solidFill>
                <a:schemeClr val="accent2"/>
              </a:solidFill>
              <a:latin typeface="Courier New" panose="02070309020205020404" pitchFamily="49" charset="0"/>
              <a:cs typeface="Courier New" panose="02070309020205020404" pitchFamily="49" charset="0"/>
            </a:endParaRPr>
          </a:p>
          <a:p>
            <a:pPr>
              <a:spcAft>
                <a:spcPts val="200"/>
              </a:spcAft>
            </a:pPr>
            <a:r>
              <a:rPr lang="en-US" sz="1800" b="1" dirty="0">
                <a:latin typeface="Courier New" panose="02070309020205020404" pitchFamily="49" charset="0"/>
                <a:cs typeface="Courier New" panose="02070309020205020404" pitchFamily="49" charset="0"/>
              </a:rPr>
              <a:t> </a:t>
            </a:r>
            <a:r>
              <a:rPr lang="en-US" sz="1800" b="1" dirty="0" smtClean="0">
                <a:solidFill>
                  <a:srgbClr val="00B050"/>
                </a:solidFill>
                <a:latin typeface="Courier New" panose="02070309020205020404" pitchFamily="49" charset="0"/>
                <a:cs typeface="Courier New" panose="02070309020205020404" pitchFamily="49" charset="0"/>
              </a:rPr>
              <a:t>1600  </a:t>
            </a:r>
            <a:r>
              <a:rPr lang="en-US" sz="1800" b="1" dirty="0" smtClean="0">
                <a:solidFill>
                  <a:srgbClr val="00B050"/>
                </a:solidFill>
                <a:latin typeface="Courier New" panose="02070309020205020404" pitchFamily="49" charset="0"/>
                <a:cs typeface="Courier New" panose="02070309020205020404" pitchFamily="49" charset="0"/>
                <a:sym typeface="Symbol"/>
              </a:rPr>
              <a:t></a:t>
            </a:r>
            <a:r>
              <a:rPr lang="en-US" sz="1800" b="1" dirty="0" smtClean="0">
                <a:solidFill>
                  <a:srgbClr val="00B050"/>
                </a:solidFill>
                <a:latin typeface="Courier New" panose="02070309020205020404" pitchFamily="49" charset="0"/>
                <a:cs typeface="Courier New" panose="02070309020205020404" pitchFamily="49" charset="0"/>
              </a:rPr>
              <a:t>  B</a:t>
            </a:r>
            <a:r>
              <a:rPr lang="en-US" sz="1800" b="1" dirty="0">
                <a:solidFill>
                  <a:srgbClr val="00B050"/>
                </a:solidFill>
                <a:latin typeface="Courier New" panose="02070309020205020404" pitchFamily="49" charset="0"/>
                <a:cs typeface="Courier New" panose="02070309020205020404" pitchFamily="49" charset="0"/>
              </a:rPr>
              <a:t>+  </a:t>
            </a:r>
            <a:r>
              <a:rPr lang="en-US" sz="1800" b="1" dirty="0" smtClean="0">
                <a:solidFill>
                  <a:srgbClr val="00B050"/>
                </a:solidFill>
                <a:latin typeface="Courier New" panose="02070309020205020404" pitchFamily="49" charset="0"/>
                <a:cs typeface="Courier New" panose="02070309020205020404" pitchFamily="49" charset="0"/>
              </a:rPr>
              <a:t>&lt;  1700</a:t>
            </a:r>
            <a:endParaRPr lang="en-US" sz="1800" b="1" dirty="0">
              <a:solidFill>
                <a:srgbClr val="00B050"/>
              </a:solidFill>
              <a:latin typeface="Courier New" panose="02070309020205020404" pitchFamily="49" charset="0"/>
              <a:cs typeface="Courier New" panose="02070309020205020404" pitchFamily="49" charset="0"/>
            </a:endParaRPr>
          </a:p>
          <a:p>
            <a:pPr>
              <a:spcAft>
                <a:spcPts val="200"/>
              </a:spcAft>
            </a:pPr>
            <a:r>
              <a:rPr lang="en-US" sz="1800" b="1" dirty="0">
                <a:solidFill>
                  <a:srgbClr val="00B050"/>
                </a:solidFill>
                <a:latin typeface="Courier New" panose="02070309020205020404" pitchFamily="49" charset="0"/>
                <a:cs typeface="Courier New" panose="02070309020205020404" pitchFamily="49" charset="0"/>
              </a:rPr>
              <a:t> </a:t>
            </a:r>
            <a:r>
              <a:rPr lang="en-US" sz="1800" b="1" dirty="0" smtClean="0">
                <a:solidFill>
                  <a:srgbClr val="00B050"/>
                </a:solidFill>
                <a:latin typeface="Courier New" panose="02070309020205020404" pitchFamily="49" charset="0"/>
                <a:cs typeface="Courier New" panose="02070309020205020404" pitchFamily="49" charset="0"/>
              </a:rPr>
              <a:t>1500  </a:t>
            </a:r>
            <a:r>
              <a:rPr lang="en-US" sz="1800" b="1" dirty="0" smtClean="0">
                <a:solidFill>
                  <a:srgbClr val="00B050"/>
                </a:solidFill>
                <a:latin typeface="Courier New" panose="02070309020205020404" pitchFamily="49" charset="0"/>
                <a:cs typeface="Courier New" panose="02070309020205020404" pitchFamily="49" charset="0"/>
                <a:sym typeface="Symbol"/>
              </a:rPr>
              <a:t></a:t>
            </a:r>
            <a:r>
              <a:rPr lang="en-US" sz="1800" b="1" dirty="0" smtClean="0">
                <a:solidFill>
                  <a:srgbClr val="00B050"/>
                </a:solidFill>
                <a:latin typeface="Courier New" panose="02070309020205020404" pitchFamily="49" charset="0"/>
                <a:cs typeface="Courier New" panose="02070309020205020404" pitchFamily="49" charset="0"/>
              </a:rPr>
              <a:t>  B   &lt;  1600</a:t>
            </a:r>
            <a:endParaRPr lang="en-US" sz="1800" b="1" dirty="0">
              <a:solidFill>
                <a:srgbClr val="00B050"/>
              </a:solidFill>
              <a:latin typeface="Courier New" panose="02070309020205020404" pitchFamily="49" charset="0"/>
              <a:cs typeface="Courier New" panose="02070309020205020404" pitchFamily="49" charset="0"/>
            </a:endParaRPr>
          </a:p>
          <a:p>
            <a:pPr>
              <a:spcAft>
                <a:spcPts val="200"/>
              </a:spcAft>
            </a:pPr>
            <a:r>
              <a:rPr lang="en-US" sz="1800" b="1" dirty="0">
                <a:solidFill>
                  <a:srgbClr val="00B050"/>
                </a:solidFill>
                <a:latin typeface="Courier New" panose="02070309020205020404" pitchFamily="49" charset="0"/>
                <a:cs typeface="Courier New" panose="02070309020205020404" pitchFamily="49" charset="0"/>
              </a:rPr>
              <a:t> </a:t>
            </a:r>
            <a:r>
              <a:rPr lang="en-US" sz="1800" b="1" dirty="0" smtClean="0">
                <a:solidFill>
                  <a:srgbClr val="00B050"/>
                </a:solidFill>
                <a:latin typeface="Courier New" panose="02070309020205020404" pitchFamily="49" charset="0"/>
                <a:cs typeface="Courier New" panose="02070309020205020404" pitchFamily="49" charset="0"/>
              </a:rPr>
              <a:t>1400  </a:t>
            </a:r>
            <a:r>
              <a:rPr lang="en-US" sz="1800" b="1" dirty="0" smtClean="0">
                <a:solidFill>
                  <a:srgbClr val="00B050"/>
                </a:solidFill>
                <a:latin typeface="Courier New" panose="02070309020205020404" pitchFamily="49" charset="0"/>
                <a:cs typeface="Courier New" panose="02070309020205020404" pitchFamily="49" charset="0"/>
                <a:sym typeface="Symbol"/>
              </a:rPr>
              <a:t></a:t>
            </a:r>
            <a:r>
              <a:rPr lang="en-US" sz="1800" b="1" dirty="0" smtClean="0">
                <a:solidFill>
                  <a:srgbClr val="00B050"/>
                </a:solidFill>
                <a:latin typeface="Courier New" panose="02070309020205020404" pitchFamily="49" charset="0"/>
                <a:cs typeface="Courier New" panose="02070309020205020404" pitchFamily="49" charset="0"/>
              </a:rPr>
              <a:t>  B-  &lt;  1500</a:t>
            </a:r>
            <a:endParaRPr lang="en-US" sz="1800" b="1" dirty="0">
              <a:solidFill>
                <a:srgbClr val="00B050"/>
              </a:solidFill>
              <a:latin typeface="Courier New" panose="02070309020205020404" pitchFamily="49" charset="0"/>
              <a:cs typeface="Courier New" panose="02070309020205020404" pitchFamily="49" charset="0"/>
            </a:endParaRPr>
          </a:p>
          <a:p>
            <a:pPr>
              <a:spcAft>
                <a:spcPts val="200"/>
              </a:spcAft>
            </a:pPr>
            <a:r>
              <a:rPr lang="en-US" sz="1800" b="1" dirty="0">
                <a:latin typeface="Courier New" panose="02070309020205020404" pitchFamily="49" charset="0"/>
                <a:cs typeface="Courier New" panose="02070309020205020404" pitchFamily="49" charset="0"/>
              </a:rPr>
              <a:t> </a:t>
            </a:r>
            <a:r>
              <a:rPr lang="en-US" sz="1800" b="1" dirty="0" smtClean="0">
                <a:solidFill>
                  <a:srgbClr val="CC6600"/>
                </a:solidFill>
                <a:latin typeface="Courier New" panose="02070309020205020404" pitchFamily="49" charset="0"/>
                <a:cs typeface="Courier New" panose="02070309020205020404" pitchFamily="49" charset="0"/>
              </a:rPr>
              <a:t>1300  </a:t>
            </a:r>
            <a:r>
              <a:rPr lang="en-US" sz="1800" b="1" dirty="0" smtClean="0">
                <a:solidFill>
                  <a:srgbClr val="CC6600"/>
                </a:solidFill>
                <a:latin typeface="Courier New" panose="02070309020205020404" pitchFamily="49" charset="0"/>
                <a:cs typeface="Courier New" panose="02070309020205020404" pitchFamily="49" charset="0"/>
                <a:sym typeface="Symbol"/>
              </a:rPr>
              <a:t></a:t>
            </a:r>
            <a:r>
              <a:rPr lang="en-US" sz="1800" b="1" dirty="0" smtClean="0">
                <a:solidFill>
                  <a:srgbClr val="CC6600"/>
                </a:solidFill>
                <a:latin typeface="Courier New" panose="02070309020205020404" pitchFamily="49" charset="0"/>
                <a:cs typeface="Courier New" panose="02070309020205020404" pitchFamily="49" charset="0"/>
              </a:rPr>
              <a:t>  C</a:t>
            </a:r>
            <a:r>
              <a:rPr lang="en-US" sz="1800" b="1" dirty="0">
                <a:solidFill>
                  <a:srgbClr val="CC6600"/>
                </a:solidFill>
                <a:latin typeface="Courier New" panose="02070309020205020404" pitchFamily="49" charset="0"/>
                <a:cs typeface="Courier New" panose="02070309020205020404" pitchFamily="49" charset="0"/>
              </a:rPr>
              <a:t>+  </a:t>
            </a:r>
            <a:r>
              <a:rPr lang="en-US" sz="1800" b="1" dirty="0" smtClean="0">
                <a:solidFill>
                  <a:srgbClr val="CC6600"/>
                </a:solidFill>
                <a:latin typeface="Courier New" panose="02070309020205020404" pitchFamily="49" charset="0"/>
                <a:cs typeface="Courier New" panose="02070309020205020404" pitchFamily="49" charset="0"/>
              </a:rPr>
              <a:t>&lt;  1400</a:t>
            </a:r>
            <a:endParaRPr lang="en-US" sz="1800" b="1" dirty="0">
              <a:solidFill>
                <a:srgbClr val="CC6600"/>
              </a:solidFill>
              <a:latin typeface="Courier New" panose="02070309020205020404" pitchFamily="49" charset="0"/>
              <a:cs typeface="Courier New" panose="02070309020205020404" pitchFamily="49" charset="0"/>
            </a:endParaRPr>
          </a:p>
          <a:p>
            <a:pPr>
              <a:spcAft>
                <a:spcPts val="200"/>
              </a:spcAft>
            </a:pPr>
            <a:r>
              <a:rPr lang="en-US" sz="1800" b="1" dirty="0">
                <a:solidFill>
                  <a:srgbClr val="CC6600"/>
                </a:solidFill>
                <a:latin typeface="Courier New" panose="02070309020205020404" pitchFamily="49" charset="0"/>
                <a:cs typeface="Courier New" panose="02070309020205020404" pitchFamily="49" charset="0"/>
              </a:rPr>
              <a:t> </a:t>
            </a:r>
            <a:r>
              <a:rPr lang="en-US" sz="1800" b="1" dirty="0" smtClean="0">
                <a:solidFill>
                  <a:srgbClr val="CC6600"/>
                </a:solidFill>
                <a:latin typeface="Courier New" panose="02070309020205020404" pitchFamily="49" charset="0"/>
                <a:cs typeface="Courier New" panose="02070309020205020404" pitchFamily="49" charset="0"/>
              </a:rPr>
              <a:t>1200  </a:t>
            </a:r>
            <a:r>
              <a:rPr lang="en-US" sz="1800" b="1" dirty="0" smtClean="0">
                <a:solidFill>
                  <a:srgbClr val="CC6600"/>
                </a:solidFill>
                <a:latin typeface="Courier New" panose="02070309020205020404" pitchFamily="49" charset="0"/>
                <a:cs typeface="Courier New" panose="02070309020205020404" pitchFamily="49" charset="0"/>
                <a:sym typeface="Symbol"/>
              </a:rPr>
              <a:t></a:t>
            </a:r>
            <a:r>
              <a:rPr lang="en-US" sz="1800" b="1" dirty="0" smtClean="0">
                <a:solidFill>
                  <a:srgbClr val="CC6600"/>
                </a:solidFill>
                <a:latin typeface="Courier New" panose="02070309020205020404" pitchFamily="49" charset="0"/>
                <a:cs typeface="Courier New" panose="02070309020205020404" pitchFamily="49" charset="0"/>
              </a:rPr>
              <a:t>  C   &lt;  1300</a:t>
            </a:r>
            <a:endParaRPr lang="en-US" sz="1800" b="1" dirty="0">
              <a:solidFill>
                <a:srgbClr val="CC6600"/>
              </a:solidFill>
              <a:latin typeface="Courier New" panose="02070309020205020404" pitchFamily="49" charset="0"/>
              <a:cs typeface="Courier New" panose="02070309020205020404" pitchFamily="49" charset="0"/>
            </a:endParaRPr>
          </a:p>
          <a:p>
            <a:pPr>
              <a:spcAft>
                <a:spcPts val="200"/>
              </a:spcAft>
            </a:pPr>
            <a:r>
              <a:rPr lang="en-US" sz="1800" b="1" dirty="0">
                <a:solidFill>
                  <a:srgbClr val="CC6600"/>
                </a:solidFill>
                <a:latin typeface="Courier New" panose="02070309020205020404" pitchFamily="49" charset="0"/>
                <a:cs typeface="Courier New" panose="02070309020205020404" pitchFamily="49" charset="0"/>
              </a:rPr>
              <a:t> </a:t>
            </a:r>
            <a:r>
              <a:rPr lang="en-US" sz="1800" b="1" dirty="0" smtClean="0">
                <a:solidFill>
                  <a:srgbClr val="CC6600"/>
                </a:solidFill>
                <a:latin typeface="Courier New" panose="02070309020205020404" pitchFamily="49" charset="0"/>
                <a:cs typeface="Courier New" panose="02070309020205020404" pitchFamily="49" charset="0"/>
              </a:rPr>
              <a:t>1100  </a:t>
            </a:r>
            <a:r>
              <a:rPr lang="en-US" sz="1800" b="1" dirty="0" smtClean="0">
                <a:solidFill>
                  <a:srgbClr val="CC6600"/>
                </a:solidFill>
                <a:latin typeface="Courier New" panose="02070309020205020404" pitchFamily="49" charset="0"/>
                <a:cs typeface="Courier New" panose="02070309020205020404" pitchFamily="49" charset="0"/>
                <a:sym typeface="Symbol"/>
              </a:rPr>
              <a:t></a:t>
            </a:r>
            <a:r>
              <a:rPr lang="en-US" sz="1800" b="1" dirty="0" smtClean="0">
                <a:solidFill>
                  <a:srgbClr val="CC6600"/>
                </a:solidFill>
                <a:latin typeface="Courier New" panose="02070309020205020404" pitchFamily="49" charset="0"/>
                <a:cs typeface="Courier New" panose="02070309020205020404" pitchFamily="49" charset="0"/>
              </a:rPr>
              <a:t>  C-  &lt;  1200</a:t>
            </a:r>
            <a:endParaRPr lang="en-US" sz="1800" b="1" dirty="0">
              <a:solidFill>
                <a:srgbClr val="CC6600"/>
              </a:solidFill>
              <a:latin typeface="Courier New" panose="02070309020205020404" pitchFamily="49" charset="0"/>
              <a:cs typeface="Courier New" panose="02070309020205020404" pitchFamily="49" charset="0"/>
            </a:endParaRPr>
          </a:p>
          <a:p>
            <a:pPr>
              <a:spcAft>
                <a:spcPts val="200"/>
              </a:spcAft>
            </a:pPr>
            <a:r>
              <a:rPr lang="en-US" sz="1800" b="1" dirty="0" smtClean="0">
                <a:solidFill>
                  <a:srgbClr val="FF0000"/>
                </a:solidFill>
                <a:latin typeface="Courier New" panose="02070309020205020404" pitchFamily="49" charset="0"/>
                <a:cs typeface="Courier New" panose="02070309020205020404" pitchFamily="49" charset="0"/>
              </a:rPr>
              <a:t>    0  </a:t>
            </a:r>
            <a:r>
              <a:rPr lang="en-US" sz="1800" b="1" dirty="0" smtClean="0">
                <a:solidFill>
                  <a:srgbClr val="FF0000"/>
                </a:solidFill>
                <a:latin typeface="Courier New" panose="02070309020205020404" pitchFamily="49" charset="0"/>
                <a:cs typeface="Courier New" panose="02070309020205020404" pitchFamily="49" charset="0"/>
                <a:sym typeface="Symbol"/>
              </a:rPr>
              <a:t></a:t>
            </a:r>
            <a:r>
              <a:rPr lang="en-US" sz="1800" b="1" dirty="0" smtClean="0">
                <a:solidFill>
                  <a:srgbClr val="FF0000"/>
                </a:solidFill>
                <a:latin typeface="Courier New" panose="02070309020205020404" pitchFamily="49" charset="0"/>
                <a:cs typeface="Courier New" panose="02070309020205020404" pitchFamily="49" charset="0"/>
              </a:rPr>
              <a:t>  F   &lt;  1100</a:t>
            </a:r>
          </a:p>
        </p:txBody>
      </p:sp>
    </p:spTree>
    <p:extLst>
      <p:ext uri="{BB962C8B-B14F-4D97-AF65-F5344CB8AC3E}">
        <p14:creationId xmlns:p14="http://schemas.microsoft.com/office/powerpoint/2010/main" val="29348547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90800" y="0"/>
            <a:ext cx="3995004" cy="461665"/>
          </a:xfrm>
          <a:prstGeom prst="rect">
            <a:avLst/>
          </a:prstGeom>
          <a:noFill/>
        </p:spPr>
        <p:txBody>
          <a:bodyPr wrap="none" rtlCol="0">
            <a:spAutoFit/>
          </a:bodyPr>
          <a:lstStyle/>
          <a:p>
            <a:r>
              <a:rPr lang="en-US" b="1" dirty="0" smtClean="0">
                <a:solidFill>
                  <a:srgbClr val="FF6D09"/>
                </a:solidFill>
                <a:latin typeface="Arial" panose="020B0604020202020204" pitchFamily="34" charset="0"/>
                <a:cs typeface="Arial" panose="020B0604020202020204" pitchFamily="34" charset="0"/>
              </a:rPr>
              <a:t>CLASSROOM ETIQUETTE</a:t>
            </a:r>
            <a:endParaRPr lang="en-US" b="1" dirty="0">
              <a:solidFill>
                <a:srgbClr val="FF6D09"/>
              </a:solidFill>
              <a:latin typeface="Arial" panose="020B0604020202020204" pitchFamily="34" charset="0"/>
              <a:cs typeface="Arial" panose="020B0604020202020204" pitchFamily="34" charset="0"/>
            </a:endParaRPr>
          </a:p>
        </p:txBody>
      </p:sp>
      <p:sp>
        <p:nvSpPr>
          <p:cNvPr id="5" name="TextBox 4"/>
          <p:cNvSpPr txBox="1"/>
          <p:nvPr/>
        </p:nvSpPr>
        <p:spPr>
          <a:xfrm>
            <a:off x="304800" y="595491"/>
            <a:ext cx="8610600" cy="6186309"/>
          </a:xfrm>
          <a:prstGeom prst="rect">
            <a:avLst/>
          </a:prstGeom>
          <a:noFill/>
        </p:spPr>
        <p:txBody>
          <a:bodyPr wrap="square" rtlCol="0">
            <a:spAutoFit/>
          </a:bodyPr>
          <a:lstStyle/>
          <a:p>
            <a:pPr marL="173038" indent="-173038">
              <a:buFontTx/>
              <a:buChar char="-"/>
            </a:pPr>
            <a:r>
              <a:rPr lang="en-US" sz="1800" dirty="0">
                <a:latin typeface="Arial" panose="020B0604020202020204" pitchFamily="34" charset="0"/>
                <a:cs typeface="Arial" panose="020B0604020202020204" pitchFamily="34" charset="0"/>
              </a:rPr>
              <a:t>Other than service animals, no pets are allowed in the </a:t>
            </a:r>
            <a:r>
              <a:rPr lang="en-US" sz="1800" dirty="0" smtClean="0">
                <a:latin typeface="Arial" panose="020B0604020202020204" pitchFamily="34" charset="0"/>
                <a:cs typeface="Arial" panose="020B0604020202020204" pitchFamily="34" charset="0"/>
              </a:rPr>
              <a:t>classroom</a:t>
            </a:r>
          </a:p>
          <a:p>
            <a:pPr marL="173038" indent="-173038">
              <a:buFontTx/>
              <a:buChar char="-"/>
            </a:pPr>
            <a:endParaRPr lang="en-US" sz="1800" dirty="0">
              <a:latin typeface="Arial" panose="020B0604020202020204" pitchFamily="34" charset="0"/>
              <a:cs typeface="Arial" panose="020B0604020202020204" pitchFamily="34" charset="0"/>
            </a:endParaRPr>
          </a:p>
          <a:p>
            <a:pPr marL="173038" indent="-173038">
              <a:buFontTx/>
              <a:buChar char="-"/>
            </a:pPr>
            <a:r>
              <a:rPr lang="en-US" sz="1800" dirty="0" smtClean="0">
                <a:latin typeface="Arial" panose="020B0604020202020204" pitchFamily="34" charset="0"/>
                <a:cs typeface="Arial" panose="020B0604020202020204" pitchFamily="34" charset="0"/>
              </a:rPr>
              <a:t>Students should exercise punctuality and arrive at least 5min prior to the scheduled time for each class </a:t>
            </a:r>
          </a:p>
          <a:p>
            <a:pPr marL="173038" indent="-173038">
              <a:buFontTx/>
              <a:buChar char="-"/>
            </a:pPr>
            <a:endParaRPr lang="en-US" sz="1800" dirty="0">
              <a:latin typeface="Arial" panose="020B0604020202020204" pitchFamily="34" charset="0"/>
              <a:cs typeface="Arial" panose="020B0604020202020204" pitchFamily="34" charset="0"/>
            </a:endParaRPr>
          </a:p>
          <a:p>
            <a:pPr marL="173038" indent="-173038">
              <a:buFontTx/>
              <a:buChar char="-"/>
            </a:pPr>
            <a:r>
              <a:rPr lang="en-US" sz="1800" dirty="0" smtClean="0">
                <a:latin typeface="Arial" panose="020B0604020202020204" pitchFamily="34" charset="0"/>
                <a:cs typeface="Arial" panose="020B0604020202020204" pitchFamily="34" charset="0"/>
              </a:rPr>
              <a:t>Prior to entering the classroom, cell phones and other portable devices must be switched off—this should ensure that students can focus their energy on the lecture material in lieu of being </a:t>
            </a:r>
            <a:r>
              <a:rPr lang="en-US" sz="1800" dirty="0" err="1" smtClean="0">
                <a:latin typeface="Arial" panose="020B0604020202020204" pitchFamily="34" charset="0"/>
                <a:cs typeface="Arial" panose="020B0604020202020204" pitchFamily="34" charset="0"/>
              </a:rPr>
              <a:t>cybertracted</a:t>
            </a:r>
            <a:endParaRPr lang="en-US" sz="1800" dirty="0" smtClean="0">
              <a:latin typeface="Arial" panose="020B0604020202020204" pitchFamily="34" charset="0"/>
              <a:cs typeface="Arial" panose="020B0604020202020204" pitchFamily="34" charset="0"/>
            </a:endParaRPr>
          </a:p>
          <a:p>
            <a:pPr marL="173038" indent="-173038">
              <a:buFontTx/>
              <a:buChar char="-"/>
            </a:pPr>
            <a:endParaRPr lang="en-US" sz="1800" dirty="0">
              <a:latin typeface="Arial" panose="020B0604020202020204" pitchFamily="34" charset="0"/>
              <a:cs typeface="Arial" panose="020B0604020202020204" pitchFamily="34" charset="0"/>
            </a:endParaRPr>
          </a:p>
          <a:p>
            <a:pPr marL="173038" indent="-173038">
              <a:buFontTx/>
              <a:buChar char="-"/>
            </a:pPr>
            <a:r>
              <a:rPr lang="en-US" sz="1800" dirty="0" smtClean="0">
                <a:latin typeface="Arial" panose="020B0604020202020204" pitchFamily="34" charset="0"/>
                <a:cs typeface="Arial" panose="020B0604020202020204" pitchFamily="34" charset="0"/>
              </a:rPr>
              <a:t>No chatting is allowed in the classroom at any time—students should refrain from holding high-pitched conversations prior to the commencement or after the conclusion of the lecture</a:t>
            </a:r>
          </a:p>
          <a:p>
            <a:pPr marL="173038" indent="-173038">
              <a:buFontTx/>
              <a:buChar char="-"/>
            </a:pPr>
            <a:endParaRPr lang="en-US" sz="1800" dirty="0">
              <a:latin typeface="Arial" panose="020B0604020202020204" pitchFamily="34" charset="0"/>
              <a:cs typeface="Arial" panose="020B0604020202020204" pitchFamily="34" charset="0"/>
            </a:endParaRPr>
          </a:p>
          <a:p>
            <a:pPr marL="173038" indent="-173038">
              <a:buFontTx/>
              <a:buChar char="-"/>
            </a:pPr>
            <a:r>
              <a:rPr lang="en-US" sz="1800" dirty="0" smtClean="0">
                <a:latin typeface="Arial" panose="020B0604020202020204" pitchFamily="34" charset="0"/>
                <a:cs typeface="Arial" panose="020B0604020202020204" pitchFamily="34" charset="0"/>
              </a:rPr>
              <a:t>When taking </a:t>
            </a:r>
            <a:r>
              <a:rPr lang="en-US" sz="1800" dirty="0">
                <a:latin typeface="Arial" panose="020B0604020202020204" pitchFamily="34" charset="0"/>
                <a:cs typeface="Arial" panose="020B0604020202020204" pitchFamily="34" charset="0"/>
              </a:rPr>
              <a:t>a</a:t>
            </a:r>
            <a:r>
              <a:rPr lang="en-US" sz="1800" dirty="0" smtClean="0">
                <a:latin typeface="Arial" panose="020B0604020202020204" pitchFamily="34" charset="0"/>
                <a:cs typeface="Arial" panose="020B0604020202020204" pitchFamily="34" charset="0"/>
              </a:rPr>
              <a:t> quiz/exam, students must stay put and avoid chatting even if they have submitted the quiz/exam before the allotted time—they must leave the auditorium quietly without causing distraction to others</a:t>
            </a:r>
            <a:endParaRPr lang="en-US" sz="1800" dirty="0">
              <a:latin typeface="Arial" panose="020B0604020202020204" pitchFamily="34" charset="0"/>
              <a:cs typeface="Arial" panose="020B0604020202020204" pitchFamily="34" charset="0"/>
            </a:endParaRPr>
          </a:p>
          <a:p>
            <a:pPr marL="173038" indent="-173038">
              <a:buFontTx/>
              <a:buChar char="-"/>
            </a:pPr>
            <a:endParaRPr lang="en-US" sz="1800" dirty="0">
              <a:latin typeface="Arial" panose="020B0604020202020204" pitchFamily="34" charset="0"/>
              <a:cs typeface="Arial" panose="020B0604020202020204" pitchFamily="34" charset="0"/>
            </a:endParaRPr>
          </a:p>
          <a:p>
            <a:pPr marL="173038" indent="-173038">
              <a:buFontTx/>
              <a:buChar char="-"/>
            </a:pPr>
            <a:r>
              <a:rPr lang="en-US" sz="1800" dirty="0" smtClean="0">
                <a:latin typeface="Arial" panose="020B0604020202020204" pitchFamily="34" charset="0"/>
                <a:cs typeface="Arial" panose="020B0604020202020204" pitchFamily="34" charset="0"/>
              </a:rPr>
              <a:t>As a reward for good </a:t>
            </a:r>
            <a:r>
              <a:rPr lang="en-US" sz="1800" dirty="0" err="1" smtClean="0">
                <a:latin typeface="Arial" panose="020B0604020202020204" pitchFamily="34" charset="0"/>
                <a:cs typeface="Arial" panose="020B0604020202020204" pitchFamily="34" charset="0"/>
              </a:rPr>
              <a:t>classmanship</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eg</a:t>
            </a:r>
            <a:r>
              <a:rPr lang="en-US" sz="1800" dirty="0" smtClean="0">
                <a:latin typeface="Arial" panose="020B0604020202020204" pitchFamily="34" charset="0"/>
                <a:cs typeface="Arial" panose="020B0604020202020204" pitchFamily="34" charset="0"/>
              </a:rPr>
              <a:t> proctorship, punctuality, pas de chatting, switching off personal devices, and eagerness toward learning), students will be awarded bonus points so as to offset the grading scale in their favor come the end of the semester—the bonus points awarded will be proportional to the extent to which the class as a whole abides by the rules and guidelines     </a:t>
            </a:r>
          </a:p>
        </p:txBody>
      </p:sp>
    </p:spTree>
    <p:extLst>
      <p:ext uri="{BB962C8B-B14F-4D97-AF65-F5344CB8AC3E}">
        <p14:creationId xmlns:p14="http://schemas.microsoft.com/office/powerpoint/2010/main" val="21401785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nvSpPr>
        <p:spPr bwMode="auto">
          <a:xfrm>
            <a:off x="2971800" y="0"/>
            <a:ext cx="3048000" cy="457200"/>
          </a:xfrm>
          <a:prstGeom prst="rect">
            <a:avLst/>
          </a:prstGeom>
          <a:noFill/>
          <a:ln>
            <a:noFill/>
          </a:ln>
          <a:effectLst/>
          <a:extLst/>
        </p:spPr>
        <p:txBody>
          <a:bodyPr/>
          <a:lstStyle/>
          <a:p>
            <a:pPr algn="ctr" eaLnBrk="0" hangingPunct="0">
              <a:defRPr/>
            </a:pPr>
            <a:r>
              <a:rPr lang="en-US" altLang="en-US" b="1" dirty="0" smtClean="0">
                <a:solidFill>
                  <a:srgbClr val="FF6D09"/>
                </a:solidFill>
                <a:latin typeface="Arial" panose="020B0604020202020204" pitchFamily="34" charset="0"/>
                <a:cs typeface="Arial" panose="020B0604020202020204" pitchFamily="34" charset="0"/>
              </a:rPr>
              <a:t>HELP LINES</a:t>
            </a:r>
            <a:endParaRPr lang="en-US" altLang="en-US" b="1" dirty="0">
              <a:solidFill>
                <a:srgbClr val="FF6D09"/>
              </a:solidFill>
              <a:latin typeface="Arial" panose="020B0604020202020204" pitchFamily="34" charset="0"/>
              <a:cs typeface="Arial" panose="020B0604020202020204" pitchFamily="34" charset="0"/>
            </a:endParaRPr>
          </a:p>
          <a:p>
            <a:pPr algn="ctr" eaLnBrk="0" hangingPunct="0">
              <a:defRPr/>
            </a:pPr>
            <a:endParaRPr lang="en-US" b="1" dirty="0" smtClean="0">
              <a:solidFill>
                <a:srgbClr val="FF6D09"/>
              </a:solidFill>
              <a:latin typeface="Arial" panose="020B0604020202020204" pitchFamily="34" charset="0"/>
              <a:cs typeface="Arial" panose="020B0604020202020204" pitchFamily="34" charset="0"/>
            </a:endParaRPr>
          </a:p>
          <a:p>
            <a:pPr algn="ctr" eaLnBrk="0" hangingPunct="0">
              <a:defRPr/>
            </a:pPr>
            <a:endParaRPr lang="en-US" dirty="0">
              <a:solidFill>
                <a:srgbClr val="FF6D09"/>
              </a:solidFill>
              <a:latin typeface="Arial" panose="020B0604020202020204" pitchFamily="34" charset="0"/>
              <a:cs typeface="Arial" panose="020B0604020202020204" pitchFamily="34" charset="0"/>
            </a:endParaRPr>
          </a:p>
          <a:p>
            <a:pPr marL="457200" indent="-457200" eaLnBrk="0" hangingPunct="0">
              <a:buFont typeface="Arial" pitchFamily="34" charset="0"/>
              <a:buChar char="•"/>
              <a:defRPr/>
            </a:pPr>
            <a:endParaRPr lang="en-US" dirty="0">
              <a:solidFill>
                <a:srgbClr val="FF6D09"/>
              </a:solidFill>
              <a:latin typeface="Arial" panose="020B0604020202020204" pitchFamily="34" charset="0"/>
              <a:cs typeface="Arial" panose="020B0604020202020204" pitchFamily="34" charset="0"/>
            </a:endParaRPr>
          </a:p>
        </p:txBody>
      </p:sp>
      <p:sp>
        <p:nvSpPr>
          <p:cNvPr id="7174" name="TextBox 2"/>
          <p:cNvSpPr txBox="1">
            <a:spLocks noChangeArrowheads="1"/>
          </p:cNvSpPr>
          <p:nvPr/>
        </p:nvSpPr>
        <p:spPr bwMode="auto">
          <a:xfrm>
            <a:off x="457200" y="440859"/>
            <a:ext cx="8153400" cy="6417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pitchFamily="18" charset="0"/>
              </a:defRPr>
            </a:lvl1pPr>
            <a:lvl2pPr marL="742950" indent="-285750" eaLnBrk="0" hangingPunct="0">
              <a:spcBef>
                <a:spcPct val="20000"/>
              </a:spcBef>
              <a:buChar char="–"/>
              <a:defRPr sz="2800">
                <a:solidFill>
                  <a:schemeClr val="tx1"/>
                </a:solidFill>
                <a:latin typeface="Times" pitchFamily="18" charset="0"/>
              </a:defRPr>
            </a:lvl2pPr>
            <a:lvl3pPr marL="1143000" indent="-228600" eaLnBrk="0" hangingPunct="0">
              <a:spcBef>
                <a:spcPct val="20000"/>
              </a:spcBef>
              <a:buChar char="•"/>
              <a:defRPr sz="2400">
                <a:solidFill>
                  <a:schemeClr val="tx1"/>
                </a:solidFill>
                <a:latin typeface="Times" pitchFamily="18" charset="0"/>
              </a:defRPr>
            </a:lvl3pPr>
            <a:lvl4pPr marL="1600200" indent="-228600" eaLnBrk="0" hangingPunct="0">
              <a:spcBef>
                <a:spcPct val="20000"/>
              </a:spcBef>
              <a:buChar char="–"/>
              <a:defRPr sz="2000">
                <a:solidFill>
                  <a:schemeClr val="tx1"/>
                </a:solidFill>
                <a:latin typeface="Times" pitchFamily="18" charset="0"/>
              </a:defRPr>
            </a:lvl4pPr>
            <a:lvl5pPr marL="2057400" indent="-228600" eaLnBrk="0" hangingPunct="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algn="just" eaLnBrk="1" hangingPunct="1">
              <a:spcBef>
                <a:spcPct val="0"/>
              </a:spcBef>
              <a:buFontTx/>
              <a:buNone/>
            </a:pPr>
            <a:r>
              <a:rPr lang="en-US" altLang="en-US" sz="1800" dirty="0" smtClean="0">
                <a:latin typeface="Arial" panose="020B0604020202020204" pitchFamily="34" charset="0"/>
                <a:cs typeface="Arial" panose="020B0604020202020204" pitchFamily="34" charset="0"/>
              </a:rPr>
              <a:t>For </a:t>
            </a:r>
            <a:r>
              <a:rPr lang="en-US" altLang="en-US" sz="1800" dirty="0">
                <a:latin typeface="Arial" panose="020B0604020202020204" pitchFamily="34" charset="0"/>
                <a:cs typeface="Arial" panose="020B0604020202020204" pitchFamily="34" charset="0"/>
              </a:rPr>
              <a:t>any </a:t>
            </a:r>
            <a:r>
              <a:rPr lang="en-US" altLang="en-US" sz="1800" dirty="0" smtClean="0">
                <a:latin typeface="Arial" panose="020B0604020202020204" pitchFamily="34" charset="0"/>
                <a:cs typeface="Arial" panose="020B0604020202020204" pitchFamily="34" charset="0"/>
              </a:rPr>
              <a:t>questions, queries</a:t>
            </a:r>
            <a:r>
              <a:rPr lang="en-US" altLang="en-US" sz="1800" dirty="0">
                <a:latin typeface="Arial" panose="020B0604020202020204" pitchFamily="34" charset="0"/>
                <a:cs typeface="Arial" panose="020B0604020202020204" pitchFamily="34" charset="0"/>
              </a:rPr>
              <a:t>, </a:t>
            </a:r>
            <a:r>
              <a:rPr lang="en-US" altLang="en-US" sz="1800" dirty="0" smtClean="0">
                <a:latin typeface="Arial" panose="020B0604020202020204" pitchFamily="34" charset="0"/>
                <a:cs typeface="Arial" panose="020B0604020202020204" pitchFamily="34" charset="0"/>
              </a:rPr>
              <a:t>or concerns vis-à-vis BMB401, Professor Farooq can be reached as follows (in the order of his strong preference):</a:t>
            </a:r>
          </a:p>
          <a:p>
            <a:pPr algn="just" eaLnBrk="1" hangingPunct="1">
              <a:spcBef>
                <a:spcPct val="0"/>
              </a:spcBef>
              <a:buFontTx/>
              <a:buNone/>
            </a:pPr>
            <a:endParaRPr lang="en-US" altLang="en-US" sz="1800" dirty="0">
              <a:latin typeface="Arial" panose="020B0604020202020204" pitchFamily="34" charset="0"/>
              <a:cs typeface="Arial" panose="020B0604020202020204" pitchFamily="34" charset="0"/>
            </a:endParaRPr>
          </a:p>
          <a:p>
            <a:pPr marL="342900" indent="-342900" algn="just" eaLnBrk="1" hangingPunct="1">
              <a:spcBef>
                <a:spcPct val="0"/>
              </a:spcBef>
              <a:buFontTx/>
              <a:buAutoNum type="arabicParenBoth"/>
            </a:pPr>
            <a:r>
              <a:rPr lang="en-US" altLang="en-US" sz="1800" dirty="0" smtClean="0">
                <a:solidFill>
                  <a:srgbClr val="00B050"/>
                </a:solidFill>
                <a:latin typeface="Arial" panose="020B0604020202020204" pitchFamily="34" charset="0"/>
                <a:cs typeface="Arial" panose="020B0604020202020204" pitchFamily="34" charset="0"/>
              </a:rPr>
              <a:t>Class</a:t>
            </a:r>
            <a:r>
              <a:rPr lang="en-US" altLang="en-US" sz="1800" dirty="0" smtClean="0">
                <a:latin typeface="Arial" panose="020B0604020202020204" pitchFamily="34" charset="0"/>
                <a:cs typeface="Arial" panose="020B0604020202020204" pitchFamily="34" charset="0"/>
              </a:rPr>
              <a:t>—First-and-foremost</a:t>
            </a:r>
            <a:r>
              <a:rPr lang="en-US" altLang="en-US" sz="1800" dirty="0">
                <a:latin typeface="Arial" panose="020B0604020202020204" pitchFamily="34" charset="0"/>
                <a:cs typeface="Arial" panose="020B0604020202020204" pitchFamily="34" charset="0"/>
              </a:rPr>
              <a:t>, </a:t>
            </a:r>
            <a:r>
              <a:rPr lang="en-US" altLang="en-US" sz="1800" dirty="0" smtClean="0">
                <a:latin typeface="Arial" panose="020B0604020202020204" pitchFamily="34" charset="0"/>
                <a:cs typeface="Arial" panose="020B0604020202020204" pitchFamily="34" charset="0"/>
              </a:rPr>
              <a:t>students are advised </a:t>
            </a:r>
            <a:r>
              <a:rPr lang="en-US" altLang="en-US" sz="1800" dirty="0">
                <a:latin typeface="Arial" panose="020B0604020202020204" pitchFamily="34" charset="0"/>
                <a:cs typeface="Arial" panose="020B0604020202020204" pitchFamily="34" charset="0"/>
              </a:rPr>
              <a:t>to get hold </a:t>
            </a:r>
            <a:r>
              <a:rPr lang="en-US" altLang="en-US" sz="1800" dirty="0" smtClean="0">
                <a:latin typeface="Arial" panose="020B0604020202020204" pitchFamily="34" charset="0"/>
                <a:cs typeface="Arial" panose="020B0604020202020204" pitchFamily="34" charset="0"/>
              </a:rPr>
              <a:t>of Professor Farooq after each class when he will make himself available for up to an hour (this post-class extra time is essentially his office time to meet with students and resolve their specific needs and concerns)</a:t>
            </a:r>
            <a:endParaRPr lang="en-US" altLang="en-US" sz="1800" dirty="0" smtClean="0">
              <a:solidFill>
                <a:schemeClr val="accent2"/>
              </a:solidFill>
              <a:latin typeface="Arial" panose="020B0604020202020204" pitchFamily="34" charset="0"/>
              <a:cs typeface="Arial" panose="020B0604020202020204" pitchFamily="34" charset="0"/>
            </a:endParaRPr>
          </a:p>
          <a:p>
            <a:pPr marL="342900" indent="-342900" algn="just" eaLnBrk="1" hangingPunct="1">
              <a:spcBef>
                <a:spcPct val="0"/>
              </a:spcBef>
              <a:buFontTx/>
              <a:buAutoNum type="arabicParenBoth"/>
            </a:pPr>
            <a:endParaRPr lang="en-US" altLang="en-US" sz="1800" dirty="0">
              <a:latin typeface="Arial" panose="020B0604020202020204" pitchFamily="34" charset="0"/>
              <a:cs typeface="Arial" panose="020B0604020202020204" pitchFamily="34" charset="0"/>
            </a:endParaRPr>
          </a:p>
          <a:p>
            <a:pPr marL="342900" indent="-342900" algn="just" eaLnBrk="1" hangingPunct="1">
              <a:spcBef>
                <a:spcPct val="0"/>
              </a:spcBef>
              <a:buFontTx/>
              <a:buAutoNum type="arabicParenBoth"/>
            </a:pPr>
            <a:r>
              <a:rPr lang="en-US" altLang="en-US" sz="1800" dirty="0" smtClean="0">
                <a:solidFill>
                  <a:srgbClr val="00B050"/>
                </a:solidFill>
                <a:latin typeface="Arial" panose="020B0604020202020204" pitchFamily="34" charset="0"/>
                <a:cs typeface="Arial" panose="020B0604020202020204" pitchFamily="34" charset="0"/>
              </a:rPr>
              <a:t>Office</a:t>
            </a:r>
            <a:r>
              <a:rPr lang="en-US" altLang="en-US" sz="1800" dirty="0" smtClean="0">
                <a:latin typeface="Arial" panose="020B0604020202020204" pitchFamily="34" charset="0"/>
                <a:cs typeface="Arial" panose="020B0604020202020204" pitchFamily="34" charset="0"/>
              </a:rPr>
              <a:t>—With an open-door policy, students are most welcome to drop by Professor Farooq’s office—Gautier-116 @ the Medical campus—anytime without a prior appointment though they are advised to call in advance to check his availability </a:t>
            </a:r>
          </a:p>
          <a:p>
            <a:pPr marL="342900" indent="-342900" algn="just" eaLnBrk="1" hangingPunct="1">
              <a:spcBef>
                <a:spcPct val="0"/>
              </a:spcBef>
              <a:buFontTx/>
              <a:buAutoNum type="arabicParenBoth"/>
            </a:pPr>
            <a:endParaRPr lang="en-US" altLang="en-US" sz="1800" dirty="0">
              <a:latin typeface="Arial" panose="020B0604020202020204" pitchFamily="34" charset="0"/>
              <a:cs typeface="Arial" panose="020B0604020202020204" pitchFamily="34" charset="0"/>
            </a:endParaRPr>
          </a:p>
          <a:p>
            <a:pPr marL="342900" indent="-342900" algn="just" eaLnBrk="1" hangingPunct="1">
              <a:spcBef>
                <a:spcPct val="0"/>
              </a:spcBef>
              <a:spcAft>
                <a:spcPts val="900"/>
              </a:spcAft>
              <a:buFontTx/>
              <a:buAutoNum type="arabicParenBoth"/>
            </a:pPr>
            <a:r>
              <a:rPr lang="en-US" altLang="en-US" sz="1800" dirty="0" smtClean="0">
                <a:solidFill>
                  <a:srgbClr val="00B050"/>
                </a:solidFill>
                <a:latin typeface="Arial" panose="020B0604020202020204" pitchFamily="34" charset="0"/>
                <a:cs typeface="Arial" panose="020B0604020202020204" pitchFamily="34" charset="0"/>
              </a:rPr>
              <a:t>Phone</a:t>
            </a:r>
            <a:r>
              <a:rPr lang="en-US" altLang="en-US" sz="1800" dirty="0" smtClean="0">
                <a:latin typeface="Arial" panose="020B0604020202020204" pitchFamily="34" charset="0"/>
                <a:cs typeface="Arial" panose="020B0604020202020204" pitchFamily="34" charset="0"/>
              </a:rPr>
              <a:t>—</a:t>
            </a:r>
            <a:r>
              <a:rPr lang="en-US" altLang="en-US" sz="1800" dirty="0">
                <a:latin typeface="Arial" panose="020B0604020202020204" pitchFamily="34" charset="0"/>
                <a:cs typeface="Arial" panose="020B0604020202020204" pitchFamily="34" charset="0"/>
              </a:rPr>
              <a:t>S</a:t>
            </a:r>
            <a:r>
              <a:rPr lang="en-US" altLang="en-US" sz="1800" dirty="0" smtClean="0">
                <a:latin typeface="Arial" panose="020B0604020202020204" pitchFamily="34" charset="0"/>
                <a:cs typeface="Arial" panose="020B0604020202020204" pitchFamily="34" charset="0"/>
              </a:rPr>
              <a:t>tudents may also call Professor Farooq </a:t>
            </a:r>
            <a:r>
              <a:rPr lang="en-US" altLang="en-US" sz="1800" dirty="0">
                <a:latin typeface="Arial" panose="020B0604020202020204" pitchFamily="34" charset="0"/>
                <a:cs typeface="Arial" panose="020B0604020202020204" pitchFamily="34" charset="0"/>
              </a:rPr>
              <a:t>anytime @ </a:t>
            </a:r>
            <a:r>
              <a:rPr lang="en-US" altLang="en-US" sz="1800" dirty="0" smtClean="0">
                <a:latin typeface="Arial" panose="020B0604020202020204" pitchFamily="34" charset="0"/>
                <a:cs typeface="Arial" panose="020B0604020202020204" pitchFamily="34" charset="0"/>
              </a:rPr>
              <a:t>786-763-1294 (pas de texting)—an exclusive number established for the BMB401 students—to discuss class material or any other matters that require his prompt attention</a:t>
            </a:r>
          </a:p>
          <a:p>
            <a:pPr eaLnBrk="1" hangingPunct="1">
              <a:spcBef>
                <a:spcPct val="0"/>
              </a:spcBef>
              <a:buNone/>
            </a:pPr>
            <a:endParaRPr lang="en-US" altLang="en-US" sz="1800" dirty="0">
              <a:solidFill>
                <a:srgbClr val="FF0000"/>
              </a:solidFill>
              <a:latin typeface="Arial" panose="020B0604020202020204" pitchFamily="34" charset="0"/>
              <a:cs typeface="Arial" panose="020B0604020202020204" pitchFamily="34" charset="0"/>
            </a:endParaRPr>
          </a:p>
          <a:p>
            <a:pPr marL="285750" indent="-285750" eaLnBrk="1" hangingPunct="1">
              <a:spcBef>
                <a:spcPct val="0"/>
              </a:spcBef>
              <a:spcAft>
                <a:spcPts val="900"/>
              </a:spcAft>
              <a:buFont typeface="Wingdings" panose="05000000000000000000" pitchFamily="2" charset="2"/>
              <a:buChar char="q"/>
            </a:pPr>
            <a:r>
              <a:rPr lang="en-US" altLang="en-US" sz="1800" dirty="0" smtClean="0">
                <a:solidFill>
                  <a:srgbClr val="FF0000"/>
                </a:solidFill>
                <a:latin typeface="Arial" panose="020B0604020202020204" pitchFamily="34" charset="0"/>
                <a:cs typeface="Arial" panose="020B0604020202020204" pitchFamily="34" charset="0"/>
              </a:rPr>
              <a:t>Students must never email Professor Farooq under any circumstances</a:t>
            </a:r>
          </a:p>
          <a:p>
            <a:pPr marL="285750" indent="-285750" eaLnBrk="1" hangingPunct="1">
              <a:spcBef>
                <a:spcPct val="0"/>
              </a:spcBef>
              <a:buFont typeface="Wingdings" panose="05000000000000000000" pitchFamily="2" charset="2"/>
              <a:buChar char="q"/>
            </a:pPr>
            <a:r>
              <a:rPr lang="en-US" altLang="en-US" sz="1800" dirty="0" smtClean="0">
                <a:solidFill>
                  <a:srgbClr val="FF0000"/>
                </a:solidFill>
                <a:latin typeface="Arial" panose="020B0604020202020204" pitchFamily="34" charset="0"/>
                <a:cs typeface="Arial" panose="020B0604020202020204" pitchFamily="34" charset="0"/>
              </a:rPr>
              <a:t>When </a:t>
            </a:r>
            <a:r>
              <a:rPr lang="en-US" altLang="en-US" sz="1800" dirty="0">
                <a:solidFill>
                  <a:srgbClr val="FF0000"/>
                </a:solidFill>
                <a:latin typeface="Arial" panose="020B0604020202020204" pitchFamily="34" charset="0"/>
                <a:cs typeface="Arial" panose="020B0604020202020204" pitchFamily="34" charset="0"/>
              </a:rPr>
              <a:t>communicating with Professor Farooq, students are advised to address him as such—students should avoid uncourteous salutations such as “Hi Doctor” or “Hi Professor”! </a:t>
            </a:r>
          </a:p>
        </p:txBody>
      </p:sp>
    </p:spTree>
    <p:extLst>
      <p:ext uri="{BB962C8B-B14F-4D97-AF65-F5344CB8AC3E}">
        <p14:creationId xmlns:p14="http://schemas.microsoft.com/office/powerpoint/2010/main" val="381586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a:spLocks noChangeArrowheads="1"/>
          </p:cNvSpPr>
          <p:nvPr/>
        </p:nvSpPr>
        <p:spPr bwMode="auto">
          <a:xfrm>
            <a:off x="1371600" y="1371600"/>
            <a:ext cx="6320118" cy="553998"/>
          </a:xfrm>
          <a:prstGeom prst="rect">
            <a:avLst/>
          </a:prstGeom>
          <a:solidFill>
            <a:schemeClr val="accent2"/>
          </a:solidFill>
          <a:ln>
            <a:noFill/>
          </a:ln>
          <a:extLst/>
        </p:spPr>
        <p:txBody>
          <a:bodyPr wrap="square">
            <a:spAutoFit/>
          </a:bodyPr>
          <a:lstStyle>
            <a:lvl1pPr eaLnBrk="0" hangingPunct="0">
              <a:spcBef>
                <a:spcPct val="20000"/>
              </a:spcBef>
              <a:buChar char="•"/>
              <a:defRPr sz="3200">
                <a:solidFill>
                  <a:schemeClr val="tx1"/>
                </a:solidFill>
                <a:latin typeface="Times" pitchFamily="18" charset="0"/>
              </a:defRPr>
            </a:lvl1pPr>
            <a:lvl2pPr marL="742950" indent="-285750" eaLnBrk="0" hangingPunct="0">
              <a:spcBef>
                <a:spcPct val="20000"/>
              </a:spcBef>
              <a:buChar char="–"/>
              <a:defRPr sz="2800">
                <a:solidFill>
                  <a:schemeClr val="tx1"/>
                </a:solidFill>
                <a:latin typeface="Times" pitchFamily="18" charset="0"/>
              </a:defRPr>
            </a:lvl2pPr>
            <a:lvl3pPr marL="1143000" indent="-228600" eaLnBrk="0" hangingPunct="0">
              <a:spcBef>
                <a:spcPct val="20000"/>
              </a:spcBef>
              <a:buChar char="•"/>
              <a:defRPr sz="2400">
                <a:solidFill>
                  <a:schemeClr val="tx1"/>
                </a:solidFill>
                <a:latin typeface="Times" pitchFamily="18" charset="0"/>
              </a:defRPr>
            </a:lvl3pPr>
            <a:lvl4pPr marL="1600200" indent="-228600" eaLnBrk="0" hangingPunct="0">
              <a:spcBef>
                <a:spcPct val="20000"/>
              </a:spcBef>
              <a:buChar char="–"/>
              <a:defRPr sz="2000">
                <a:solidFill>
                  <a:schemeClr val="tx1"/>
                </a:solidFill>
                <a:latin typeface="Times" pitchFamily="18" charset="0"/>
              </a:defRPr>
            </a:lvl4pPr>
            <a:lvl5pPr marL="2057400" indent="-228600" eaLnBrk="0" hangingPunct="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a:spcBef>
                <a:spcPct val="0"/>
              </a:spcBef>
              <a:buFontTx/>
              <a:buNone/>
            </a:pPr>
            <a:r>
              <a:rPr lang="en-US" altLang="en-US" sz="3000" b="1" dirty="0">
                <a:solidFill>
                  <a:schemeClr val="bg1"/>
                </a:solidFill>
                <a:latin typeface="Arial" pitchFamily="34" charset="0"/>
                <a:cs typeface="Arial" pitchFamily="34" charset="0"/>
              </a:rPr>
              <a:t>0</a:t>
            </a:r>
            <a:r>
              <a:rPr lang="en-US" altLang="en-US" sz="3000" b="1" dirty="0" smtClean="0">
                <a:solidFill>
                  <a:schemeClr val="bg1"/>
                </a:solidFill>
                <a:latin typeface="Arial" pitchFamily="34" charset="0"/>
                <a:cs typeface="Arial" pitchFamily="34" charset="0"/>
              </a:rPr>
              <a:t>. INTRODUCTION</a:t>
            </a:r>
            <a:endParaRPr lang="en-US" altLang="en-US" sz="3000" b="1" dirty="0">
              <a:solidFill>
                <a:schemeClr val="bg1"/>
              </a:solidFill>
              <a:latin typeface="Arial" pitchFamily="34" charset="0"/>
              <a:cs typeface="Arial" pitchFamily="34" charset="0"/>
            </a:endParaRPr>
          </a:p>
        </p:txBody>
      </p:sp>
      <p:sp>
        <p:nvSpPr>
          <p:cNvPr id="2050" name="TextBox 3"/>
          <p:cNvSpPr txBox="1">
            <a:spLocks noChangeArrowheads="1"/>
          </p:cNvSpPr>
          <p:nvPr/>
        </p:nvSpPr>
        <p:spPr bwMode="auto">
          <a:xfrm>
            <a:off x="1295400" y="2362200"/>
            <a:ext cx="63246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pitchFamily="18" charset="0"/>
              </a:defRPr>
            </a:lvl1pPr>
            <a:lvl2pPr marL="742950" indent="-285750" eaLnBrk="0" hangingPunct="0">
              <a:spcBef>
                <a:spcPct val="20000"/>
              </a:spcBef>
              <a:buChar char="–"/>
              <a:defRPr sz="2800">
                <a:solidFill>
                  <a:schemeClr val="tx1"/>
                </a:solidFill>
                <a:latin typeface="Times" pitchFamily="18" charset="0"/>
              </a:defRPr>
            </a:lvl2pPr>
            <a:lvl3pPr marL="1143000" indent="-228600" eaLnBrk="0" hangingPunct="0">
              <a:spcBef>
                <a:spcPct val="20000"/>
              </a:spcBef>
              <a:buChar char="•"/>
              <a:defRPr sz="2400">
                <a:solidFill>
                  <a:schemeClr val="tx1"/>
                </a:solidFill>
                <a:latin typeface="Times" pitchFamily="18" charset="0"/>
              </a:defRPr>
            </a:lvl3pPr>
            <a:lvl4pPr marL="1600200" indent="-228600" eaLnBrk="0" hangingPunct="0">
              <a:spcBef>
                <a:spcPct val="20000"/>
              </a:spcBef>
              <a:buChar char="–"/>
              <a:defRPr sz="2000">
                <a:solidFill>
                  <a:schemeClr val="tx1"/>
                </a:solidFill>
                <a:latin typeface="Times" pitchFamily="18" charset="0"/>
              </a:defRPr>
            </a:lvl4pPr>
            <a:lvl5pPr marL="2057400" indent="-228600" eaLnBrk="0" hangingPunct="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a:spcBef>
                <a:spcPct val="0"/>
              </a:spcBef>
              <a:buFontTx/>
              <a:buNone/>
            </a:pPr>
            <a:r>
              <a:rPr lang="en-US" altLang="en-US" sz="3000" dirty="0">
                <a:solidFill>
                  <a:schemeClr val="accent2"/>
                </a:solidFill>
                <a:latin typeface="Arial" pitchFamily="34" charset="0"/>
                <a:cs typeface="Arial" pitchFamily="34" charset="0"/>
              </a:rPr>
              <a:t>	</a:t>
            </a:r>
            <a:r>
              <a:rPr lang="en-US" altLang="en-US" sz="3000" dirty="0" smtClean="0">
                <a:solidFill>
                  <a:schemeClr val="accent2"/>
                </a:solidFill>
                <a:latin typeface="Calibri" pitchFamily="34" charset="0"/>
                <a:ea typeface="Cambria" pitchFamily="18" charset="0"/>
                <a:cs typeface="Calibri" pitchFamily="34" charset="0"/>
              </a:rPr>
              <a:t>§</a:t>
            </a:r>
            <a:r>
              <a:rPr lang="en-US" altLang="en-US" sz="3000" dirty="0" smtClean="0">
                <a:solidFill>
                  <a:schemeClr val="accent2"/>
                </a:solidFill>
                <a:latin typeface="Arial" pitchFamily="34" charset="0"/>
                <a:cs typeface="Arial" pitchFamily="34" charset="0"/>
              </a:rPr>
              <a:t>0.1  The Syllabus</a:t>
            </a:r>
            <a:endParaRPr lang="en-US" altLang="en-US" sz="3000" dirty="0">
              <a:solidFill>
                <a:schemeClr val="accent2"/>
              </a:solidFill>
              <a:latin typeface="Arial" pitchFamily="34" charset="0"/>
              <a:cs typeface="Arial"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3048000"/>
            <a:ext cx="7041261" cy="3505200"/>
          </a:xfrm>
          <a:prstGeom prst="rect">
            <a:avLst/>
          </a:prstGeom>
        </p:spPr>
      </p:pic>
    </p:spTree>
    <p:extLst>
      <p:ext uri="{BB962C8B-B14F-4D97-AF65-F5344CB8AC3E}">
        <p14:creationId xmlns:p14="http://schemas.microsoft.com/office/powerpoint/2010/main" val="1553002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Grp="1" noChangeArrowheads="1"/>
          </p:cNvSpPr>
          <p:nvPr/>
        </p:nvSpPr>
        <p:spPr bwMode="auto">
          <a:xfrm>
            <a:off x="381000" y="609600"/>
            <a:ext cx="8305800" cy="5943600"/>
          </a:xfrm>
          <a:prstGeom prst="rect">
            <a:avLst/>
          </a:prstGeom>
          <a:noFill/>
          <a:ln>
            <a:noFill/>
          </a:ln>
          <a:effectLst/>
          <a:extLst/>
        </p:spPr>
        <p:txBody>
          <a:bodyPr/>
          <a:lstStyle/>
          <a:p>
            <a:pPr algn="just" eaLnBrk="0" hangingPunct="0">
              <a:defRPr/>
            </a:pPr>
            <a:r>
              <a:rPr lang="en-US" sz="2000" dirty="0" smtClean="0">
                <a:solidFill>
                  <a:srgbClr val="FF0000"/>
                </a:solidFill>
                <a:latin typeface="Calibri" panose="020F0502020204030204" pitchFamily="34" charset="0"/>
                <a:cs typeface="Calibri" panose="020F0502020204030204" pitchFamily="34" charset="0"/>
              </a:rPr>
              <a:t>The aims of BMB401 are to</a:t>
            </a:r>
            <a:r>
              <a:rPr lang="en-US" sz="2000" dirty="0" smtClean="0">
                <a:latin typeface="Calibri" panose="020F0502020204030204" pitchFamily="34" charset="0"/>
                <a:cs typeface="Calibri" panose="020F0502020204030204" pitchFamily="34" charset="0"/>
              </a:rPr>
              <a:t>:</a:t>
            </a:r>
          </a:p>
          <a:p>
            <a:pPr algn="just" eaLnBrk="0" hangingPunct="0">
              <a:defRPr/>
            </a:pPr>
            <a:endParaRPr lang="en-US" sz="2000" dirty="0">
              <a:latin typeface="Calibri" panose="020F0502020204030204" pitchFamily="34" charset="0"/>
              <a:cs typeface="Calibri" panose="020F0502020204030204" pitchFamily="34" charset="0"/>
            </a:endParaRPr>
          </a:p>
          <a:p>
            <a:pPr marL="342900" indent="-342900" algn="just" eaLnBrk="0" hangingPunct="0">
              <a:buAutoNum type="arabicParenBoth"/>
              <a:defRPr/>
            </a:pPr>
            <a:r>
              <a:rPr lang="en-US" sz="2000" dirty="0" smtClean="0">
                <a:latin typeface="Calibri" panose="020F0502020204030204" pitchFamily="34" charset="0"/>
                <a:cs typeface="Calibri" panose="020F0502020204030204" pitchFamily="34" charset="0"/>
              </a:rPr>
              <a:t>Provide students with an in-depth </a:t>
            </a:r>
            <a:r>
              <a:rPr lang="en-US" sz="2000" dirty="0">
                <a:latin typeface="Calibri" panose="020F0502020204030204" pitchFamily="34" charset="0"/>
                <a:cs typeface="Calibri" panose="020F0502020204030204" pitchFamily="34" charset="0"/>
              </a:rPr>
              <a:t>understanding </a:t>
            </a:r>
            <a:r>
              <a:rPr lang="en-US" sz="2000" dirty="0" smtClean="0">
                <a:latin typeface="Calibri" panose="020F0502020204030204" pitchFamily="34" charset="0"/>
                <a:cs typeface="Calibri" panose="020F0502020204030204" pitchFamily="34" charset="0"/>
              </a:rPr>
              <a:t>of the structure and function of biomolecules such as </a:t>
            </a:r>
            <a:r>
              <a:rPr lang="en-US" sz="2000" dirty="0" smtClean="0">
                <a:solidFill>
                  <a:srgbClr val="00B050"/>
                </a:solidFill>
                <a:latin typeface="Calibri" panose="020F0502020204030204" pitchFamily="34" charset="0"/>
                <a:cs typeface="Calibri" panose="020F0502020204030204" pitchFamily="34" charset="0"/>
              </a:rPr>
              <a:t>proteins</a:t>
            </a:r>
            <a:r>
              <a:rPr lang="en-US" sz="2000" dirty="0">
                <a:latin typeface="Calibri" panose="020F0502020204030204" pitchFamily="34" charset="0"/>
                <a:cs typeface="Calibri" panose="020F0502020204030204" pitchFamily="34" charset="0"/>
              </a:rPr>
              <a:t>, </a:t>
            </a:r>
            <a:r>
              <a:rPr lang="en-US" sz="2000" dirty="0">
                <a:solidFill>
                  <a:srgbClr val="00B050"/>
                </a:solidFill>
                <a:latin typeface="Calibri" panose="020F0502020204030204" pitchFamily="34" charset="0"/>
                <a:cs typeface="Calibri" panose="020F0502020204030204" pitchFamily="34" charset="0"/>
              </a:rPr>
              <a:t>carbohydrates</a:t>
            </a:r>
            <a:r>
              <a:rPr lang="en-US" sz="2000" dirty="0">
                <a:latin typeface="Calibri" panose="020F0502020204030204" pitchFamily="34" charset="0"/>
                <a:cs typeface="Calibri" panose="020F0502020204030204" pitchFamily="34" charset="0"/>
              </a:rPr>
              <a:t>, </a:t>
            </a:r>
            <a:r>
              <a:rPr lang="en-US" sz="2000" dirty="0">
                <a:solidFill>
                  <a:srgbClr val="00B050"/>
                </a:solidFill>
                <a:latin typeface="Calibri" panose="020F0502020204030204" pitchFamily="34" charset="0"/>
                <a:cs typeface="Calibri" panose="020F0502020204030204" pitchFamily="34" charset="0"/>
              </a:rPr>
              <a:t>lipids</a:t>
            </a:r>
            <a:r>
              <a:rPr lang="en-US" sz="2000" dirty="0">
                <a:latin typeface="Calibri" panose="020F0502020204030204" pitchFamily="34" charset="0"/>
                <a:cs typeface="Calibri" panose="020F0502020204030204" pitchFamily="34" charset="0"/>
              </a:rPr>
              <a:t>, and </a:t>
            </a:r>
            <a:r>
              <a:rPr lang="en-US" sz="2000" dirty="0">
                <a:solidFill>
                  <a:srgbClr val="00B050"/>
                </a:solidFill>
                <a:latin typeface="Calibri" panose="020F0502020204030204" pitchFamily="34" charset="0"/>
                <a:cs typeface="Calibri" panose="020F0502020204030204" pitchFamily="34" charset="0"/>
              </a:rPr>
              <a:t>nucleic </a:t>
            </a:r>
            <a:r>
              <a:rPr lang="en-US" sz="2000" dirty="0" smtClean="0">
                <a:solidFill>
                  <a:srgbClr val="00B050"/>
                </a:solidFill>
                <a:latin typeface="Calibri" panose="020F0502020204030204" pitchFamily="34" charset="0"/>
                <a:cs typeface="Calibri" panose="020F0502020204030204" pitchFamily="34" charset="0"/>
              </a:rPr>
              <a:t>acids </a:t>
            </a:r>
            <a:r>
              <a:rPr lang="en-US" sz="2000" dirty="0" smtClean="0">
                <a:latin typeface="Calibri" panose="020F0502020204030204" pitchFamily="34" charset="0"/>
                <a:cs typeface="Calibri" panose="020F0502020204030204" pitchFamily="34" charset="0"/>
              </a:rPr>
              <a:t>from a biochemical perspective</a:t>
            </a:r>
          </a:p>
          <a:p>
            <a:pPr marL="342900" indent="-342900" algn="just" eaLnBrk="0" hangingPunct="0">
              <a:buAutoNum type="arabicParenBoth"/>
              <a:defRPr/>
            </a:pPr>
            <a:endParaRPr lang="en-US" sz="2000" dirty="0">
              <a:latin typeface="Calibri" panose="020F0502020204030204" pitchFamily="34" charset="0"/>
              <a:cs typeface="Calibri" panose="020F0502020204030204" pitchFamily="34" charset="0"/>
            </a:endParaRPr>
          </a:p>
          <a:p>
            <a:pPr marL="342900" indent="-342900" algn="just" eaLnBrk="0" hangingPunct="0">
              <a:buAutoNum type="arabicParenBoth"/>
              <a:defRPr/>
            </a:pPr>
            <a:r>
              <a:rPr lang="en-US" sz="2000" dirty="0" smtClean="0">
                <a:latin typeface="Calibri" panose="020F0502020204030204" pitchFamily="34" charset="0"/>
                <a:cs typeface="Calibri" panose="020F0502020204030204" pitchFamily="34" charset="0"/>
              </a:rPr>
              <a:t>Encourage students to apply </a:t>
            </a:r>
            <a:r>
              <a:rPr lang="en-US" sz="2000" dirty="0" smtClean="0">
                <a:solidFill>
                  <a:srgbClr val="00B050"/>
                </a:solidFill>
                <a:latin typeface="Calibri" panose="020F0502020204030204" pitchFamily="34" charset="0"/>
                <a:cs typeface="Calibri" panose="020F0502020204030204" pitchFamily="34" charset="0"/>
              </a:rPr>
              <a:t>logic</a:t>
            </a:r>
            <a:r>
              <a:rPr lang="en-US" sz="2000" dirty="0" smtClean="0">
                <a:latin typeface="Calibri" panose="020F0502020204030204" pitchFamily="34" charset="0"/>
                <a:cs typeface="Calibri" panose="020F0502020204030204" pitchFamily="34" charset="0"/>
              </a:rPr>
              <a:t> and </a:t>
            </a:r>
            <a:r>
              <a:rPr lang="en-US" sz="2000" dirty="0" smtClean="0">
                <a:solidFill>
                  <a:srgbClr val="00B050"/>
                </a:solidFill>
                <a:latin typeface="Calibri" panose="020F0502020204030204" pitchFamily="34" charset="0"/>
                <a:cs typeface="Calibri" panose="020F0502020204030204" pitchFamily="34" charset="0"/>
              </a:rPr>
              <a:t>rationale</a:t>
            </a:r>
            <a:r>
              <a:rPr lang="en-US" sz="2000" dirty="0" smtClean="0">
                <a:latin typeface="Calibri" panose="020F0502020204030204" pitchFamily="34" charset="0"/>
                <a:cs typeface="Calibri" panose="020F0502020204030204" pitchFamily="34" charset="0"/>
              </a:rPr>
              <a:t> to understanding various biochemical concepts and phenomena rather than resort to rote learning</a:t>
            </a:r>
          </a:p>
          <a:p>
            <a:pPr marL="342900" indent="-342900" algn="just" eaLnBrk="0" hangingPunct="0">
              <a:buAutoNum type="arabicParenBoth"/>
              <a:defRPr/>
            </a:pPr>
            <a:endParaRPr lang="en-US" sz="2000" dirty="0">
              <a:latin typeface="Calibri" panose="020F0502020204030204" pitchFamily="34" charset="0"/>
              <a:cs typeface="Calibri" panose="020F0502020204030204" pitchFamily="34" charset="0"/>
            </a:endParaRPr>
          </a:p>
          <a:p>
            <a:pPr marL="342900" indent="-342900" algn="just" eaLnBrk="0" hangingPunct="0">
              <a:buAutoNum type="arabicParenBoth"/>
              <a:defRPr/>
            </a:pPr>
            <a:r>
              <a:rPr lang="en-US" sz="2000" dirty="0" smtClean="0">
                <a:latin typeface="Calibri" panose="020F0502020204030204" pitchFamily="34" charset="0"/>
                <a:cs typeface="Calibri" panose="020F0502020204030204" pitchFamily="34" charset="0"/>
              </a:rPr>
              <a:t>Equip students with the necessary biochemical foundation to embark on a career in a wide array of fields such as:</a:t>
            </a:r>
          </a:p>
          <a:p>
            <a:pPr algn="just" eaLnBrk="0" hangingPunct="0">
              <a:defRPr/>
            </a:pPr>
            <a:r>
              <a:rPr lang="en-US" sz="2000" dirty="0">
                <a:latin typeface="Calibri" panose="020F0502020204030204" pitchFamily="34" charset="0"/>
                <a:cs typeface="Calibri" panose="020F0502020204030204" pitchFamily="34" charset="0"/>
              </a:rPr>
              <a:t>	</a:t>
            </a:r>
            <a:r>
              <a:rPr lang="en-US" sz="2000" dirty="0" smtClean="0">
                <a:latin typeface="Calibri" panose="020F0502020204030204" pitchFamily="34" charset="0"/>
                <a:cs typeface="Calibri" panose="020F0502020204030204" pitchFamily="34" charset="0"/>
              </a:rPr>
              <a:t>		</a:t>
            </a:r>
            <a:r>
              <a:rPr lang="en-US" sz="2000" dirty="0" smtClean="0">
                <a:solidFill>
                  <a:srgbClr val="00B050"/>
                </a:solidFill>
                <a:latin typeface="Calibri" panose="020F0502020204030204" pitchFamily="34" charset="0"/>
                <a:cs typeface="Calibri" panose="020F0502020204030204" pitchFamily="34" charset="0"/>
              </a:rPr>
              <a:t>- Medicine </a:t>
            </a:r>
          </a:p>
          <a:p>
            <a:pPr algn="just" eaLnBrk="0" hangingPunct="0">
              <a:defRPr/>
            </a:pPr>
            <a:r>
              <a:rPr lang="en-US" sz="2000" dirty="0">
                <a:solidFill>
                  <a:srgbClr val="00B050"/>
                </a:solidFill>
                <a:latin typeface="Calibri" panose="020F0502020204030204" pitchFamily="34" charset="0"/>
                <a:cs typeface="Calibri" panose="020F0502020204030204" pitchFamily="34" charset="0"/>
              </a:rPr>
              <a:t>	</a:t>
            </a:r>
            <a:r>
              <a:rPr lang="en-US" sz="2000" dirty="0" smtClean="0">
                <a:solidFill>
                  <a:srgbClr val="00B050"/>
                </a:solidFill>
                <a:latin typeface="Calibri" panose="020F0502020204030204" pitchFamily="34" charset="0"/>
                <a:cs typeface="Calibri" panose="020F0502020204030204" pitchFamily="34" charset="0"/>
              </a:rPr>
              <a:t>		- Agriculture</a:t>
            </a:r>
          </a:p>
          <a:p>
            <a:pPr algn="just" eaLnBrk="0" hangingPunct="0">
              <a:defRPr/>
            </a:pPr>
            <a:r>
              <a:rPr lang="en-US" sz="2000" dirty="0">
                <a:solidFill>
                  <a:srgbClr val="00B050"/>
                </a:solidFill>
                <a:latin typeface="Calibri" panose="020F0502020204030204" pitchFamily="34" charset="0"/>
                <a:cs typeface="Calibri" panose="020F0502020204030204" pitchFamily="34" charset="0"/>
              </a:rPr>
              <a:t>	</a:t>
            </a:r>
            <a:r>
              <a:rPr lang="en-US" sz="2000" dirty="0" smtClean="0">
                <a:solidFill>
                  <a:srgbClr val="00B050"/>
                </a:solidFill>
                <a:latin typeface="Calibri" panose="020F0502020204030204" pitchFamily="34" charset="0"/>
                <a:cs typeface="Calibri" panose="020F0502020204030204" pitchFamily="34" charset="0"/>
              </a:rPr>
              <a:t>		- Environment</a:t>
            </a:r>
          </a:p>
          <a:p>
            <a:pPr algn="just" eaLnBrk="0" hangingPunct="0">
              <a:defRPr/>
            </a:pPr>
            <a:r>
              <a:rPr lang="en-US" sz="2000" dirty="0">
                <a:solidFill>
                  <a:srgbClr val="00B050"/>
                </a:solidFill>
                <a:latin typeface="Calibri" panose="020F0502020204030204" pitchFamily="34" charset="0"/>
                <a:cs typeface="Calibri" panose="020F0502020204030204" pitchFamily="34" charset="0"/>
              </a:rPr>
              <a:t>	</a:t>
            </a:r>
            <a:r>
              <a:rPr lang="en-US" sz="2000" dirty="0" smtClean="0">
                <a:solidFill>
                  <a:srgbClr val="00B050"/>
                </a:solidFill>
                <a:latin typeface="Calibri" panose="020F0502020204030204" pitchFamily="34" charset="0"/>
                <a:cs typeface="Calibri" panose="020F0502020204030204" pitchFamily="34" charset="0"/>
              </a:rPr>
              <a:t>		- Nutrition </a:t>
            </a:r>
          </a:p>
          <a:p>
            <a:pPr algn="just" eaLnBrk="0" hangingPunct="0">
              <a:defRPr/>
            </a:pPr>
            <a:r>
              <a:rPr lang="en-US" sz="2000" dirty="0">
                <a:solidFill>
                  <a:srgbClr val="00B050"/>
                </a:solidFill>
                <a:latin typeface="Calibri" panose="020F0502020204030204" pitchFamily="34" charset="0"/>
                <a:cs typeface="Calibri" panose="020F0502020204030204" pitchFamily="34" charset="0"/>
              </a:rPr>
              <a:t>	</a:t>
            </a:r>
            <a:r>
              <a:rPr lang="en-US" sz="2000" dirty="0" smtClean="0">
                <a:solidFill>
                  <a:srgbClr val="00B050"/>
                </a:solidFill>
                <a:latin typeface="Calibri" panose="020F0502020204030204" pitchFamily="34" charset="0"/>
                <a:cs typeface="Calibri" panose="020F0502020204030204" pitchFamily="34" charset="0"/>
              </a:rPr>
              <a:t>		- Nanotechnology</a:t>
            </a:r>
          </a:p>
          <a:p>
            <a:pPr algn="just" eaLnBrk="0" hangingPunct="0">
              <a:defRPr/>
            </a:pPr>
            <a:r>
              <a:rPr lang="en-US" sz="2000" dirty="0">
                <a:solidFill>
                  <a:srgbClr val="00B050"/>
                </a:solidFill>
                <a:latin typeface="Calibri" panose="020F0502020204030204" pitchFamily="34" charset="0"/>
                <a:cs typeface="Calibri" panose="020F0502020204030204" pitchFamily="34" charset="0"/>
              </a:rPr>
              <a:t>	</a:t>
            </a:r>
            <a:r>
              <a:rPr lang="en-US" sz="2000" dirty="0" smtClean="0">
                <a:solidFill>
                  <a:srgbClr val="00B050"/>
                </a:solidFill>
                <a:latin typeface="Calibri" panose="020F0502020204030204" pitchFamily="34" charset="0"/>
                <a:cs typeface="Calibri" panose="020F0502020204030204" pitchFamily="34" charset="0"/>
              </a:rPr>
              <a:t>		- Health industry</a:t>
            </a:r>
          </a:p>
          <a:p>
            <a:pPr algn="just" eaLnBrk="0" hangingPunct="0">
              <a:defRPr/>
            </a:pPr>
            <a:r>
              <a:rPr lang="en-US" sz="2000" dirty="0">
                <a:solidFill>
                  <a:srgbClr val="00B050"/>
                </a:solidFill>
                <a:latin typeface="Calibri" panose="020F0502020204030204" pitchFamily="34" charset="0"/>
                <a:cs typeface="Calibri" panose="020F0502020204030204" pitchFamily="34" charset="0"/>
              </a:rPr>
              <a:t>	</a:t>
            </a:r>
            <a:r>
              <a:rPr lang="en-US" sz="2000" dirty="0" smtClean="0">
                <a:solidFill>
                  <a:srgbClr val="00B050"/>
                </a:solidFill>
                <a:latin typeface="Calibri" panose="020F0502020204030204" pitchFamily="34" charset="0"/>
                <a:cs typeface="Calibri" panose="020F0502020204030204" pitchFamily="34" charset="0"/>
              </a:rPr>
              <a:t>		- Pharmaceutical industry</a:t>
            </a:r>
          </a:p>
          <a:p>
            <a:pPr algn="just" eaLnBrk="0" hangingPunct="0">
              <a:defRPr/>
            </a:pPr>
            <a:r>
              <a:rPr lang="en-US" sz="2000" dirty="0">
                <a:solidFill>
                  <a:srgbClr val="00B050"/>
                </a:solidFill>
                <a:latin typeface="Calibri" panose="020F0502020204030204" pitchFamily="34" charset="0"/>
                <a:cs typeface="Calibri" panose="020F0502020204030204" pitchFamily="34" charset="0"/>
              </a:rPr>
              <a:t>	</a:t>
            </a:r>
            <a:r>
              <a:rPr lang="en-US" sz="2000" dirty="0" smtClean="0">
                <a:solidFill>
                  <a:srgbClr val="00B050"/>
                </a:solidFill>
                <a:latin typeface="Calibri" panose="020F0502020204030204" pitchFamily="34" charset="0"/>
                <a:cs typeface="Calibri" panose="020F0502020204030204" pitchFamily="34" charset="0"/>
              </a:rPr>
              <a:t>		- Forensic science</a:t>
            </a:r>
          </a:p>
        </p:txBody>
      </p:sp>
      <p:sp>
        <p:nvSpPr>
          <p:cNvPr id="4" name="TextBox 3"/>
          <p:cNvSpPr txBox="1"/>
          <p:nvPr/>
        </p:nvSpPr>
        <p:spPr>
          <a:xfrm>
            <a:off x="2895600" y="0"/>
            <a:ext cx="2763898" cy="461665"/>
          </a:xfrm>
          <a:prstGeom prst="rect">
            <a:avLst/>
          </a:prstGeom>
          <a:noFill/>
        </p:spPr>
        <p:txBody>
          <a:bodyPr wrap="none" rtlCol="0">
            <a:spAutoFit/>
          </a:bodyPr>
          <a:lstStyle/>
          <a:p>
            <a:r>
              <a:rPr lang="en-US" b="1" dirty="0" smtClean="0">
                <a:solidFill>
                  <a:srgbClr val="FF6D09"/>
                </a:solidFill>
                <a:latin typeface="Arial" panose="020B0604020202020204" pitchFamily="34" charset="0"/>
                <a:cs typeface="Arial" panose="020B0604020202020204" pitchFamily="34" charset="0"/>
              </a:rPr>
              <a:t>AIMS and GOALS</a:t>
            </a:r>
            <a:endParaRPr lang="en-US" b="1" dirty="0">
              <a:solidFill>
                <a:srgbClr val="FF6D0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6916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Grp="1" noChangeArrowheads="1"/>
          </p:cNvSpPr>
          <p:nvPr/>
        </p:nvSpPr>
        <p:spPr bwMode="auto">
          <a:xfrm>
            <a:off x="304800" y="533400"/>
            <a:ext cx="8534400" cy="6172200"/>
          </a:xfrm>
          <a:prstGeom prst="rect">
            <a:avLst/>
          </a:prstGeom>
          <a:noFill/>
          <a:ln>
            <a:noFill/>
          </a:ln>
          <a:effectLst/>
          <a:extLst/>
        </p:spPr>
        <p:txBody>
          <a:bodyPr/>
          <a:lstStyle/>
          <a:p>
            <a:pPr algn="just" eaLnBrk="0" hangingPunct="0">
              <a:defRPr/>
            </a:pPr>
            <a:r>
              <a:rPr lang="en-US" sz="1600" dirty="0" smtClean="0">
                <a:latin typeface="Calibri" panose="020F0502020204030204" pitchFamily="34" charset="0"/>
                <a:cs typeface="Calibri" panose="020F0502020204030204" pitchFamily="34" charset="0"/>
              </a:rPr>
              <a:t>BMB401 is a 4-credit course and fittingly divided into FOUR equally-weighted modules (or parts):</a:t>
            </a:r>
          </a:p>
          <a:p>
            <a:pPr algn="just" eaLnBrk="0" hangingPunct="0">
              <a:defRPr/>
            </a:pPr>
            <a:endParaRPr lang="en-US" sz="1600" dirty="0" smtClean="0">
              <a:latin typeface="Calibri" panose="020F0502020204030204" pitchFamily="34" charset="0"/>
              <a:cs typeface="Calibri" panose="020F0502020204030204" pitchFamily="34" charset="0"/>
            </a:endParaRPr>
          </a:p>
          <a:p>
            <a:pPr algn="just" eaLnBrk="0" hangingPunct="0">
              <a:defRPr/>
            </a:pPr>
            <a:r>
              <a:rPr lang="en-US" sz="1600" dirty="0" smtClean="0">
                <a:solidFill>
                  <a:srgbClr val="FF0000"/>
                </a:solidFill>
                <a:latin typeface="Calibri" panose="020F0502020204030204" pitchFamily="34" charset="0"/>
                <a:cs typeface="Calibri" panose="020F0502020204030204" pitchFamily="34" charset="0"/>
              </a:rPr>
              <a:t>I.    MEMBRANE BIOCHEMSITRY</a:t>
            </a:r>
          </a:p>
          <a:p>
            <a:pPr marL="287338" algn="just" eaLnBrk="0" hangingPunct="0">
              <a:defRPr/>
            </a:pPr>
            <a:r>
              <a:rPr lang="en-US" sz="1600" dirty="0" smtClean="0">
                <a:latin typeface="Calibri" panose="020F0502020204030204" pitchFamily="34" charset="0"/>
                <a:cs typeface="Calibri" panose="020F0502020204030204" pitchFamily="34" charset="0"/>
              </a:rPr>
              <a:t>Biochemical properties and cellular functions of carbohydrates and lipids, biological membranes, membrane transport, and transmembrane signaling</a:t>
            </a:r>
          </a:p>
          <a:p>
            <a:pPr marL="400050" indent="-400050" algn="just" eaLnBrk="0" hangingPunct="0">
              <a:buAutoNum type="romanUcPeriod"/>
              <a:defRPr/>
            </a:pPr>
            <a:endParaRPr lang="en-US" sz="1600" dirty="0">
              <a:latin typeface="Calibri" panose="020F0502020204030204" pitchFamily="34" charset="0"/>
              <a:cs typeface="Calibri" panose="020F0502020204030204" pitchFamily="34" charset="0"/>
            </a:endParaRPr>
          </a:p>
          <a:p>
            <a:pPr algn="just" eaLnBrk="0" hangingPunct="0">
              <a:defRPr/>
            </a:pPr>
            <a:r>
              <a:rPr lang="en-US" sz="1600" dirty="0" smtClean="0">
                <a:solidFill>
                  <a:srgbClr val="FF0000"/>
                </a:solidFill>
                <a:latin typeface="Calibri" panose="020F0502020204030204" pitchFamily="34" charset="0"/>
                <a:cs typeface="Calibri" panose="020F0502020204030204" pitchFamily="34" charset="0"/>
              </a:rPr>
              <a:t>II.   PROTEIN BIOCHEMSITRY</a:t>
            </a:r>
            <a:endParaRPr lang="en-US" sz="1600" dirty="0">
              <a:solidFill>
                <a:srgbClr val="FF0000"/>
              </a:solidFill>
              <a:latin typeface="Calibri" panose="020F0502020204030204" pitchFamily="34" charset="0"/>
              <a:cs typeface="Calibri" panose="020F0502020204030204" pitchFamily="34" charset="0"/>
            </a:endParaRPr>
          </a:p>
          <a:p>
            <a:pPr marL="287338" algn="just" eaLnBrk="0" hangingPunct="0">
              <a:defRPr/>
            </a:pPr>
            <a:r>
              <a:rPr lang="en-US" sz="1600" dirty="0">
                <a:latin typeface="Calibri" panose="020F0502020204030204" pitchFamily="34" charset="0"/>
                <a:cs typeface="Calibri" panose="020F0502020204030204" pitchFamily="34" charset="0"/>
              </a:rPr>
              <a:t>B</a:t>
            </a:r>
            <a:r>
              <a:rPr lang="en-US" sz="1600" dirty="0" smtClean="0">
                <a:latin typeface="Calibri" panose="020F0502020204030204" pitchFamily="34" charset="0"/>
                <a:cs typeface="Calibri" panose="020F0502020204030204" pitchFamily="34" charset="0"/>
              </a:rPr>
              <a:t>iochemical insights into the structure, function, and allosteric regulation of proteins, including catalysis and kinetics of enzymes </a:t>
            </a:r>
          </a:p>
          <a:p>
            <a:pPr algn="just" eaLnBrk="0" hangingPunct="0">
              <a:defRPr/>
            </a:pPr>
            <a:endParaRPr lang="en-US" sz="1600" dirty="0" smtClean="0">
              <a:solidFill>
                <a:srgbClr val="FF0000"/>
              </a:solidFill>
              <a:latin typeface="Calibri" panose="020F0502020204030204" pitchFamily="34" charset="0"/>
              <a:cs typeface="Calibri" panose="020F0502020204030204" pitchFamily="34" charset="0"/>
            </a:endParaRPr>
          </a:p>
          <a:p>
            <a:pPr algn="just" eaLnBrk="0" hangingPunct="0">
              <a:defRPr/>
            </a:pPr>
            <a:r>
              <a:rPr lang="en-US" sz="1600" dirty="0" smtClean="0">
                <a:solidFill>
                  <a:srgbClr val="FF0000"/>
                </a:solidFill>
                <a:latin typeface="Calibri" panose="020F0502020204030204" pitchFamily="34" charset="0"/>
                <a:cs typeface="Calibri" panose="020F0502020204030204" pitchFamily="34" charset="0"/>
              </a:rPr>
              <a:t>III.  METABOLIC BIOCHEMISTRY</a:t>
            </a:r>
            <a:endParaRPr lang="en-US" sz="1600" dirty="0">
              <a:solidFill>
                <a:srgbClr val="FF0000"/>
              </a:solidFill>
              <a:latin typeface="Calibri" panose="020F0502020204030204" pitchFamily="34" charset="0"/>
              <a:cs typeface="Calibri" panose="020F0502020204030204" pitchFamily="34" charset="0"/>
            </a:endParaRPr>
          </a:p>
          <a:p>
            <a:pPr marL="287338" algn="just" eaLnBrk="0" hangingPunct="0">
              <a:defRPr/>
            </a:pPr>
            <a:r>
              <a:rPr lang="en-US" sz="1600" dirty="0">
                <a:latin typeface="Calibri" panose="020F0502020204030204" pitchFamily="34" charset="0"/>
                <a:cs typeface="Calibri" panose="020F0502020204030204" pitchFamily="34" charset="0"/>
              </a:rPr>
              <a:t>B</a:t>
            </a:r>
            <a:r>
              <a:rPr lang="en-US" sz="1600" dirty="0" smtClean="0">
                <a:latin typeface="Calibri" panose="020F0502020204030204" pitchFamily="34" charset="0"/>
                <a:cs typeface="Calibri" panose="020F0502020204030204" pitchFamily="34" charset="0"/>
              </a:rPr>
              <a:t>iochemical insights into various metabolic pathways with particular emphasis on the oxidation of food and nutrients to generate energy for the sustenance of life </a:t>
            </a:r>
          </a:p>
          <a:p>
            <a:pPr marL="342900" indent="-342900" algn="just" eaLnBrk="0" hangingPunct="0">
              <a:buAutoNum type="arabicParenBoth"/>
              <a:defRPr/>
            </a:pPr>
            <a:endParaRPr lang="en-US" sz="1600" dirty="0">
              <a:solidFill>
                <a:srgbClr val="FF0000"/>
              </a:solidFill>
              <a:latin typeface="Calibri" panose="020F0502020204030204" pitchFamily="34" charset="0"/>
              <a:cs typeface="Calibri" panose="020F0502020204030204" pitchFamily="34" charset="0"/>
            </a:endParaRPr>
          </a:p>
          <a:p>
            <a:pPr algn="just" eaLnBrk="0" hangingPunct="0">
              <a:defRPr/>
            </a:pPr>
            <a:r>
              <a:rPr lang="en-US" sz="1600" dirty="0" smtClean="0">
                <a:solidFill>
                  <a:srgbClr val="FF0000"/>
                </a:solidFill>
                <a:latin typeface="Calibri" panose="020F0502020204030204" pitchFamily="34" charset="0"/>
                <a:cs typeface="Calibri" panose="020F0502020204030204" pitchFamily="34" charset="0"/>
              </a:rPr>
              <a:t>IV.  NUCLEAR BIOCHEMISTRY</a:t>
            </a:r>
            <a:endParaRPr lang="en-US" sz="1600" dirty="0" smtClean="0">
              <a:latin typeface="Calibri" panose="020F0502020204030204" pitchFamily="34" charset="0"/>
              <a:cs typeface="Calibri" panose="020F0502020204030204" pitchFamily="34" charset="0"/>
            </a:endParaRPr>
          </a:p>
          <a:p>
            <a:pPr marL="287338" algn="just" eaLnBrk="0" hangingPunct="0">
              <a:defRPr/>
            </a:pPr>
            <a:r>
              <a:rPr lang="en-US" sz="1600" dirty="0">
                <a:latin typeface="Calibri" panose="020F0502020204030204" pitchFamily="34" charset="0"/>
                <a:cs typeface="Calibri" panose="020F0502020204030204" pitchFamily="34" charset="0"/>
              </a:rPr>
              <a:t>B</a:t>
            </a:r>
            <a:r>
              <a:rPr lang="en-US" sz="1600" dirty="0" smtClean="0">
                <a:latin typeface="Calibri" panose="020F0502020204030204" pitchFamily="34" charset="0"/>
                <a:cs typeface="Calibri" panose="020F0502020204030204" pitchFamily="34" charset="0"/>
              </a:rPr>
              <a:t>iochemical insights into how genetic information in the form of DNA and RNA within the nucleus is used to direct protein synthesis and cellular processes</a:t>
            </a:r>
          </a:p>
          <a:p>
            <a:pPr algn="just" eaLnBrk="0" hangingPunct="0">
              <a:defRPr/>
            </a:pPr>
            <a:r>
              <a:rPr lang="en-US" sz="1600" dirty="0" smtClean="0">
                <a:latin typeface="Calibri" panose="020F0502020204030204" pitchFamily="34" charset="0"/>
                <a:cs typeface="Calibri" panose="020F0502020204030204" pitchFamily="34" charset="0"/>
              </a:rPr>
              <a:t> </a:t>
            </a:r>
          </a:p>
          <a:p>
            <a:pPr algn="just" eaLnBrk="0" hangingPunct="0">
              <a:defRPr/>
            </a:pPr>
            <a:r>
              <a:rPr lang="en-US" sz="1600" dirty="0" smtClean="0">
                <a:solidFill>
                  <a:srgbClr val="0070C0"/>
                </a:solidFill>
                <a:latin typeface="Calibri" panose="020F0502020204030204" pitchFamily="34" charset="0"/>
                <a:cs typeface="Calibri" panose="020F0502020204030204" pitchFamily="34" charset="0"/>
              </a:rPr>
              <a:t>In terms of class structure, the course is comprised of:</a:t>
            </a:r>
          </a:p>
          <a:p>
            <a:pPr marL="571500" indent="-285750" algn="just" eaLnBrk="0" hangingPunct="0">
              <a:buFont typeface="Wingdings" panose="05000000000000000000" pitchFamily="2" charset="2"/>
              <a:buChar char="q"/>
              <a:defRPr/>
            </a:pPr>
            <a:r>
              <a:rPr lang="en-US" sz="1600" dirty="0" smtClean="0">
                <a:solidFill>
                  <a:srgbClr val="0070C0"/>
                </a:solidFill>
                <a:latin typeface="Calibri" panose="020F0502020204030204" pitchFamily="34" charset="0"/>
                <a:cs typeface="Calibri" panose="020F0502020204030204" pitchFamily="34" charset="0"/>
              </a:rPr>
              <a:t>100-150min </a:t>
            </a:r>
            <a:r>
              <a:rPr lang="en-US" sz="1600" dirty="0">
                <a:solidFill>
                  <a:srgbClr val="0070C0"/>
                </a:solidFill>
                <a:latin typeface="Calibri" panose="020F0502020204030204" pitchFamily="34" charset="0"/>
                <a:cs typeface="Calibri" panose="020F0502020204030204" pitchFamily="34" charset="0"/>
              </a:rPr>
              <a:t>class </a:t>
            </a:r>
            <a:r>
              <a:rPr lang="en-US" sz="1600" dirty="0" smtClean="0">
                <a:solidFill>
                  <a:srgbClr val="0070C0"/>
                </a:solidFill>
                <a:latin typeface="Calibri" panose="020F0502020204030204" pitchFamily="34" charset="0"/>
                <a:cs typeface="Calibri" panose="020F0502020204030204" pitchFamily="34" charset="0"/>
              </a:rPr>
              <a:t>duration (2:00pm-4:45pm) </a:t>
            </a:r>
          </a:p>
          <a:p>
            <a:pPr marL="571500" indent="-285750" algn="just" eaLnBrk="0" hangingPunct="0">
              <a:buFont typeface="Wingdings" panose="05000000000000000000" pitchFamily="2" charset="2"/>
              <a:buChar char="q"/>
              <a:defRPr/>
            </a:pPr>
            <a:r>
              <a:rPr lang="en-US" sz="1600" dirty="0" smtClean="0">
                <a:solidFill>
                  <a:srgbClr val="0070C0"/>
                </a:solidFill>
                <a:latin typeface="Calibri" panose="020F0502020204030204" pitchFamily="34" charset="0"/>
                <a:cs typeface="Calibri" panose="020F0502020204030204" pitchFamily="34" charset="0"/>
              </a:rPr>
              <a:t>24 x lecture classes (didactic and dialectic) </a:t>
            </a:r>
          </a:p>
          <a:p>
            <a:pPr marL="571500" indent="-285750" algn="just" eaLnBrk="0" hangingPunct="0">
              <a:buFont typeface="Wingdings" panose="05000000000000000000" pitchFamily="2" charset="2"/>
              <a:buChar char="q"/>
              <a:defRPr/>
            </a:pPr>
            <a:r>
              <a:rPr lang="en-US" sz="1600" dirty="0" smtClean="0">
                <a:solidFill>
                  <a:srgbClr val="0070C0"/>
                </a:solidFill>
                <a:latin typeface="Calibri" panose="020F0502020204030204" pitchFamily="34" charset="0"/>
                <a:cs typeface="Calibri" panose="020F0502020204030204" pitchFamily="34" charset="0"/>
              </a:rPr>
              <a:t>04 x exam classes (modular assessment) </a:t>
            </a:r>
          </a:p>
          <a:p>
            <a:pPr marL="571500" indent="-285750" algn="just" eaLnBrk="0" hangingPunct="0">
              <a:buFont typeface="Wingdings" panose="05000000000000000000" pitchFamily="2" charset="2"/>
              <a:buChar char="q"/>
              <a:defRPr/>
            </a:pPr>
            <a:r>
              <a:rPr lang="en-US" sz="1600" dirty="0" smtClean="0">
                <a:solidFill>
                  <a:srgbClr val="0070C0"/>
                </a:solidFill>
                <a:latin typeface="Calibri" panose="020F0502020204030204" pitchFamily="34" charset="0"/>
                <a:cs typeface="Calibri" panose="020F0502020204030204" pitchFamily="34" charset="0"/>
              </a:rPr>
              <a:t>2800-4200min </a:t>
            </a:r>
            <a:r>
              <a:rPr lang="en-US" sz="1600" dirty="0">
                <a:solidFill>
                  <a:srgbClr val="0070C0"/>
                </a:solidFill>
                <a:latin typeface="Calibri" panose="020F0502020204030204" pitchFamily="34" charset="0"/>
                <a:cs typeface="Calibri" panose="020F0502020204030204" pitchFamily="34" charset="0"/>
              </a:rPr>
              <a:t>contact </a:t>
            </a:r>
            <a:r>
              <a:rPr lang="en-US" sz="1600" dirty="0" smtClean="0">
                <a:solidFill>
                  <a:srgbClr val="0070C0"/>
                </a:solidFill>
                <a:latin typeface="Calibri" panose="020F0502020204030204" pitchFamily="34" charset="0"/>
                <a:cs typeface="Calibri" panose="020F0502020204030204" pitchFamily="34" charset="0"/>
              </a:rPr>
              <a:t>time—equivalent to 4-6 credit hours!</a:t>
            </a:r>
          </a:p>
          <a:p>
            <a:pPr algn="just" eaLnBrk="0" hangingPunct="0">
              <a:defRPr/>
            </a:pPr>
            <a:endParaRPr lang="en-US" sz="1600" dirty="0">
              <a:solidFill>
                <a:srgbClr val="0070C0"/>
              </a:solidFill>
              <a:latin typeface="Calibri" panose="020F0502020204030204" pitchFamily="34" charset="0"/>
              <a:cs typeface="Calibri" panose="020F0502020204030204" pitchFamily="34" charset="0"/>
            </a:endParaRPr>
          </a:p>
          <a:p>
            <a:pPr algn="ctr" eaLnBrk="0" hangingPunct="0">
              <a:defRPr/>
            </a:pPr>
            <a:r>
              <a:rPr lang="en-US" sz="16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Course material is </a:t>
            </a:r>
            <a:r>
              <a:rPr lang="en-US" sz="16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available for download </a:t>
            </a:r>
            <a:r>
              <a:rPr lang="en-US" sz="16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farooqlab.net</a:t>
            </a:r>
            <a:endParaRPr lang="en-US" sz="16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4" name="TextBox 3"/>
          <p:cNvSpPr txBox="1"/>
          <p:nvPr/>
        </p:nvSpPr>
        <p:spPr>
          <a:xfrm>
            <a:off x="2819400" y="0"/>
            <a:ext cx="3505200" cy="461665"/>
          </a:xfrm>
          <a:prstGeom prst="rect">
            <a:avLst/>
          </a:prstGeom>
          <a:noFill/>
        </p:spPr>
        <p:txBody>
          <a:bodyPr wrap="square" rtlCol="0">
            <a:spAutoFit/>
          </a:bodyPr>
          <a:lstStyle/>
          <a:p>
            <a:pPr algn="ctr"/>
            <a:r>
              <a:rPr lang="en-US" b="1" dirty="0" smtClean="0">
                <a:solidFill>
                  <a:srgbClr val="FF6D09"/>
                </a:solidFill>
                <a:latin typeface="Arial" panose="020B0604020202020204" pitchFamily="34" charset="0"/>
                <a:cs typeface="Arial" panose="020B0604020202020204" pitchFamily="34" charset="0"/>
              </a:rPr>
              <a:t>COURSE CONTENT</a:t>
            </a:r>
            <a:endParaRPr lang="en-US" b="1" dirty="0">
              <a:solidFill>
                <a:srgbClr val="FF6D09"/>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4"/>
          <p:cNvSpPr txBox="1">
            <a:spLocks noChangeArrowheads="1"/>
          </p:cNvSpPr>
          <p:nvPr/>
        </p:nvSpPr>
        <p:spPr bwMode="auto">
          <a:xfrm>
            <a:off x="2971800" y="8547"/>
            <a:ext cx="30075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pitchFamily="18" charset="0"/>
              </a:defRPr>
            </a:lvl1pPr>
            <a:lvl2pPr marL="742950" indent="-285750" eaLnBrk="0" hangingPunct="0">
              <a:spcBef>
                <a:spcPct val="20000"/>
              </a:spcBef>
              <a:buChar char="–"/>
              <a:defRPr sz="2800">
                <a:solidFill>
                  <a:schemeClr val="tx1"/>
                </a:solidFill>
                <a:latin typeface="Times" pitchFamily="18" charset="0"/>
              </a:defRPr>
            </a:lvl2pPr>
            <a:lvl3pPr marL="1143000" indent="-228600" eaLnBrk="0" hangingPunct="0">
              <a:spcBef>
                <a:spcPct val="20000"/>
              </a:spcBef>
              <a:buChar char="•"/>
              <a:defRPr sz="2400">
                <a:solidFill>
                  <a:schemeClr val="tx1"/>
                </a:solidFill>
                <a:latin typeface="Times" pitchFamily="18" charset="0"/>
              </a:defRPr>
            </a:lvl3pPr>
            <a:lvl4pPr marL="1600200" indent="-228600" eaLnBrk="0" hangingPunct="0">
              <a:spcBef>
                <a:spcPct val="20000"/>
              </a:spcBef>
              <a:buChar char="–"/>
              <a:defRPr sz="2000">
                <a:solidFill>
                  <a:schemeClr val="tx1"/>
                </a:solidFill>
                <a:latin typeface="Times" pitchFamily="18" charset="0"/>
              </a:defRPr>
            </a:lvl4pPr>
            <a:lvl5pPr marL="2057400" indent="-228600" eaLnBrk="0" hangingPunct="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a:spcBef>
                <a:spcPct val="0"/>
              </a:spcBef>
              <a:buFontTx/>
              <a:buNone/>
            </a:pPr>
            <a:r>
              <a:rPr lang="en-US" altLang="en-US" sz="2400" b="1" dirty="0" smtClean="0">
                <a:solidFill>
                  <a:srgbClr val="FF6D09"/>
                </a:solidFill>
                <a:latin typeface="Arial" charset="0"/>
                <a:cs typeface="Arial" charset="0"/>
              </a:rPr>
              <a:t>CLASS SCHEDULE</a:t>
            </a:r>
            <a:endParaRPr lang="en-US" altLang="en-US" sz="2400" b="1" dirty="0">
              <a:solidFill>
                <a:srgbClr val="FF6D09"/>
              </a:solidFill>
              <a:latin typeface="Arial" charset="0"/>
              <a:cs typeface="Arial" charset="0"/>
            </a:endParaRPr>
          </a:p>
        </p:txBody>
      </p:sp>
      <p:sp>
        <p:nvSpPr>
          <p:cNvPr id="5123" name="TextBox 5"/>
          <p:cNvSpPr txBox="1">
            <a:spLocks noChangeArrowheads="1"/>
          </p:cNvSpPr>
          <p:nvPr/>
        </p:nvSpPr>
        <p:spPr bwMode="auto">
          <a:xfrm>
            <a:off x="152400" y="790228"/>
            <a:ext cx="2492092"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pitchFamily="18" charset="0"/>
              </a:defRPr>
            </a:lvl1pPr>
            <a:lvl2pPr marL="742950" indent="-285750" eaLnBrk="0" hangingPunct="0">
              <a:spcBef>
                <a:spcPct val="20000"/>
              </a:spcBef>
              <a:buChar char="–"/>
              <a:defRPr sz="2800">
                <a:solidFill>
                  <a:schemeClr val="tx1"/>
                </a:solidFill>
                <a:latin typeface="Times" pitchFamily="18" charset="0"/>
              </a:defRPr>
            </a:lvl2pPr>
            <a:lvl3pPr marL="1143000" indent="-228600" eaLnBrk="0" hangingPunct="0">
              <a:spcBef>
                <a:spcPct val="20000"/>
              </a:spcBef>
              <a:buChar char="•"/>
              <a:defRPr sz="2400">
                <a:solidFill>
                  <a:schemeClr val="tx1"/>
                </a:solidFill>
                <a:latin typeface="Times" pitchFamily="18" charset="0"/>
              </a:defRPr>
            </a:lvl3pPr>
            <a:lvl4pPr marL="1600200" indent="-228600" eaLnBrk="0" hangingPunct="0">
              <a:spcBef>
                <a:spcPct val="20000"/>
              </a:spcBef>
              <a:buChar char="–"/>
              <a:defRPr sz="2000">
                <a:solidFill>
                  <a:schemeClr val="tx1"/>
                </a:solidFill>
                <a:latin typeface="Times" pitchFamily="18" charset="0"/>
              </a:defRPr>
            </a:lvl4pPr>
            <a:lvl5pPr marL="2057400" indent="-228600" eaLnBrk="0" hangingPunct="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a:spcBef>
                <a:spcPct val="0"/>
              </a:spcBef>
              <a:buFontTx/>
              <a:buNone/>
            </a:pPr>
            <a:r>
              <a:rPr lang="en-US" altLang="en-US" sz="1500" b="1" dirty="0" smtClean="0">
                <a:latin typeface="Arial Narrow" pitchFamily="34" charset="0"/>
                <a:cs typeface="Arial" charset="0"/>
              </a:rPr>
              <a:t>I. MEMBRANE BIOCHEMISTRY</a:t>
            </a:r>
            <a:endParaRPr lang="en-US" altLang="en-US" sz="1500" b="1" dirty="0">
              <a:latin typeface="Arial Narrow" pitchFamily="34" charset="0"/>
              <a:cs typeface="Arial"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3226317067"/>
              </p:ext>
            </p:extLst>
          </p:nvPr>
        </p:nvGraphicFramePr>
        <p:xfrm>
          <a:off x="228600" y="1085088"/>
          <a:ext cx="4114800" cy="2267712"/>
        </p:xfrm>
        <a:graphic>
          <a:graphicData uri="http://schemas.openxmlformats.org/drawingml/2006/table">
            <a:tbl>
              <a:tblPr firstRow="1" bandRow="1">
                <a:tableStyleId>{5940675A-B579-460E-94D1-54222C63F5DA}</a:tableStyleId>
              </a:tblPr>
              <a:tblGrid>
                <a:gridCol w="27432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tblGrid>
              <a:tr h="161980">
                <a:tc>
                  <a:txBody>
                    <a:bodyPr/>
                    <a:lstStyle/>
                    <a:p>
                      <a:pPr algn="l"/>
                      <a:r>
                        <a:rPr lang="en-US" sz="1500" dirty="0" smtClean="0">
                          <a:solidFill>
                            <a:schemeClr val="bg1"/>
                          </a:solidFill>
                          <a:latin typeface="Arial Narrow" panose="020B0606020202030204" pitchFamily="34" charset="0"/>
                        </a:rPr>
                        <a:t>Class</a:t>
                      </a:r>
                      <a:endParaRPr lang="en-US" sz="1500" dirty="0">
                        <a:solidFill>
                          <a:schemeClr val="bg1"/>
                        </a:solidFill>
                        <a:latin typeface="Arial Narrow" panose="020B0606020202030204" pitchFamily="34" charset="0"/>
                      </a:endParaRPr>
                    </a:p>
                  </a:txBody>
                  <a:tcPr marT="27432" marB="27432">
                    <a:solidFill>
                      <a:schemeClr val="accent6">
                        <a:lumMod val="40000"/>
                        <a:lumOff val="60000"/>
                      </a:schemeClr>
                    </a:solidFill>
                  </a:tcPr>
                </a:tc>
                <a:tc>
                  <a:txBody>
                    <a:bodyPr/>
                    <a:lstStyle/>
                    <a:p>
                      <a:pPr algn="r"/>
                      <a:r>
                        <a:rPr lang="en-US" sz="1500" dirty="0" smtClean="0">
                          <a:solidFill>
                            <a:schemeClr val="bg1"/>
                          </a:solidFill>
                          <a:latin typeface="Arial Narrow" panose="020B0606020202030204" pitchFamily="34" charset="0"/>
                        </a:rPr>
                        <a:t>Date</a:t>
                      </a:r>
                      <a:endParaRPr lang="en-US" sz="1500" dirty="0">
                        <a:solidFill>
                          <a:schemeClr val="bg1"/>
                        </a:solidFill>
                        <a:latin typeface="Arial Narrow" panose="020B0606020202030204" pitchFamily="34" charset="0"/>
                      </a:endParaRPr>
                    </a:p>
                  </a:txBody>
                  <a:tcPr marT="27432" marB="27432">
                    <a:solidFill>
                      <a:schemeClr val="accent6">
                        <a:lumMod val="40000"/>
                        <a:lumOff val="60000"/>
                      </a:schemeClr>
                    </a:solidFill>
                  </a:tcPr>
                </a:tc>
                <a:extLst>
                  <a:ext uri="{0D108BD9-81ED-4DB2-BD59-A6C34878D82A}">
                    <a16:rowId xmlns:a16="http://schemas.microsoft.com/office/drawing/2014/main" val="10000"/>
                  </a:ext>
                </a:extLst>
              </a:tr>
              <a:tr h="1619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latin typeface="Arial Narrow" panose="020B0606020202030204" pitchFamily="34" charset="0"/>
                        </a:rPr>
                        <a:t>1.1 Monosaccharides</a:t>
                      </a:r>
                    </a:p>
                  </a:txBody>
                  <a:tcPr marT="27432" marB="27432">
                    <a:solidFill>
                      <a:srgbClr val="EDE5AC"/>
                    </a:solidFill>
                  </a:tcPr>
                </a:tc>
                <a:tc>
                  <a:txBody>
                    <a:bodyPr/>
                    <a:lstStyle/>
                    <a:p>
                      <a:pPr algn="r"/>
                      <a:r>
                        <a:rPr lang="en-US" sz="1500" dirty="0" smtClean="0">
                          <a:latin typeface="Arial Narrow" panose="020B0606020202030204" pitchFamily="34" charset="0"/>
                        </a:rPr>
                        <a:t>Tue, Jan 15</a:t>
                      </a:r>
                      <a:endParaRPr lang="en-US" sz="1500" dirty="0">
                        <a:latin typeface="Arial Narrow" panose="020B0606020202030204" pitchFamily="34" charset="0"/>
                      </a:endParaRPr>
                    </a:p>
                  </a:txBody>
                  <a:tcPr marT="27432" marB="27432">
                    <a:solidFill>
                      <a:srgbClr val="EDE5AC"/>
                    </a:solidFill>
                  </a:tcPr>
                </a:tc>
                <a:extLst>
                  <a:ext uri="{0D108BD9-81ED-4DB2-BD59-A6C34878D82A}">
                    <a16:rowId xmlns:a16="http://schemas.microsoft.com/office/drawing/2014/main" val="10002"/>
                  </a:ext>
                </a:extLst>
              </a:tr>
              <a:tr h="1619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latin typeface="Arial Narrow" panose="020B0606020202030204" pitchFamily="34" charset="0"/>
                        </a:rPr>
                        <a:t>1.2 Polysaccharides</a:t>
                      </a:r>
                    </a:p>
                  </a:txBody>
                  <a:tcPr marT="27432" marB="27432">
                    <a:solidFill>
                      <a:srgbClr val="EDE5AC"/>
                    </a:solidFill>
                  </a:tcPr>
                </a:tc>
                <a:tc>
                  <a:txBody>
                    <a:bodyPr/>
                    <a:lstStyle/>
                    <a:p>
                      <a:pPr algn="r"/>
                      <a:r>
                        <a:rPr lang="en-US" sz="1500" dirty="0" smtClean="0">
                          <a:latin typeface="Arial Narrow" panose="020B0606020202030204" pitchFamily="34" charset="0"/>
                        </a:rPr>
                        <a:t>Thu, Jan 17</a:t>
                      </a:r>
                      <a:endParaRPr lang="en-US" sz="1500" dirty="0">
                        <a:latin typeface="Arial Narrow" panose="020B0606020202030204" pitchFamily="34" charset="0"/>
                      </a:endParaRPr>
                    </a:p>
                  </a:txBody>
                  <a:tcPr marT="27432" marB="27432">
                    <a:solidFill>
                      <a:srgbClr val="EDE5AC"/>
                    </a:solidFill>
                  </a:tcPr>
                </a:tc>
                <a:extLst>
                  <a:ext uri="{0D108BD9-81ED-4DB2-BD59-A6C34878D82A}">
                    <a16:rowId xmlns:a16="http://schemas.microsoft.com/office/drawing/2014/main" val="10003"/>
                  </a:ext>
                </a:extLst>
              </a:tr>
              <a:tr h="161980">
                <a:tc>
                  <a:txBody>
                    <a:bodyPr/>
                    <a:lstStyle/>
                    <a:p>
                      <a:pPr algn="l"/>
                      <a:r>
                        <a:rPr lang="en-US" sz="1500" dirty="0" smtClean="0">
                          <a:latin typeface="Arial Narrow" panose="020B0606020202030204" pitchFamily="34" charset="0"/>
                        </a:rPr>
                        <a:t>1.3 Biological Lipids</a:t>
                      </a:r>
                      <a:endParaRPr lang="en-US" sz="1500" dirty="0">
                        <a:latin typeface="Arial Narrow" panose="020B0606020202030204" pitchFamily="34" charset="0"/>
                      </a:endParaRPr>
                    </a:p>
                  </a:txBody>
                  <a:tcPr marT="27432" marB="27432">
                    <a:solidFill>
                      <a:srgbClr val="EDE5AC"/>
                    </a:solidFill>
                  </a:tcPr>
                </a:tc>
                <a:tc>
                  <a:txBody>
                    <a:bodyPr/>
                    <a:lstStyle/>
                    <a:p>
                      <a:pPr algn="r"/>
                      <a:r>
                        <a:rPr lang="en-US" sz="1500" dirty="0" smtClean="0">
                          <a:latin typeface="Arial Narrow" panose="020B0606020202030204" pitchFamily="34" charset="0"/>
                        </a:rPr>
                        <a:t>Tue, Jan 22</a:t>
                      </a:r>
                      <a:endParaRPr lang="en-US" sz="1500" dirty="0">
                        <a:latin typeface="Arial Narrow" panose="020B0606020202030204" pitchFamily="34" charset="0"/>
                      </a:endParaRPr>
                    </a:p>
                  </a:txBody>
                  <a:tcPr marT="27432" marB="27432">
                    <a:solidFill>
                      <a:srgbClr val="EDE5AC"/>
                    </a:solidFill>
                  </a:tcPr>
                </a:tc>
                <a:extLst>
                  <a:ext uri="{0D108BD9-81ED-4DB2-BD59-A6C34878D82A}">
                    <a16:rowId xmlns:a16="http://schemas.microsoft.com/office/drawing/2014/main" val="10004"/>
                  </a:ext>
                </a:extLst>
              </a:tr>
              <a:tr h="161980">
                <a:tc>
                  <a:txBody>
                    <a:bodyPr/>
                    <a:lstStyle/>
                    <a:p>
                      <a:pPr algn="l"/>
                      <a:r>
                        <a:rPr lang="en-US" sz="1500" dirty="0" smtClean="0">
                          <a:latin typeface="Arial Narrow" panose="020B0606020202030204" pitchFamily="34" charset="0"/>
                        </a:rPr>
                        <a:t>1.4 Biological Membranes</a:t>
                      </a:r>
                      <a:endParaRPr lang="en-US" sz="1500" dirty="0">
                        <a:latin typeface="Arial Narrow" panose="020B0606020202030204" pitchFamily="34" charset="0"/>
                      </a:endParaRPr>
                    </a:p>
                  </a:txBody>
                  <a:tcPr marT="27432" marB="27432">
                    <a:solidFill>
                      <a:srgbClr val="EDE5AC"/>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500" dirty="0" smtClean="0">
                          <a:latin typeface="Arial Narrow" panose="020B0606020202030204" pitchFamily="34" charset="0"/>
                        </a:rPr>
                        <a:t>Thu, Jan 24</a:t>
                      </a:r>
                    </a:p>
                  </a:txBody>
                  <a:tcPr marT="27432" marB="27432">
                    <a:solidFill>
                      <a:srgbClr val="EDE5AC"/>
                    </a:solidFill>
                  </a:tcPr>
                </a:tc>
                <a:extLst>
                  <a:ext uri="{0D108BD9-81ED-4DB2-BD59-A6C34878D82A}">
                    <a16:rowId xmlns:a16="http://schemas.microsoft.com/office/drawing/2014/main" val="10005"/>
                  </a:ext>
                </a:extLst>
              </a:tr>
              <a:tr h="161980">
                <a:tc>
                  <a:txBody>
                    <a:bodyPr/>
                    <a:lstStyle/>
                    <a:p>
                      <a:pPr algn="l"/>
                      <a:r>
                        <a:rPr lang="en-US" sz="1500" dirty="0" smtClean="0">
                          <a:latin typeface="Arial Narrow" panose="020B0606020202030204" pitchFamily="34" charset="0"/>
                        </a:rPr>
                        <a:t>1.5 Membrane</a:t>
                      </a:r>
                      <a:r>
                        <a:rPr lang="en-US" sz="1500" baseline="0" dirty="0" smtClean="0">
                          <a:latin typeface="Arial Narrow" panose="020B0606020202030204" pitchFamily="34" charset="0"/>
                        </a:rPr>
                        <a:t> Transport</a:t>
                      </a:r>
                      <a:endParaRPr lang="en-US" sz="1500" dirty="0">
                        <a:latin typeface="Arial Narrow" panose="020B0606020202030204" pitchFamily="34" charset="0"/>
                      </a:endParaRPr>
                    </a:p>
                  </a:txBody>
                  <a:tcPr marT="27432" marB="27432">
                    <a:solidFill>
                      <a:srgbClr val="EDE5AC"/>
                    </a:solidFill>
                  </a:tcPr>
                </a:tc>
                <a:tc>
                  <a:txBody>
                    <a:bodyPr/>
                    <a:lstStyle/>
                    <a:p>
                      <a:pPr algn="r"/>
                      <a:r>
                        <a:rPr lang="en-US" sz="1500" dirty="0" smtClean="0">
                          <a:latin typeface="Arial Narrow" panose="020B0606020202030204" pitchFamily="34" charset="0"/>
                        </a:rPr>
                        <a:t>Tue, Jan 29</a:t>
                      </a:r>
                      <a:endParaRPr lang="en-US" sz="1500" dirty="0">
                        <a:latin typeface="Arial Narrow" panose="020B0606020202030204" pitchFamily="34" charset="0"/>
                      </a:endParaRPr>
                    </a:p>
                  </a:txBody>
                  <a:tcPr marT="27432" marB="27432">
                    <a:solidFill>
                      <a:srgbClr val="EDE5AC"/>
                    </a:solidFill>
                  </a:tcPr>
                </a:tc>
                <a:extLst>
                  <a:ext uri="{0D108BD9-81ED-4DB2-BD59-A6C34878D82A}">
                    <a16:rowId xmlns:a16="http://schemas.microsoft.com/office/drawing/2014/main" val="10006"/>
                  </a:ext>
                </a:extLst>
              </a:tr>
              <a:tr h="161980">
                <a:tc>
                  <a:txBody>
                    <a:bodyPr/>
                    <a:lstStyle/>
                    <a:p>
                      <a:pPr algn="l"/>
                      <a:r>
                        <a:rPr lang="en-US" sz="1500" dirty="0" smtClean="0">
                          <a:latin typeface="Arial Narrow" panose="020B0606020202030204" pitchFamily="34" charset="0"/>
                        </a:rPr>
                        <a:t>1.6 Transmembrane</a:t>
                      </a:r>
                      <a:r>
                        <a:rPr lang="en-US" sz="1500" baseline="0" dirty="0" smtClean="0">
                          <a:latin typeface="Arial Narrow" panose="020B0606020202030204" pitchFamily="34" charset="0"/>
                        </a:rPr>
                        <a:t> Signaling</a:t>
                      </a:r>
                      <a:endParaRPr lang="en-US" sz="1500" dirty="0">
                        <a:latin typeface="Arial Narrow" panose="020B0606020202030204" pitchFamily="34" charset="0"/>
                      </a:endParaRPr>
                    </a:p>
                  </a:txBody>
                  <a:tcPr marT="27432" marB="27432">
                    <a:solidFill>
                      <a:srgbClr val="EDE5AC"/>
                    </a:solidFill>
                  </a:tcPr>
                </a:tc>
                <a:tc>
                  <a:txBody>
                    <a:bodyPr/>
                    <a:lstStyle/>
                    <a:p>
                      <a:pPr algn="r"/>
                      <a:r>
                        <a:rPr lang="en-US" sz="1500" dirty="0" smtClean="0">
                          <a:latin typeface="Arial Narrow" panose="020B0606020202030204" pitchFamily="34" charset="0"/>
                        </a:rPr>
                        <a:t>Thu, Jan 31</a:t>
                      </a:r>
                      <a:endParaRPr lang="en-US" sz="1500" dirty="0">
                        <a:latin typeface="Arial Narrow" panose="020B0606020202030204" pitchFamily="34" charset="0"/>
                      </a:endParaRPr>
                    </a:p>
                  </a:txBody>
                  <a:tcPr marT="27432" marB="27432">
                    <a:solidFill>
                      <a:srgbClr val="EDE5AC"/>
                    </a:solidFill>
                  </a:tcPr>
                </a:tc>
                <a:extLst>
                  <a:ext uri="{0D108BD9-81ED-4DB2-BD59-A6C34878D82A}">
                    <a16:rowId xmlns:a16="http://schemas.microsoft.com/office/drawing/2014/main" val="3285785113"/>
                  </a:ext>
                </a:extLst>
              </a:tr>
              <a:tr h="161980">
                <a:tc>
                  <a:txBody>
                    <a:bodyPr/>
                    <a:lstStyle/>
                    <a:p>
                      <a:pPr algn="l"/>
                      <a:r>
                        <a:rPr lang="en-US" sz="1500" dirty="0" smtClean="0">
                          <a:latin typeface="Arial Narrow" panose="020B0606020202030204" pitchFamily="34" charset="0"/>
                        </a:rPr>
                        <a:t>1.7 Exam I</a:t>
                      </a:r>
                      <a:endParaRPr lang="en-US" sz="1500" dirty="0">
                        <a:latin typeface="Arial Narrow" panose="020B0606020202030204" pitchFamily="34" charset="0"/>
                      </a:endParaRPr>
                    </a:p>
                  </a:txBody>
                  <a:tcPr marT="27432" marB="27432">
                    <a:solidFill>
                      <a:schemeClr val="accent1"/>
                    </a:solidFill>
                  </a:tcPr>
                </a:tc>
                <a:tc>
                  <a:txBody>
                    <a:bodyPr/>
                    <a:lstStyle/>
                    <a:p>
                      <a:pPr algn="r"/>
                      <a:r>
                        <a:rPr lang="en-US" sz="1500" dirty="0" smtClean="0">
                          <a:latin typeface="Arial Narrow" panose="020B0606020202030204" pitchFamily="34" charset="0"/>
                        </a:rPr>
                        <a:t>Tue, Feb 05</a:t>
                      </a:r>
                      <a:endParaRPr lang="en-US" sz="1500" dirty="0">
                        <a:latin typeface="Arial Narrow" panose="020B0606020202030204" pitchFamily="34" charset="0"/>
                      </a:endParaRPr>
                    </a:p>
                  </a:txBody>
                  <a:tcPr marT="27432" marB="27432">
                    <a:solidFill>
                      <a:schemeClr val="accent1"/>
                    </a:solidFill>
                  </a:tcPr>
                </a:tc>
                <a:extLst>
                  <a:ext uri="{0D108BD9-81ED-4DB2-BD59-A6C34878D82A}">
                    <a16:rowId xmlns:a16="http://schemas.microsoft.com/office/drawing/2014/main" val="4250384444"/>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717850747"/>
              </p:ext>
            </p:extLst>
          </p:nvPr>
        </p:nvGraphicFramePr>
        <p:xfrm>
          <a:off x="4800600" y="1085088"/>
          <a:ext cx="4114800" cy="2267712"/>
        </p:xfrm>
        <a:graphic>
          <a:graphicData uri="http://schemas.openxmlformats.org/drawingml/2006/table">
            <a:tbl>
              <a:tblPr firstRow="1" bandRow="1">
                <a:tableStyleId>{5940675A-B579-460E-94D1-54222C63F5DA}</a:tableStyleId>
              </a:tblPr>
              <a:tblGrid>
                <a:gridCol w="27432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tblGrid>
              <a:tr h="161108">
                <a:tc>
                  <a:txBody>
                    <a:bodyPr/>
                    <a:lstStyle/>
                    <a:p>
                      <a:pPr algn="l"/>
                      <a:r>
                        <a:rPr lang="en-US" sz="1500" dirty="0" smtClean="0">
                          <a:solidFill>
                            <a:schemeClr val="bg1"/>
                          </a:solidFill>
                          <a:latin typeface="Arial Narrow" panose="020B0606020202030204" pitchFamily="34" charset="0"/>
                        </a:rPr>
                        <a:t>Class</a:t>
                      </a:r>
                      <a:endParaRPr lang="en-US" sz="1500" dirty="0">
                        <a:solidFill>
                          <a:schemeClr val="bg1"/>
                        </a:solidFill>
                        <a:latin typeface="Arial Narrow" panose="020B0606020202030204" pitchFamily="34" charset="0"/>
                      </a:endParaRPr>
                    </a:p>
                  </a:txBody>
                  <a:tcPr marT="27432" marB="27432">
                    <a:solidFill>
                      <a:schemeClr val="accent6">
                        <a:lumMod val="40000"/>
                        <a:lumOff val="60000"/>
                      </a:schemeClr>
                    </a:solidFill>
                  </a:tcPr>
                </a:tc>
                <a:tc>
                  <a:txBody>
                    <a:bodyPr/>
                    <a:lstStyle/>
                    <a:p>
                      <a:pPr algn="r"/>
                      <a:r>
                        <a:rPr lang="en-US" sz="1500" dirty="0" smtClean="0">
                          <a:solidFill>
                            <a:schemeClr val="bg1"/>
                          </a:solidFill>
                          <a:latin typeface="Arial Narrow" panose="020B0606020202030204" pitchFamily="34" charset="0"/>
                        </a:rPr>
                        <a:t>Date</a:t>
                      </a:r>
                      <a:endParaRPr lang="en-US" sz="1500" dirty="0">
                        <a:solidFill>
                          <a:schemeClr val="bg1"/>
                        </a:solidFill>
                        <a:latin typeface="Arial Narrow" panose="020B0606020202030204" pitchFamily="34" charset="0"/>
                      </a:endParaRPr>
                    </a:p>
                  </a:txBody>
                  <a:tcPr marT="27432" marB="27432">
                    <a:solidFill>
                      <a:schemeClr val="accent6">
                        <a:lumMod val="40000"/>
                        <a:lumOff val="60000"/>
                      </a:schemeClr>
                    </a:solidFill>
                  </a:tcPr>
                </a:tc>
                <a:extLst>
                  <a:ext uri="{0D108BD9-81ED-4DB2-BD59-A6C34878D82A}">
                    <a16:rowId xmlns:a16="http://schemas.microsoft.com/office/drawing/2014/main" val="10000"/>
                  </a:ext>
                </a:extLst>
              </a:tr>
              <a:tr h="161108">
                <a:tc>
                  <a:txBody>
                    <a:bodyPr/>
                    <a:lstStyle/>
                    <a:p>
                      <a:pPr algn="l"/>
                      <a:r>
                        <a:rPr lang="en-US" sz="1500" dirty="0" smtClean="0">
                          <a:latin typeface="Arial Narrow" panose="020B0606020202030204" pitchFamily="34" charset="0"/>
                        </a:rPr>
                        <a:t>2.1 Amino Acids</a:t>
                      </a:r>
                      <a:endParaRPr lang="en-US" sz="1500" dirty="0">
                        <a:latin typeface="Arial Narrow" panose="020B0606020202030204" pitchFamily="34" charset="0"/>
                      </a:endParaRPr>
                    </a:p>
                  </a:txBody>
                  <a:tcPr marT="27432" marB="27432">
                    <a:solidFill>
                      <a:srgbClr val="EDE5AC"/>
                    </a:solidFill>
                  </a:tcPr>
                </a:tc>
                <a:tc>
                  <a:txBody>
                    <a:bodyPr/>
                    <a:lstStyle/>
                    <a:p>
                      <a:pPr algn="r"/>
                      <a:r>
                        <a:rPr lang="en-US" sz="1500" dirty="0" smtClean="0">
                          <a:latin typeface="Arial Narrow" panose="020B0606020202030204" pitchFamily="34" charset="0"/>
                        </a:rPr>
                        <a:t>Thu, Feb 07</a:t>
                      </a:r>
                      <a:endParaRPr lang="en-US" sz="1500" dirty="0">
                        <a:latin typeface="Arial Narrow" panose="020B0606020202030204" pitchFamily="34" charset="0"/>
                      </a:endParaRPr>
                    </a:p>
                  </a:txBody>
                  <a:tcPr marT="27432" marB="27432">
                    <a:solidFill>
                      <a:srgbClr val="EDE5AC"/>
                    </a:solidFill>
                  </a:tcPr>
                </a:tc>
                <a:extLst>
                  <a:ext uri="{0D108BD9-81ED-4DB2-BD59-A6C34878D82A}">
                    <a16:rowId xmlns:a16="http://schemas.microsoft.com/office/drawing/2014/main" val="10001"/>
                  </a:ext>
                </a:extLst>
              </a:tr>
              <a:tr h="161108">
                <a:tc>
                  <a:txBody>
                    <a:bodyPr/>
                    <a:lstStyle/>
                    <a:p>
                      <a:pPr algn="l"/>
                      <a:r>
                        <a:rPr lang="en-US" sz="1500" dirty="0" smtClean="0">
                          <a:latin typeface="Arial Narrow" panose="020B0606020202030204" pitchFamily="34" charset="0"/>
                        </a:rPr>
                        <a:t>2.2 Protein Properties</a:t>
                      </a:r>
                      <a:endParaRPr lang="en-US" sz="1500" dirty="0">
                        <a:latin typeface="Arial Narrow" panose="020B0606020202030204" pitchFamily="34" charset="0"/>
                      </a:endParaRPr>
                    </a:p>
                  </a:txBody>
                  <a:tcPr marT="27432" marB="27432">
                    <a:solidFill>
                      <a:srgbClr val="EDE5AC"/>
                    </a:solidFill>
                  </a:tcPr>
                </a:tc>
                <a:tc>
                  <a:txBody>
                    <a:bodyPr/>
                    <a:lstStyle/>
                    <a:p>
                      <a:pPr algn="r"/>
                      <a:r>
                        <a:rPr lang="en-US" sz="1500" dirty="0" smtClean="0">
                          <a:latin typeface="Arial Narrow" panose="020B0606020202030204" pitchFamily="34" charset="0"/>
                        </a:rPr>
                        <a:t>Tue,</a:t>
                      </a:r>
                      <a:r>
                        <a:rPr lang="en-US" sz="1500" baseline="0" dirty="0" smtClean="0">
                          <a:latin typeface="Arial Narrow" panose="020B0606020202030204" pitchFamily="34" charset="0"/>
                        </a:rPr>
                        <a:t> Feb 12</a:t>
                      </a:r>
                      <a:endParaRPr lang="en-US" sz="1500" dirty="0" smtClean="0">
                        <a:latin typeface="Arial Narrow" panose="020B0606020202030204" pitchFamily="34" charset="0"/>
                      </a:endParaRPr>
                    </a:p>
                  </a:txBody>
                  <a:tcPr marT="27432" marB="27432">
                    <a:solidFill>
                      <a:srgbClr val="EDE5AC"/>
                    </a:solidFill>
                  </a:tcPr>
                </a:tc>
                <a:extLst>
                  <a:ext uri="{0D108BD9-81ED-4DB2-BD59-A6C34878D82A}">
                    <a16:rowId xmlns:a16="http://schemas.microsoft.com/office/drawing/2014/main" val="10002"/>
                  </a:ext>
                </a:extLst>
              </a:tr>
              <a:tr h="161108">
                <a:tc>
                  <a:txBody>
                    <a:bodyPr/>
                    <a:lstStyle/>
                    <a:p>
                      <a:pPr algn="l"/>
                      <a:r>
                        <a:rPr lang="en-US" sz="1500" dirty="0" smtClean="0">
                          <a:latin typeface="Arial Narrow" panose="020B0606020202030204" pitchFamily="34" charset="0"/>
                        </a:rPr>
                        <a:t>2.3 Protein Structure</a:t>
                      </a:r>
                      <a:endParaRPr lang="en-US" sz="1500" dirty="0">
                        <a:latin typeface="Arial Narrow" panose="020B0606020202030204" pitchFamily="34" charset="0"/>
                      </a:endParaRPr>
                    </a:p>
                  </a:txBody>
                  <a:tcPr marT="27432" marB="27432">
                    <a:solidFill>
                      <a:srgbClr val="EDE5AC"/>
                    </a:solidFill>
                  </a:tcPr>
                </a:tc>
                <a:tc>
                  <a:txBody>
                    <a:bodyPr/>
                    <a:lstStyle/>
                    <a:p>
                      <a:pPr algn="r"/>
                      <a:r>
                        <a:rPr lang="en-US" sz="1500" dirty="0" smtClean="0">
                          <a:latin typeface="Arial Narrow" panose="020B0606020202030204" pitchFamily="34" charset="0"/>
                        </a:rPr>
                        <a:t>Thu, Feb 14</a:t>
                      </a:r>
                      <a:endParaRPr lang="en-US" sz="1500" dirty="0">
                        <a:latin typeface="Arial Narrow" panose="020B0606020202030204" pitchFamily="34" charset="0"/>
                      </a:endParaRPr>
                    </a:p>
                  </a:txBody>
                  <a:tcPr marT="27432" marB="27432">
                    <a:solidFill>
                      <a:srgbClr val="EDE5AC"/>
                    </a:solidFill>
                  </a:tcPr>
                </a:tc>
                <a:extLst>
                  <a:ext uri="{0D108BD9-81ED-4DB2-BD59-A6C34878D82A}">
                    <a16:rowId xmlns:a16="http://schemas.microsoft.com/office/drawing/2014/main" val="10003"/>
                  </a:ext>
                </a:extLst>
              </a:tr>
              <a:tr h="161108">
                <a:tc>
                  <a:txBody>
                    <a:bodyPr/>
                    <a:lstStyle/>
                    <a:p>
                      <a:pPr algn="l"/>
                      <a:r>
                        <a:rPr lang="en-US" sz="1500" dirty="0" smtClean="0">
                          <a:latin typeface="Arial Narrow" panose="020B0606020202030204" pitchFamily="34" charset="0"/>
                        </a:rPr>
                        <a:t>2.4 Protein Function</a:t>
                      </a:r>
                      <a:endParaRPr lang="en-US" sz="1500" dirty="0">
                        <a:latin typeface="Arial Narrow" panose="020B0606020202030204" pitchFamily="34" charset="0"/>
                      </a:endParaRPr>
                    </a:p>
                  </a:txBody>
                  <a:tcPr marT="27432" marB="27432">
                    <a:solidFill>
                      <a:srgbClr val="EDE5AC"/>
                    </a:solidFill>
                  </a:tcPr>
                </a:tc>
                <a:tc>
                  <a:txBody>
                    <a:bodyPr/>
                    <a:lstStyle/>
                    <a:p>
                      <a:pPr algn="r"/>
                      <a:r>
                        <a:rPr lang="en-US" sz="1500" dirty="0" smtClean="0">
                          <a:latin typeface="Arial Narrow" panose="020B0606020202030204" pitchFamily="34" charset="0"/>
                        </a:rPr>
                        <a:t>Tue,</a:t>
                      </a:r>
                      <a:r>
                        <a:rPr lang="en-US" sz="1500" baseline="0" dirty="0" smtClean="0">
                          <a:latin typeface="Arial Narrow" panose="020B0606020202030204" pitchFamily="34" charset="0"/>
                        </a:rPr>
                        <a:t> Feb 19</a:t>
                      </a:r>
                      <a:endParaRPr lang="en-US" sz="1500" dirty="0">
                        <a:latin typeface="Arial Narrow" panose="020B0606020202030204" pitchFamily="34" charset="0"/>
                      </a:endParaRPr>
                    </a:p>
                  </a:txBody>
                  <a:tcPr marT="27432" marB="27432">
                    <a:solidFill>
                      <a:srgbClr val="EDE5AC"/>
                    </a:solidFill>
                  </a:tcPr>
                </a:tc>
                <a:extLst>
                  <a:ext uri="{0D108BD9-81ED-4DB2-BD59-A6C34878D82A}">
                    <a16:rowId xmlns:a16="http://schemas.microsoft.com/office/drawing/2014/main" val="10004"/>
                  </a:ext>
                </a:extLst>
              </a:tr>
              <a:tr h="161108">
                <a:tc>
                  <a:txBody>
                    <a:bodyPr/>
                    <a:lstStyle/>
                    <a:p>
                      <a:pPr algn="l"/>
                      <a:r>
                        <a:rPr lang="en-US" sz="1500" dirty="0" smtClean="0">
                          <a:latin typeface="Arial Narrow" panose="020B0606020202030204" pitchFamily="34" charset="0"/>
                        </a:rPr>
                        <a:t>2.5 Enzyme</a:t>
                      </a:r>
                      <a:r>
                        <a:rPr lang="en-US" sz="1500" baseline="0" dirty="0" smtClean="0">
                          <a:latin typeface="Arial Narrow" panose="020B0606020202030204" pitchFamily="34" charset="0"/>
                        </a:rPr>
                        <a:t> Catalysis </a:t>
                      </a:r>
                      <a:endParaRPr lang="en-US" sz="1500" dirty="0">
                        <a:latin typeface="Arial Narrow" panose="020B0606020202030204" pitchFamily="34" charset="0"/>
                      </a:endParaRPr>
                    </a:p>
                  </a:txBody>
                  <a:tcPr marT="27432" marB="27432">
                    <a:solidFill>
                      <a:srgbClr val="EDE5AC"/>
                    </a:solidFill>
                  </a:tcPr>
                </a:tc>
                <a:tc>
                  <a:txBody>
                    <a:bodyPr/>
                    <a:lstStyle/>
                    <a:p>
                      <a:pPr algn="r"/>
                      <a:r>
                        <a:rPr lang="en-US" sz="1500" dirty="0" smtClean="0">
                          <a:latin typeface="Arial Narrow" panose="020B0606020202030204" pitchFamily="34" charset="0"/>
                        </a:rPr>
                        <a:t>Thu, Feb 21</a:t>
                      </a:r>
                      <a:endParaRPr lang="en-US" sz="1500" dirty="0">
                        <a:latin typeface="Arial Narrow" panose="020B0606020202030204" pitchFamily="34" charset="0"/>
                      </a:endParaRPr>
                    </a:p>
                  </a:txBody>
                  <a:tcPr marT="27432" marB="27432">
                    <a:solidFill>
                      <a:srgbClr val="EDE5AC"/>
                    </a:solidFill>
                  </a:tcPr>
                </a:tc>
                <a:extLst>
                  <a:ext uri="{0D108BD9-81ED-4DB2-BD59-A6C34878D82A}">
                    <a16:rowId xmlns:a16="http://schemas.microsoft.com/office/drawing/2014/main" val="10005"/>
                  </a:ext>
                </a:extLst>
              </a:tr>
              <a:tr h="161108">
                <a:tc>
                  <a:txBody>
                    <a:bodyPr/>
                    <a:lstStyle/>
                    <a:p>
                      <a:pPr algn="l"/>
                      <a:r>
                        <a:rPr lang="en-US" sz="1500" dirty="0" smtClean="0">
                          <a:latin typeface="Arial Narrow" panose="020B0606020202030204" pitchFamily="34" charset="0"/>
                        </a:rPr>
                        <a:t>2.6 Enzyme Kinetics</a:t>
                      </a:r>
                      <a:endParaRPr lang="en-US" sz="1500" dirty="0">
                        <a:latin typeface="Arial Narrow" panose="020B0606020202030204" pitchFamily="34" charset="0"/>
                      </a:endParaRPr>
                    </a:p>
                  </a:txBody>
                  <a:tcPr marT="27432" marB="27432">
                    <a:solidFill>
                      <a:srgbClr val="EDE5AC"/>
                    </a:solidFill>
                  </a:tcPr>
                </a:tc>
                <a:tc>
                  <a:txBody>
                    <a:bodyPr/>
                    <a:lstStyle/>
                    <a:p>
                      <a:pPr algn="r"/>
                      <a:r>
                        <a:rPr lang="en-US" sz="1500" dirty="0" smtClean="0">
                          <a:latin typeface="Arial Narrow" panose="020B0606020202030204" pitchFamily="34" charset="0"/>
                        </a:rPr>
                        <a:t>Tue, Feb 26</a:t>
                      </a:r>
                      <a:endParaRPr lang="en-US" sz="1500" dirty="0">
                        <a:latin typeface="Arial Narrow" panose="020B0606020202030204" pitchFamily="34" charset="0"/>
                      </a:endParaRPr>
                    </a:p>
                  </a:txBody>
                  <a:tcPr marT="27432" marB="27432">
                    <a:solidFill>
                      <a:srgbClr val="EDE5AC"/>
                    </a:solidFill>
                  </a:tcPr>
                </a:tc>
                <a:extLst>
                  <a:ext uri="{0D108BD9-81ED-4DB2-BD59-A6C34878D82A}">
                    <a16:rowId xmlns:a16="http://schemas.microsoft.com/office/drawing/2014/main" val="10006"/>
                  </a:ext>
                </a:extLst>
              </a:tr>
              <a:tr h="161108">
                <a:tc>
                  <a:txBody>
                    <a:bodyPr/>
                    <a:lstStyle/>
                    <a:p>
                      <a:pPr algn="l"/>
                      <a:r>
                        <a:rPr lang="en-US" sz="1500" dirty="0" smtClean="0">
                          <a:latin typeface="Arial Narrow" panose="020B0606020202030204" pitchFamily="34" charset="0"/>
                        </a:rPr>
                        <a:t>2.7 Exam II</a:t>
                      </a:r>
                      <a:endParaRPr lang="en-US" sz="1500" dirty="0">
                        <a:latin typeface="Arial Narrow" panose="020B0606020202030204" pitchFamily="34" charset="0"/>
                      </a:endParaRPr>
                    </a:p>
                  </a:txBody>
                  <a:tcPr marT="27432" marB="27432">
                    <a:solidFill>
                      <a:schemeClr val="accent1"/>
                    </a:solidFill>
                  </a:tcPr>
                </a:tc>
                <a:tc>
                  <a:txBody>
                    <a:bodyPr/>
                    <a:lstStyle/>
                    <a:p>
                      <a:pPr algn="r"/>
                      <a:r>
                        <a:rPr lang="en-US" sz="1500" dirty="0" smtClean="0">
                          <a:latin typeface="Arial Narrow" panose="020B0606020202030204" pitchFamily="34" charset="0"/>
                        </a:rPr>
                        <a:t>Thu, Feb 28</a:t>
                      </a:r>
                      <a:endParaRPr lang="en-US" sz="1500" dirty="0">
                        <a:latin typeface="Arial Narrow" panose="020B0606020202030204" pitchFamily="34" charset="0"/>
                      </a:endParaRPr>
                    </a:p>
                  </a:txBody>
                  <a:tcPr marT="27432" marB="27432">
                    <a:solidFill>
                      <a:schemeClr val="accent1"/>
                    </a:solidFill>
                  </a:tcPr>
                </a:tc>
                <a:extLst>
                  <a:ext uri="{0D108BD9-81ED-4DB2-BD59-A6C34878D82A}">
                    <a16:rowId xmlns:a16="http://schemas.microsoft.com/office/drawing/2014/main" val="1795986235"/>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568767830"/>
              </p:ext>
            </p:extLst>
          </p:nvPr>
        </p:nvGraphicFramePr>
        <p:xfrm>
          <a:off x="228600" y="3828288"/>
          <a:ext cx="4114800" cy="2267712"/>
        </p:xfrm>
        <a:graphic>
          <a:graphicData uri="http://schemas.openxmlformats.org/drawingml/2006/table">
            <a:tbl>
              <a:tblPr firstRow="1" bandRow="1">
                <a:tableStyleId>{5940675A-B579-460E-94D1-54222C63F5DA}</a:tableStyleId>
              </a:tblPr>
              <a:tblGrid>
                <a:gridCol w="27432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tblGrid>
              <a:tr h="198425">
                <a:tc>
                  <a:txBody>
                    <a:bodyPr/>
                    <a:lstStyle/>
                    <a:p>
                      <a:pPr algn="l"/>
                      <a:r>
                        <a:rPr lang="en-US" sz="1500" dirty="0" smtClean="0">
                          <a:solidFill>
                            <a:schemeClr val="bg1"/>
                          </a:solidFill>
                          <a:latin typeface="Arial Narrow" panose="020B0606020202030204" pitchFamily="34" charset="0"/>
                        </a:rPr>
                        <a:t>Class</a:t>
                      </a:r>
                      <a:endParaRPr lang="en-US" sz="1500" dirty="0">
                        <a:solidFill>
                          <a:schemeClr val="bg1"/>
                        </a:solidFill>
                        <a:latin typeface="Arial Narrow" panose="020B0606020202030204" pitchFamily="34" charset="0"/>
                      </a:endParaRPr>
                    </a:p>
                  </a:txBody>
                  <a:tcPr marT="27432" marB="27432">
                    <a:solidFill>
                      <a:schemeClr val="accent6">
                        <a:lumMod val="40000"/>
                        <a:lumOff val="60000"/>
                      </a:schemeClr>
                    </a:solidFill>
                  </a:tcPr>
                </a:tc>
                <a:tc>
                  <a:txBody>
                    <a:bodyPr/>
                    <a:lstStyle/>
                    <a:p>
                      <a:pPr algn="r"/>
                      <a:r>
                        <a:rPr lang="en-US" sz="1500" dirty="0" smtClean="0">
                          <a:solidFill>
                            <a:schemeClr val="bg1"/>
                          </a:solidFill>
                          <a:latin typeface="Arial Narrow" panose="020B0606020202030204" pitchFamily="34" charset="0"/>
                        </a:rPr>
                        <a:t>Date</a:t>
                      </a:r>
                      <a:endParaRPr lang="en-US" sz="1500" dirty="0">
                        <a:solidFill>
                          <a:schemeClr val="bg1"/>
                        </a:solidFill>
                        <a:latin typeface="Arial Narrow" panose="020B0606020202030204" pitchFamily="34" charset="0"/>
                      </a:endParaRPr>
                    </a:p>
                  </a:txBody>
                  <a:tcPr marT="27432" marB="27432">
                    <a:solidFill>
                      <a:schemeClr val="accent6">
                        <a:lumMod val="40000"/>
                        <a:lumOff val="60000"/>
                      </a:schemeClr>
                    </a:solidFill>
                  </a:tcPr>
                </a:tc>
                <a:extLst>
                  <a:ext uri="{0D108BD9-81ED-4DB2-BD59-A6C34878D82A}">
                    <a16:rowId xmlns:a16="http://schemas.microsoft.com/office/drawing/2014/main" val="10000"/>
                  </a:ext>
                </a:extLst>
              </a:tr>
              <a:tr h="198425">
                <a:tc>
                  <a:txBody>
                    <a:bodyPr/>
                    <a:lstStyle/>
                    <a:p>
                      <a:pPr algn="l"/>
                      <a:r>
                        <a:rPr lang="en-US" sz="1500" dirty="0" smtClean="0">
                          <a:latin typeface="Arial Narrow" panose="020B0606020202030204" pitchFamily="34" charset="0"/>
                        </a:rPr>
                        <a:t>3.1 Glucose</a:t>
                      </a:r>
                      <a:r>
                        <a:rPr lang="en-US" sz="1500" baseline="0" dirty="0" smtClean="0">
                          <a:latin typeface="Arial Narrow" panose="020B0606020202030204" pitchFamily="34" charset="0"/>
                        </a:rPr>
                        <a:t> Catabolism</a:t>
                      </a:r>
                      <a:endParaRPr lang="en-US" sz="1500" dirty="0">
                        <a:latin typeface="Arial Narrow" panose="020B0606020202030204" pitchFamily="34" charset="0"/>
                      </a:endParaRPr>
                    </a:p>
                  </a:txBody>
                  <a:tcPr marT="27432" marB="27432">
                    <a:solidFill>
                      <a:srgbClr val="EDE5AC"/>
                    </a:solidFill>
                  </a:tcPr>
                </a:tc>
                <a:tc>
                  <a:txBody>
                    <a:bodyPr/>
                    <a:lstStyle/>
                    <a:p>
                      <a:pPr algn="r"/>
                      <a:r>
                        <a:rPr lang="en-US" sz="1500" dirty="0" smtClean="0">
                          <a:latin typeface="Arial Narrow" panose="020B0606020202030204" pitchFamily="34" charset="0"/>
                        </a:rPr>
                        <a:t>Tue, Mar 05</a:t>
                      </a:r>
                      <a:endParaRPr lang="en-US" sz="1500" dirty="0">
                        <a:latin typeface="Arial Narrow" panose="020B0606020202030204" pitchFamily="34" charset="0"/>
                      </a:endParaRPr>
                    </a:p>
                  </a:txBody>
                  <a:tcPr marT="27432" marB="27432">
                    <a:solidFill>
                      <a:srgbClr val="EDE5AC"/>
                    </a:solidFill>
                  </a:tcPr>
                </a:tc>
                <a:extLst>
                  <a:ext uri="{0D108BD9-81ED-4DB2-BD59-A6C34878D82A}">
                    <a16:rowId xmlns:a16="http://schemas.microsoft.com/office/drawing/2014/main" val="10002"/>
                  </a:ext>
                </a:extLst>
              </a:tr>
              <a:tr h="198425">
                <a:tc>
                  <a:txBody>
                    <a:bodyPr/>
                    <a:lstStyle/>
                    <a:p>
                      <a:pPr algn="l"/>
                      <a:r>
                        <a:rPr lang="en-US" sz="1500" dirty="0" smtClean="0">
                          <a:latin typeface="Arial Narrow" panose="020B0606020202030204" pitchFamily="34" charset="0"/>
                        </a:rPr>
                        <a:t>3.2 Glycogen Metabolism</a:t>
                      </a:r>
                      <a:endParaRPr lang="en-US" sz="1500" dirty="0">
                        <a:latin typeface="Arial Narrow" panose="020B0606020202030204" pitchFamily="34" charset="0"/>
                      </a:endParaRPr>
                    </a:p>
                  </a:txBody>
                  <a:tcPr marT="27432" marB="27432">
                    <a:solidFill>
                      <a:srgbClr val="EDE5AC"/>
                    </a:solidFill>
                  </a:tcPr>
                </a:tc>
                <a:tc>
                  <a:txBody>
                    <a:bodyPr/>
                    <a:lstStyle/>
                    <a:p>
                      <a:pPr algn="r"/>
                      <a:r>
                        <a:rPr lang="en-US" sz="1500" dirty="0" smtClean="0">
                          <a:latin typeface="Arial Narrow" panose="020B0606020202030204" pitchFamily="34" charset="0"/>
                        </a:rPr>
                        <a:t>Thu, Mar 07</a:t>
                      </a:r>
                    </a:p>
                  </a:txBody>
                  <a:tcPr marT="27432" marB="27432">
                    <a:solidFill>
                      <a:srgbClr val="EDE5AC"/>
                    </a:solidFill>
                  </a:tcPr>
                </a:tc>
                <a:extLst>
                  <a:ext uri="{0D108BD9-81ED-4DB2-BD59-A6C34878D82A}">
                    <a16:rowId xmlns:a16="http://schemas.microsoft.com/office/drawing/2014/main" val="10003"/>
                  </a:ext>
                </a:extLst>
              </a:tr>
              <a:tr h="198425">
                <a:tc>
                  <a:txBody>
                    <a:bodyPr/>
                    <a:lstStyle/>
                    <a:p>
                      <a:pPr algn="l"/>
                      <a:r>
                        <a:rPr lang="en-US" sz="1500" dirty="0" smtClean="0">
                          <a:latin typeface="Arial Narrow" panose="020B0606020202030204" pitchFamily="34" charset="0"/>
                        </a:rPr>
                        <a:t>3.3 Lipid</a:t>
                      </a:r>
                      <a:r>
                        <a:rPr lang="en-US" sz="1500" baseline="0" dirty="0" smtClean="0">
                          <a:latin typeface="Arial Narrow" panose="020B0606020202030204" pitchFamily="34" charset="0"/>
                        </a:rPr>
                        <a:t> Catabolism</a:t>
                      </a:r>
                      <a:endParaRPr lang="en-US" sz="1500" dirty="0">
                        <a:latin typeface="Arial Narrow" panose="020B0606020202030204" pitchFamily="34" charset="0"/>
                      </a:endParaRPr>
                    </a:p>
                  </a:txBody>
                  <a:tcPr marT="27432" marB="27432">
                    <a:solidFill>
                      <a:srgbClr val="EDE5AC"/>
                    </a:solidFill>
                  </a:tcPr>
                </a:tc>
                <a:tc>
                  <a:txBody>
                    <a:bodyPr/>
                    <a:lstStyle/>
                    <a:p>
                      <a:pPr algn="r"/>
                      <a:r>
                        <a:rPr lang="en-US" sz="1500" dirty="0" smtClean="0">
                          <a:latin typeface="Arial Narrow" panose="020B0606020202030204" pitchFamily="34" charset="0"/>
                        </a:rPr>
                        <a:t>Tue, Mar 19</a:t>
                      </a:r>
                      <a:endParaRPr lang="en-US" sz="1500" dirty="0">
                        <a:latin typeface="Arial Narrow" panose="020B0606020202030204" pitchFamily="34" charset="0"/>
                      </a:endParaRPr>
                    </a:p>
                  </a:txBody>
                  <a:tcPr marT="27432" marB="27432">
                    <a:solidFill>
                      <a:srgbClr val="EDE5AC"/>
                    </a:solidFill>
                  </a:tcPr>
                </a:tc>
                <a:extLst>
                  <a:ext uri="{0D108BD9-81ED-4DB2-BD59-A6C34878D82A}">
                    <a16:rowId xmlns:a16="http://schemas.microsoft.com/office/drawing/2014/main" val="10004"/>
                  </a:ext>
                </a:extLst>
              </a:tr>
              <a:tr h="198425">
                <a:tc>
                  <a:txBody>
                    <a:bodyPr/>
                    <a:lstStyle/>
                    <a:p>
                      <a:pPr algn="l"/>
                      <a:r>
                        <a:rPr lang="en-US" sz="1500" dirty="0" smtClean="0">
                          <a:latin typeface="Arial Narrow" panose="020B0606020202030204" pitchFamily="34" charset="0"/>
                        </a:rPr>
                        <a:t>3.4 Protein</a:t>
                      </a:r>
                      <a:r>
                        <a:rPr lang="en-US" sz="1500" baseline="0" dirty="0" smtClean="0">
                          <a:latin typeface="Arial Narrow" panose="020B0606020202030204" pitchFamily="34" charset="0"/>
                        </a:rPr>
                        <a:t> Catabolism</a:t>
                      </a:r>
                      <a:endParaRPr lang="en-US" sz="1500" dirty="0">
                        <a:latin typeface="Arial Narrow" panose="020B0606020202030204" pitchFamily="34" charset="0"/>
                      </a:endParaRPr>
                    </a:p>
                  </a:txBody>
                  <a:tcPr marT="27432" marB="27432">
                    <a:solidFill>
                      <a:srgbClr val="EDE5AC"/>
                    </a:solidFill>
                  </a:tcPr>
                </a:tc>
                <a:tc>
                  <a:txBody>
                    <a:bodyPr/>
                    <a:lstStyle/>
                    <a:p>
                      <a:pPr algn="r"/>
                      <a:r>
                        <a:rPr lang="en-US" sz="1500" dirty="0" smtClean="0">
                          <a:latin typeface="Arial Narrow" panose="020B0606020202030204" pitchFamily="34" charset="0"/>
                        </a:rPr>
                        <a:t>Thu, Mar 21</a:t>
                      </a:r>
                      <a:endParaRPr lang="en-US" sz="1500" dirty="0">
                        <a:latin typeface="Arial Narrow" panose="020B0606020202030204" pitchFamily="34" charset="0"/>
                      </a:endParaRPr>
                    </a:p>
                  </a:txBody>
                  <a:tcPr marT="27432" marB="27432">
                    <a:solidFill>
                      <a:srgbClr val="EDE5AC"/>
                    </a:solidFill>
                  </a:tcPr>
                </a:tc>
                <a:extLst>
                  <a:ext uri="{0D108BD9-81ED-4DB2-BD59-A6C34878D82A}">
                    <a16:rowId xmlns:a16="http://schemas.microsoft.com/office/drawing/2014/main" val="10005"/>
                  </a:ext>
                </a:extLst>
              </a:tr>
              <a:tr h="198425">
                <a:tc>
                  <a:txBody>
                    <a:bodyPr/>
                    <a:lstStyle/>
                    <a:p>
                      <a:pPr algn="l"/>
                      <a:r>
                        <a:rPr lang="en-US" sz="1500" dirty="0" smtClean="0">
                          <a:latin typeface="Arial Narrow" panose="020B0606020202030204" pitchFamily="34" charset="0"/>
                        </a:rPr>
                        <a:t>3.5 Krebs Cycle</a:t>
                      </a:r>
                      <a:endParaRPr lang="en-US" sz="1500" dirty="0">
                        <a:latin typeface="Arial Narrow" panose="020B0606020202030204" pitchFamily="34" charset="0"/>
                      </a:endParaRPr>
                    </a:p>
                  </a:txBody>
                  <a:tcPr marT="27432" marB="27432">
                    <a:solidFill>
                      <a:srgbClr val="EDE5AC"/>
                    </a:solidFill>
                  </a:tcPr>
                </a:tc>
                <a:tc>
                  <a:txBody>
                    <a:bodyPr/>
                    <a:lstStyle/>
                    <a:p>
                      <a:pPr algn="r"/>
                      <a:r>
                        <a:rPr lang="en-US" sz="1500" dirty="0" smtClean="0">
                          <a:latin typeface="Arial Narrow" panose="020B0606020202030204" pitchFamily="34" charset="0"/>
                        </a:rPr>
                        <a:t>Tue, Mar 26</a:t>
                      </a:r>
                      <a:endParaRPr lang="en-US" sz="1500" dirty="0">
                        <a:latin typeface="Arial Narrow" panose="020B0606020202030204" pitchFamily="34" charset="0"/>
                      </a:endParaRPr>
                    </a:p>
                  </a:txBody>
                  <a:tcPr marT="27432" marB="27432">
                    <a:solidFill>
                      <a:srgbClr val="EDE5AC"/>
                    </a:solidFill>
                  </a:tcPr>
                </a:tc>
                <a:extLst>
                  <a:ext uri="{0D108BD9-81ED-4DB2-BD59-A6C34878D82A}">
                    <a16:rowId xmlns:a16="http://schemas.microsoft.com/office/drawing/2014/main" val="10006"/>
                  </a:ext>
                </a:extLst>
              </a:tr>
              <a:tr h="198425">
                <a:tc>
                  <a:txBody>
                    <a:bodyPr/>
                    <a:lstStyle/>
                    <a:p>
                      <a:pPr algn="l"/>
                      <a:r>
                        <a:rPr lang="en-US" sz="1500" dirty="0" smtClean="0">
                          <a:latin typeface="Arial Narrow" panose="020B0606020202030204" pitchFamily="34" charset="0"/>
                        </a:rPr>
                        <a:t>3.6 Oxidative Phosphorylation</a:t>
                      </a:r>
                      <a:endParaRPr lang="en-US" sz="1500" dirty="0">
                        <a:latin typeface="Arial Narrow" panose="020B0606020202030204" pitchFamily="34" charset="0"/>
                      </a:endParaRPr>
                    </a:p>
                  </a:txBody>
                  <a:tcPr marT="27432" marB="27432">
                    <a:solidFill>
                      <a:srgbClr val="EDE5AC"/>
                    </a:solidFill>
                  </a:tcPr>
                </a:tc>
                <a:tc>
                  <a:txBody>
                    <a:bodyPr/>
                    <a:lstStyle/>
                    <a:p>
                      <a:pPr algn="r"/>
                      <a:r>
                        <a:rPr lang="en-US" sz="1500" dirty="0" smtClean="0">
                          <a:latin typeface="Arial Narrow" panose="020B0606020202030204" pitchFamily="34" charset="0"/>
                        </a:rPr>
                        <a:t>Thu, Mar 28</a:t>
                      </a:r>
                      <a:endParaRPr lang="en-US" sz="1500" dirty="0">
                        <a:latin typeface="Arial Narrow" panose="020B0606020202030204" pitchFamily="34" charset="0"/>
                      </a:endParaRPr>
                    </a:p>
                  </a:txBody>
                  <a:tcPr marT="27432" marB="27432">
                    <a:solidFill>
                      <a:srgbClr val="EDE5AC"/>
                    </a:solidFill>
                  </a:tcPr>
                </a:tc>
                <a:extLst>
                  <a:ext uri="{0D108BD9-81ED-4DB2-BD59-A6C34878D82A}">
                    <a16:rowId xmlns:a16="http://schemas.microsoft.com/office/drawing/2014/main" val="1173704392"/>
                  </a:ext>
                </a:extLst>
              </a:tr>
              <a:tr h="198425">
                <a:tc>
                  <a:txBody>
                    <a:bodyPr/>
                    <a:lstStyle/>
                    <a:p>
                      <a:pPr algn="l"/>
                      <a:r>
                        <a:rPr lang="en-US" sz="1500" dirty="0" smtClean="0">
                          <a:latin typeface="Arial Narrow" panose="020B0606020202030204" pitchFamily="34" charset="0"/>
                        </a:rPr>
                        <a:t>3.7 Exam III</a:t>
                      </a:r>
                      <a:endParaRPr lang="en-US" sz="1500" dirty="0">
                        <a:latin typeface="Arial Narrow" panose="020B0606020202030204" pitchFamily="34" charset="0"/>
                      </a:endParaRPr>
                    </a:p>
                  </a:txBody>
                  <a:tcPr marT="27432" marB="27432">
                    <a:solidFill>
                      <a:schemeClr val="accent1"/>
                    </a:solidFill>
                  </a:tcPr>
                </a:tc>
                <a:tc>
                  <a:txBody>
                    <a:bodyPr/>
                    <a:lstStyle/>
                    <a:p>
                      <a:pPr algn="r"/>
                      <a:r>
                        <a:rPr lang="en-US" sz="1500" dirty="0" smtClean="0">
                          <a:latin typeface="Arial Narrow" panose="020B0606020202030204" pitchFamily="34" charset="0"/>
                        </a:rPr>
                        <a:t>Tue, Apr 02</a:t>
                      </a:r>
                      <a:endParaRPr lang="en-US" sz="1500" dirty="0">
                        <a:latin typeface="Arial Narrow" panose="020B0606020202030204" pitchFamily="34" charset="0"/>
                      </a:endParaRPr>
                    </a:p>
                  </a:txBody>
                  <a:tcPr marT="27432" marB="27432">
                    <a:solidFill>
                      <a:schemeClr val="accent1"/>
                    </a:solidFill>
                  </a:tcPr>
                </a:tc>
                <a:extLst>
                  <a:ext uri="{0D108BD9-81ED-4DB2-BD59-A6C34878D82A}">
                    <a16:rowId xmlns:a16="http://schemas.microsoft.com/office/drawing/2014/main" val="81685448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107727957"/>
              </p:ext>
            </p:extLst>
          </p:nvPr>
        </p:nvGraphicFramePr>
        <p:xfrm>
          <a:off x="4800600" y="3828288"/>
          <a:ext cx="4114800" cy="2267712"/>
        </p:xfrm>
        <a:graphic>
          <a:graphicData uri="http://schemas.openxmlformats.org/drawingml/2006/table">
            <a:tbl>
              <a:tblPr firstRow="1" bandRow="1">
                <a:tableStyleId>{5940675A-B579-460E-94D1-54222C63F5DA}</a:tableStyleId>
              </a:tblPr>
              <a:tblGrid>
                <a:gridCol w="27432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tblGrid>
              <a:tr h="187139">
                <a:tc>
                  <a:txBody>
                    <a:bodyPr/>
                    <a:lstStyle/>
                    <a:p>
                      <a:pPr algn="l"/>
                      <a:r>
                        <a:rPr lang="en-US" sz="1500" dirty="0" smtClean="0">
                          <a:solidFill>
                            <a:schemeClr val="bg1"/>
                          </a:solidFill>
                          <a:latin typeface="Arial Narrow" panose="020B0606020202030204" pitchFamily="34" charset="0"/>
                        </a:rPr>
                        <a:t>Class</a:t>
                      </a:r>
                      <a:endParaRPr lang="en-US" sz="1500" dirty="0">
                        <a:solidFill>
                          <a:schemeClr val="bg1"/>
                        </a:solidFill>
                        <a:latin typeface="Arial Narrow" panose="020B0606020202030204" pitchFamily="34" charset="0"/>
                      </a:endParaRPr>
                    </a:p>
                  </a:txBody>
                  <a:tcPr marT="27432" marB="27432">
                    <a:solidFill>
                      <a:schemeClr val="accent6">
                        <a:lumMod val="40000"/>
                        <a:lumOff val="60000"/>
                      </a:schemeClr>
                    </a:solidFill>
                  </a:tcPr>
                </a:tc>
                <a:tc>
                  <a:txBody>
                    <a:bodyPr/>
                    <a:lstStyle/>
                    <a:p>
                      <a:pPr algn="r"/>
                      <a:r>
                        <a:rPr lang="en-US" sz="1500" dirty="0" smtClean="0">
                          <a:solidFill>
                            <a:schemeClr val="bg1"/>
                          </a:solidFill>
                          <a:latin typeface="Arial Narrow" panose="020B0606020202030204" pitchFamily="34" charset="0"/>
                        </a:rPr>
                        <a:t>Date</a:t>
                      </a:r>
                      <a:endParaRPr lang="en-US" sz="1500" dirty="0">
                        <a:solidFill>
                          <a:schemeClr val="bg1"/>
                        </a:solidFill>
                        <a:latin typeface="Arial Narrow" panose="020B0606020202030204" pitchFamily="34" charset="0"/>
                      </a:endParaRPr>
                    </a:p>
                  </a:txBody>
                  <a:tcPr marT="27432" marB="27432">
                    <a:solidFill>
                      <a:schemeClr val="accent6">
                        <a:lumMod val="40000"/>
                        <a:lumOff val="60000"/>
                      </a:schemeClr>
                    </a:solidFill>
                  </a:tcPr>
                </a:tc>
                <a:extLst>
                  <a:ext uri="{0D108BD9-81ED-4DB2-BD59-A6C34878D82A}">
                    <a16:rowId xmlns:a16="http://schemas.microsoft.com/office/drawing/2014/main" val="10000"/>
                  </a:ext>
                </a:extLst>
              </a:tr>
              <a:tr h="187139">
                <a:tc>
                  <a:txBody>
                    <a:bodyPr/>
                    <a:lstStyle/>
                    <a:p>
                      <a:pPr algn="l"/>
                      <a:r>
                        <a:rPr lang="en-US" sz="1500" dirty="0" smtClean="0">
                          <a:latin typeface="Arial Narrow" panose="020B0606020202030204" pitchFamily="34" charset="0"/>
                        </a:rPr>
                        <a:t>4.1</a:t>
                      </a:r>
                      <a:r>
                        <a:rPr lang="en-US" sz="1500" baseline="0" dirty="0" smtClean="0">
                          <a:latin typeface="Arial Narrow" panose="020B0606020202030204" pitchFamily="34" charset="0"/>
                        </a:rPr>
                        <a:t> </a:t>
                      </a:r>
                      <a:r>
                        <a:rPr lang="en-US" sz="1500" dirty="0" smtClean="0">
                          <a:latin typeface="Arial Narrow" panose="020B0606020202030204" pitchFamily="34" charset="0"/>
                        </a:rPr>
                        <a:t>Nucleotide</a:t>
                      </a:r>
                      <a:r>
                        <a:rPr lang="en-US" sz="1500" baseline="0" dirty="0" smtClean="0">
                          <a:latin typeface="Arial Narrow" panose="020B0606020202030204" pitchFamily="34" charset="0"/>
                        </a:rPr>
                        <a:t>s</a:t>
                      </a:r>
                      <a:endParaRPr lang="en-US" sz="1500" dirty="0">
                        <a:latin typeface="Arial Narrow" panose="020B0606020202030204" pitchFamily="34" charset="0"/>
                      </a:endParaRPr>
                    </a:p>
                  </a:txBody>
                  <a:tcPr marT="27432" marB="27432">
                    <a:solidFill>
                      <a:srgbClr val="EDE5AC"/>
                    </a:solidFill>
                  </a:tcPr>
                </a:tc>
                <a:tc>
                  <a:txBody>
                    <a:bodyPr/>
                    <a:lstStyle/>
                    <a:p>
                      <a:pPr algn="r"/>
                      <a:r>
                        <a:rPr lang="en-US" sz="1500" dirty="0" smtClean="0">
                          <a:latin typeface="Arial Narrow" panose="020B0606020202030204" pitchFamily="34" charset="0"/>
                        </a:rPr>
                        <a:t>Thu, Apr 04</a:t>
                      </a:r>
                      <a:endParaRPr lang="en-US" sz="1500" dirty="0">
                        <a:latin typeface="Arial Narrow" panose="020B0606020202030204" pitchFamily="34" charset="0"/>
                      </a:endParaRPr>
                    </a:p>
                  </a:txBody>
                  <a:tcPr marT="27432" marB="27432">
                    <a:solidFill>
                      <a:srgbClr val="EDE5AC"/>
                    </a:solidFill>
                  </a:tcPr>
                </a:tc>
                <a:extLst>
                  <a:ext uri="{0D108BD9-81ED-4DB2-BD59-A6C34878D82A}">
                    <a16:rowId xmlns:a16="http://schemas.microsoft.com/office/drawing/2014/main" val="10001"/>
                  </a:ext>
                </a:extLst>
              </a:tr>
              <a:tr h="187139">
                <a:tc>
                  <a:txBody>
                    <a:bodyPr/>
                    <a:lstStyle/>
                    <a:p>
                      <a:pPr algn="l"/>
                      <a:r>
                        <a:rPr lang="en-US" sz="1500" dirty="0" smtClean="0">
                          <a:latin typeface="Arial Narrow" panose="020B0606020202030204" pitchFamily="34" charset="0"/>
                        </a:rPr>
                        <a:t>4.2 Nucleic</a:t>
                      </a:r>
                      <a:r>
                        <a:rPr lang="en-US" sz="1500" baseline="0" dirty="0" smtClean="0">
                          <a:latin typeface="Arial Narrow" panose="020B0606020202030204" pitchFamily="34" charset="0"/>
                        </a:rPr>
                        <a:t> Acids</a:t>
                      </a:r>
                      <a:endParaRPr lang="en-US" sz="1500" dirty="0">
                        <a:latin typeface="Arial Narrow" panose="020B0606020202030204" pitchFamily="34" charset="0"/>
                      </a:endParaRPr>
                    </a:p>
                  </a:txBody>
                  <a:tcPr marT="27432" marB="27432">
                    <a:solidFill>
                      <a:srgbClr val="EDE5AC"/>
                    </a:solidFill>
                  </a:tcPr>
                </a:tc>
                <a:tc>
                  <a:txBody>
                    <a:bodyPr/>
                    <a:lstStyle/>
                    <a:p>
                      <a:pPr algn="r"/>
                      <a:r>
                        <a:rPr lang="en-US" sz="1500" dirty="0" smtClean="0">
                          <a:latin typeface="Arial Narrow" panose="020B0606020202030204" pitchFamily="34" charset="0"/>
                        </a:rPr>
                        <a:t>Tue, Apr 09</a:t>
                      </a:r>
                      <a:endParaRPr lang="en-US" sz="1500" dirty="0">
                        <a:latin typeface="Arial Narrow" panose="020B0606020202030204" pitchFamily="34" charset="0"/>
                      </a:endParaRPr>
                    </a:p>
                  </a:txBody>
                  <a:tcPr marT="27432" marB="27432">
                    <a:solidFill>
                      <a:srgbClr val="EDE5AC"/>
                    </a:solidFill>
                  </a:tcPr>
                </a:tc>
                <a:extLst>
                  <a:ext uri="{0D108BD9-81ED-4DB2-BD59-A6C34878D82A}">
                    <a16:rowId xmlns:a16="http://schemas.microsoft.com/office/drawing/2014/main" val="10003"/>
                  </a:ext>
                </a:extLst>
              </a:tr>
              <a:tr h="187139">
                <a:tc>
                  <a:txBody>
                    <a:bodyPr/>
                    <a:lstStyle/>
                    <a:p>
                      <a:pPr algn="l"/>
                      <a:r>
                        <a:rPr lang="en-US" sz="1500" dirty="0" smtClean="0">
                          <a:latin typeface="Arial Narrow" panose="020B0606020202030204" pitchFamily="34" charset="0"/>
                        </a:rPr>
                        <a:t>4.3 DNA Replication</a:t>
                      </a:r>
                      <a:endParaRPr lang="en-US" sz="1500" dirty="0">
                        <a:latin typeface="Arial Narrow" panose="020B0606020202030204" pitchFamily="34" charset="0"/>
                      </a:endParaRPr>
                    </a:p>
                  </a:txBody>
                  <a:tcPr marT="27432" marB="27432">
                    <a:solidFill>
                      <a:srgbClr val="EDE5AC"/>
                    </a:solidFill>
                  </a:tcPr>
                </a:tc>
                <a:tc>
                  <a:txBody>
                    <a:bodyPr/>
                    <a:lstStyle/>
                    <a:p>
                      <a:pPr algn="r"/>
                      <a:r>
                        <a:rPr lang="en-US" sz="1500" dirty="0" smtClean="0">
                          <a:latin typeface="Arial Narrow" panose="020B0606020202030204" pitchFamily="34" charset="0"/>
                        </a:rPr>
                        <a:t>Thu, Apr 11</a:t>
                      </a:r>
                      <a:endParaRPr lang="en-US" sz="1500" dirty="0">
                        <a:latin typeface="Arial Narrow" panose="020B0606020202030204" pitchFamily="34" charset="0"/>
                      </a:endParaRPr>
                    </a:p>
                  </a:txBody>
                  <a:tcPr marT="27432" marB="27432">
                    <a:solidFill>
                      <a:srgbClr val="EDE5AC"/>
                    </a:solidFill>
                  </a:tcPr>
                </a:tc>
                <a:extLst>
                  <a:ext uri="{0D108BD9-81ED-4DB2-BD59-A6C34878D82A}">
                    <a16:rowId xmlns:a16="http://schemas.microsoft.com/office/drawing/2014/main" val="10004"/>
                  </a:ext>
                </a:extLst>
              </a:tr>
              <a:tr h="187139">
                <a:tc>
                  <a:txBody>
                    <a:bodyPr/>
                    <a:lstStyle/>
                    <a:p>
                      <a:pPr algn="l"/>
                      <a:r>
                        <a:rPr lang="en-US" sz="1500" dirty="0" smtClean="0">
                          <a:latin typeface="Arial Narrow" panose="020B0606020202030204" pitchFamily="34" charset="0"/>
                        </a:rPr>
                        <a:t>4.4 RNA</a:t>
                      </a:r>
                      <a:r>
                        <a:rPr lang="en-US" sz="1500" baseline="0" dirty="0" smtClean="0">
                          <a:latin typeface="Arial Narrow" panose="020B0606020202030204" pitchFamily="34" charset="0"/>
                        </a:rPr>
                        <a:t> Transcription </a:t>
                      </a:r>
                      <a:endParaRPr lang="en-US" sz="1500" dirty="0">
                        <a:latin typeface="Arial Narrow" panose="020B0606020202030204" pitchFamily="34" charset="0"/>
                      </a:endParaRPr>
                    </a:p>
                  </a:txBody>
                  <a:tcPr marT="27432" marB="27432">
                    <a:solidFill>
                      <a:srgbClr val="EDE5AC"/>
                    </a:solidFill>
                  </a:tcPr>
                </a:tc>
                <a:tc>
                  <a:txBody>
                    <a:bodyPr/>
                    <a:lstStyle/>
                    <a:p>
                      <a:pPr algn="r"/>
                      <a:r>
                        <a:rPr lang="en-US" sz="1500" dirty="0" smtClean="0">
                          <a:latin typeface="Arial Narrow" panose="020B0606020202030204" pitchFamily="34" charset="0"/>
                        </a:rPr>
                        <a:t>Tue,</a:t>
                      </a:r>
                      <a:r>
                        <a:rPr lang="en-US" sz="1500" baseline="0" dirty="0" smtClean="0">
                          <a:latin typeface="Arial Narrow" panose="020B0606020202030204" pitchFamily="34" charset="0"/>
                        </a:rPr>
                        <a:t> Apr 16</a:t>
                      </a:r>
                      <a:endParaRPr lang="en-US" sz="1500" dirty="0">
                        <a:latin typeface="Arial Narrow" panose="020B0606020202030204" pitchFamily="34" charset="0"/>
                      </a:endParaRPr>
                    </a:p>
                  </a:txBody>
                  <a:tcPr marT="27432" marB="27432">
                    <a:solidFill>
                      <a:srgbClr val="EDE5AC"/>
                    </a:solidFill>
                  </a:tcPr>
                </a:tc>
                <a:extLst>
                  <a:ext uri="{0D108BD9-81ED-4DB2-BD59-A6C34878D82A}">
                    <a16:rowId xmlns:a16="http://schemas.microsoft.com/office/drawing/2014/main" val="10005"/>
                  </a:ext>
                </a:extLst>
              </a:tr>
              <a:tr h="187139">
                <a:tc>
                  <a:txBody>
                    <a:bodyPr/>
                    <a:lstStyle/>
                    <a:p>
                      <a:pPr algn="l"/>
                      <a:r>
                        <a:rPr lang="en-US" sz="1500" dirty="0" smtClean="0">
                          <a:latin typeface="Arial Narrow" panose="020B0606020202030204" pitchFamily="34" charset="0"/>
                        </a:rPr>
                        <a:t>4.5 RNA Translation</a:t>
                      </a:r>
                      <a:endParaRPr lang="en-US" sz="1500" dirty="0">
                        <a:latin typeface="Arial Narrow" panose="020B0606020202030204" pitchFamily="34" charset="0"/>
                      </a:endParaRPr>
                    </a:p>
                  </a:txBody>
                  <a:tcPr marT="27432" marB="27432">
                    <a:solidFill>
                      <a:srgbClr val="EDE5AC"/>
                    </a:solidFill>
                  </a:tcPr>
                </a:tc>
                <a:tc>
                  <a:txBody>
                    <a:bodyPr/>
                    <a:lstStyle/>
                    <a:p>
                      <a:pPr algn="r"/>
                      <a:r>
                        <a:rPr lang="en-US" sz="1500" dirty="0" smtClean="0">
                          <a:latin typeface="Arial Narrow" panose="020B0606020202030204" pitchFamily="34" charset="0"/>
                        </a:rPr>
                        <a:t>Thu,</a:t>
                      </a:r>
                      <a:r>
                        <a:rPr lang="en-US" sz="1500" baseline="0" dirty="0" smtClean="0">
                          <a:latin typeface="Arial Narrow" panose="020B0606020202030204" pitchFamily="34" charset="0"/>
                        </a:rPr>
                        <a:t> Apr 18</a:t>
                      </a:r>
                      <a:endParaRPr lang="en-US" sz="1500" dirty="0">
                        <a:latin typeface="Arial Narrow" panose="020B0606020202030204" pitchFamily="34" charset="0"/>
                      </a:endParaRPr>
                    </a:p>
                  </a:txBody>
                  <a:tcPr marT="27432" marB="27432">
                    <a:solidFill>
                      <a:srgbClr val="EDE5AC"/>
                    </a:solidFill>
                  </a:tcPr>
                </a:tc>
                <a:extLst>
                  <a:ext uri="{0D108BD9-81ED-4DB2-BD59-A6C34878D82A}">
                    <a16:rowId xmlns:a16="http://schemas.microsoft.com/office/drawing/2014/main" val="10006"/>
                  </a:ext>
                </a:extLst>
              </a:tr>
              <a:tr h="187139">
                <a:tc>
                  <a:txBody>
                    <a:bodyPr/>
                    <a:lstStyle/>
                    <a:p>
                      <a:pPr algn="l"/>
                      <a:r>
                        <a:rPr lang="en-US" sz="1500" dirty="0" smtClean="0">
                          <a:latin typeface="Arial Narrow" panose="020B0606020202030204" pitchFamily="34" charset="0"/>
                        </a:rPr>
                        <a:t>4.6 Gene</a:t>
                      </a:r>
                      <a:r>
                        <a:rPr lang="en-US" sz="1500" baseline="0" dirty="0" smtClean="0">
                          <a:latin typeface="Arial Narrow" panose="020B0606020202030204" pitchFamily="34" charset="0"/>
                        </a:rPr>
                        <a:t> Regulation</a:t>
                      </a:r>
                      <a:endParaRPr lang="en-US" sz="1500" dirty="0">
                        <a:latin typeface="Arial Narrow" panose="020B0606020202030204" pitchFamily="34" charset="0"/>
                      </a:endParaRPr>
                    </a:p>
                  </a:txBody>
                  <a:tcPr marT="27432" marB="27432">
                    <a:solidFill>
                      <a:srgbClr val="EDE5AC"/>
                    </a:solidFill>
                  </a:tcPr>
                </a:tc>
                <a:tc>
                  <a:txBody>
                    <a:bodyPr/>
                    <a:lstStyle/>
                    <a:p>
                      <a:pPr algn="r"/>
                      <a:r>
                        <a:rPr lang="en-US" sz="1500" dirty="0" smtClean="0">
                          <a:latin typeface="Arial Narrow" panose="020B0606020202030204" pitchFamily="34" charset="0"/>
                        </a:rPr>
                        <a:t>Tue, Apr 23</a:t>
                      </a:r>
                      <a:endParaRPr lang="en-US" sz="1500" dirty="0">
                        <a:latin typeface="Arial Narrow" panose="020B0606020202030204" pitchFamily="34" charset="0"/>
                      </a:endParaRPr>
                    </a:p>
                  </a:txBody>
                  <a:tcPr marT="27432" marB="27432">
                    <a:solidFill>
                      <a:srgbClr val="EDE5AC"/>
                    </a:solidFill>
                  </a:tcPr>
                </a:tc>
                <a:extLst>
                  <a:ext uri="{0D108BD9-81ED-4DB2-BD59-A6C34878D82A}">
                    <a16:rowId xmlns:a16="http://schemas.microsoft.com/office/drawing/2014/main" val="2190332986"/>
                  </a:ext>
                </a:extLst>
              </a:tr>
              <a:tr h="187139">
                <a:tc>
                  <a:txBody>
                    <a:bodyPr/>
                    <a:lstStyle/>
                    <a:p>
                      <a:pPr algn="l"/>
                      <a:r>
                        <a:rPr lang="en-US" sz="1500" dirty="0" smtClean="0">
                          <a:latin typeface="Arial Narrow" panose="020B0606020202030204" pitchFamily="34" charset="0"/>
                        </a:rPr>
                        <a:t>4.7 Exam IV</a:t>
                      </a:r>
                      <a:endParaRPr lang="en-US" sz="1500" dirty="0">
                        <a:latin typeface="Arial Narrow" panose="020B0606020202030204" pitchFamily="34" charset="0"/>
                      </a:endParaRPr>
                    </a:p>
                  </a:txBody>
                  <a:tcPr marT="27432" marB="27432">
                    <a:solidFill>
                      <a:schemeClr val="accent1"/>
                    </a:solidFill>
                  </a:tcPr>
                </a:tc>
                <a:tc>
                  <a:txBody>
                    <a:bodyPr/>
                    <a:lstStyle/>
                    <a:p>
                      <a:pPr algn="r"/>
                      <a:r>
                        <a:rPr lang="en-US" sz="1500" dirty="0" smtClean="0">
                          <a:latin typeface="Arial Narrow" panose="020B0606020202030204" pitchFamily="34" charset="0"/>
                        </a:rPr>
                        <a:t>Thu, Apr 25</a:t>
                      </a:r>
                      <a:endParaRPr lang="en-US" sz="1500" dirty="0">
                        <a:latin typeface="Arial Narrow" panose="020B0606020202030204" pitchFamily="34" charset="0"/>
                      </a:endParaRPr>
                    </a:p>
                  </a:txBody>
                  <a:tcPr marT="27432" marB="27432">
                    <a:solidFill>
                      <a:schemeClr val="accent1"/>
                    </a:solidFill>
                  </a:tcPr>
                </a:tc>
                <a:extLst>
                  <a:ext uri="{0D108BD9-81ED-4DB2-BD59-A6C34878D82A}">
                    <a16:rowId xmlns:a16="http://schemas.microsoft.com/office/drawing/2014/main" val="2975808945"/>
                  </a:ext>
                </a:extLst>
              </a:tr>
            </a:tbl>
          </a:graphicData>
        </a:graphic>
      </p:graphicFrame>
      <p:sp>
        <p:nvSpPr>
          <p:cNvPr id="5276" name="TextBox 12"/>
          <p:cNvSpPr txBox="1">
            <a:spLocks noChangeArrowheads="1"/>
          </p:cNvSpPr>
          <p:nvPr/>
        </p:nvSpPr>
        <p:spPr bwMode="auto">
          <a:xfrm>
            <a:off x="4724400" y="789543"/>
            <a:ext cx="231736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pitchFamily="18" charset="0"/>
              </a:defRPr>
            </a:lvl1pPr>
            <a:lvl2pPr marL="742950" indent="-285750" eaLnBrk="0" hangingPunct="0">
              <a:spcBef>
                <a:spcPct val="20000"/>
              </a:spcBef>
              <a:buChar char="–"/>
              <a:defRPr sz="2800">
                <a:solidFill>
                  <a:schemeClr val="tx1"/>
                </a:solidFill>
                <a:latin typeface="Times" pitchFamily="18" charset="0"/>
              </a:defRPr>
            </a:lvl2pPr>
            <a:lvl3pPr marL="1143000" indent="-228600" eaLnBrk="0" hangingPunct="0">
              <a:spcBef>
                <a:spcPct val="20000"/>
              </a:spcBef>
              <a:buChar char="•"/>
              <a:defRPr sz="2400">
                <a:solidFill>
                  <a:schemeClr val="tx1"/>
                </a:solidFill>
                <a:latin typeface="Times" pitchFamily="18" charset="0"/>
              </a:defRPr>
            </a:lvl3pPr>
            <a:lvl4pPr marL="1600200" indent="-228600" eaLnBrk="0" hangingPunct="0">
              <a:spcBef>
                <a:spcPct val="20000"/>
              </a:spcBef>
              <a:buChar char="–"/>
              <a:defRPr sz="2000">
                <a:solidFill>
                  <a:schemeClr val="tx1"/>
                </a:solidFill>
                <a:latin typeface="Times" pitchFamily="18" charset="0"/>
              </a:defRPr>
            </a:lvl4pPr>
            <a:lvl5pPr marL="2057400" indent="-228600" eaLnBrk="0" hangingPunct="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a:spcBef>
                <a:spcPct val="0"/>
              </a:spcBef>
              <a:buFontTx/>
              <a:buNone/>
            </a:pPr>
            <a:r>
              <a:rPr lang="en-US" altLang="en-US" sz="1500" b="1" dirty="0" smtClean="0">
                <a:latin typeface="Arial Narrow" pitchFamily="34" charset="0"/>
                <a:cs typeface="Arial" charset="0"/>
              </a:rPr>
              <a:t>II: PROTEIN BIOCHEMISTRY</a:t>
            </a:r>
            <a:endParaRPr lang="en-US" altLang="en-US" sz="1500" b="1" dirty="0">
              <a:latin typeface="Arial Narrow" pitchFamily="34" charset="0"/>
              <a:cs typeface="Arial" charset="0"/>
            </a:endParaRPr>
          </a:p>
        </p:txBody>
      </p:sp>
      <p:sp>
        <p:nvSpPr>
          <p:cNvPr id="5277" name="TextBox 13"/>
          <p:cNvSpPr txBox="1">
            <a:spLocks noChangeArrowheads="1"/>
          </p:cNvSpPr>
          <p:nvPr/>
        </p:nvSpPr>
        <p:spPr bwMode="auto">
          <a:xfrm>
            <a:off x="152400" y="3526425"/>
            <a:ext cx="2584747"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pitchFamily="18" charset="0"/>
              </a:defRPr>
            </a:lvl1pPr>
            <a:lvl2pPr marL="742950" indent="-285750" eaLnBrk="0" hangingPunct="0">
              <a:spcBef>
                <a:spcPct val="20000"/>
              </a:spcBef>
              <a:buChar char="–"/>
              <a:defRPr sz="2800">
                <a:solidFill>
                  <a:schemeClr val="tx1"/>
                </a:solidFill>
                <a:latin typeface="Times" pitchFamily="18" charset="0"/>
              </a:defRPr>
            </a:lvl2pPr>
            <a:lvl3pPr marL="1143000" indent="-228600" eaLnBrk="0" hangingPunct="0">
              <a:spcBef>
                <a:spcPct val="20000"/>
              </a:spcBef>
              <a:buChar char="•"/>
              <a:defRPr sz="2400">
                <a:solidFill>
                  <a:schemeClr val="tx1"/>
                </a:solidFill>
                <a:latin typeface="Times" pitchFamily="18" charset="0"/>
              </a:defRPr>
            </a:lvl3pPr>
            <a:lvl4pPr marL="1600200" indent="-228600" eaLnBrk="0" hangingPunct="0">
              <a:spcBef>
                <a:spcPct val="20000"/>
              </a:spcBef>
              <a:buChar char="–"/>
              <a:defRPr sz="2000">
                <a:solidFill>
                  <a:schemeClr val="tx1"/>
                </a:solidFill>
                <a:latin typeface="Times" pitchFamily="18" charset="0"/>
              </a:defRPr>
            </a:lvl4pPr>
            <a:lvl5pPr marL="2057400" indent="-228600" eaLnBrk="0" hangingPunct="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a:spcBef>
                <a:spcPct val="0"/>
              </a:spcBef>
              <a:buFontTx/>
              <a:buNone/>
            </a:pPr>
            <a:r>
              <a:rPr lang="en-US" altLang="en-US" sz="1500" b="1" dirty="0" smtClean="0">
                <a:latin typeface="Arial Narrow" pitchFamily="34" charset="0"/>
                <a:cs typeface="Arial" charset="0"/>
              </a:rPr>
              <a:t>III: METABOLIC BIOCHEMISTRY</a:t>
            </a:r>
            <a:endParaRPr lang="en-US" altLang="en-US" sz="1500" b="1" dirty="0">
              <a:latin typeface="Arial Narrow" pitchFamily="34" charset="0"/>
              <a:cs typeface="Arial" charset="0"/>
            </a:endParaRPr>
          </a:p>
        </p:txBody>
      </p:sp>
      <p:sp>
        <p:nvSpPr>
          <p:cNvPr id="5278" name="TextBox 14"/>
          <p:cNvSpPr txBox="1">
            <a:spLocks noChangeArrowheads="1"/>
          </p:cNvSpPr>
          <p:nvPr/>
        </p:nvSpPr>
        <p:spPr bwMode="auto">
          <a:xfrm>
            <a:off x="4724400" y="3526425"/>
            <a:ext cx="2440155"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pitchFamily="18" charset="0"/>
              </a:defRPr>
            </a:lvl1pPr>
            <a:lvl2pPr marL="742950" indent="-285750" eaLnBrk="0" hangingPunct="0">
              <a:spcBef>
                <a:spcPct val="20000"/>
              </a:spcBef>
              <a:buChar char="–"/>
              <a:defRPr sz="2800">
                <a:solidFill>
                  <a:schemeClr val="tx1"/>
                </a:solidFill>
                <a:latin typeface="Times" pitchFamily="18" charset="0"/>
              </a:defRPr>
            </a:lvl2pPr>
            <a:lvl3pPr marL="1143000" indent="-228600" eaLnBrk="0" hangingPunct="0">
              <a:spcBef>
                <a:spcPct val="20000"/>
              </a:spcBef>
              <a:buChar char="•"/>
              <a:defRPr sz="2400">
                <a:solidFill>
                  <a:schemeClr val="tx1"/>
                </a:solidFill>
                <a:latin typeface="Times" pitchFamily="18" charset="0"/>
              </a:defRPr>
            </a:lvl3pPr>
            <a:lvl4pPr marL="1600200" indent="-228600" eaLnBrk="0" hangingPunct="0">
              <a:spcBef>
                <a:spcPct val="20000"/>
              </a:spcBef>
              <a:buChar char="–"/>
              <a:defRPr sz="2000">
                <a:solidFill>
                  <a:schemeClr val="tx1"/>
                </a:solidFill>
                <a:latin typeface="Times" pitchFamily="18" charset="0"/>
              </a:defRPr>
            </a:lvl4pPr>
            <a:lvl5pPr marL="2057400" indent="-228600" eaLnBrk="0" hangingPunct="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a:spcBef>
                <a:spcPct val="0"/>
              </a:spcBef>
              <a:buFontTx/>
              <a:buNone/>
            </a:pPr>
            <a:r>
              <a:rPr lang="en-US" altLang="en-US" sz="1500" b="1" dirty="0" smtClean="0">
                <a:latin typeface="Arial Narrow" pitchFamily="34" charset="0"/>
                <a:cs typeface="Arial" charset="0"/>
              </a:rPr>
              <a:t>IV: NUCLEAR BIOCHEMISTRY</a:t>
            </a:r>
            <a:endParaRPr lang="en-US" altLang="en-US" sz="1500" b="1" dirty="0">
              <a:latin typeface="Arial Narrow" pitchFamily="34" charset="0"/>
              <a:cs typeface="Arial" charset="0"/>
            </a:endParaRPr>
          </a:p>
        </p:txBody>
      </p:sp>
      <p:sp>
        <p:nvSpPr>
          <p:cNvPr id="18" name="Rectangle 17"/>
          <p:cNvSpPr>
            <a:spLocks noGrp="1" noChangeArrowheads="1"/>
          </p:cNvSpPr>
          <p:nvPr/>
        </p:nvSpPr>
        <p:spPr bwMode="auto">
          <a:xfrm>
            <a:off x="811305" y="6400800"/>
            <a:ext cx="7086600" cy="306470"/>
          </a:xfrm>
          <a:prstGeom prst="rect">
            <a:avLst/>
          </a:prstGeom>
          <a:solidFill>
            <a:schemeClr val="accent1"/>
          </a:solidFill>
          <a:ln w="19050">
            <a:solidFill>
              <a:schemeClr val="tx1"/>
            </a:solidFill>
          </a:ln>
          <a:effectLst/>
          <a:extLst/>
        </p:spPr>
        <p:txBody>
          <a:bodyPr/>
          <a:lstStyle/>
          <a:p>
            <a:pPr algn="ctr" eaLnBrk="0" hangingPunct="0">
              <a:defRPr/>
            </a:pPr>
            <a:r>
              <a:rPr lang="en-US" sz="1400" b="1" dirty="0" smtClean="0">
                <a:latin typeface="Courier New" panose="02070309020205020404" pitchFamily="49" charset="0"/>
                <a:cs typeface="Courier New" panose="02070309020205020404" pitchFamily="49" charset="0"/>
              </a:rPr>
              <a:t>Makeups =&gt; Thu, May 2 @ </a:t>
            </a:r>
            <a:r>
              <a:rPr lang="en-US" sz="1400" b="1" dirty="0">
                <a:latin typeface="Courier New" panose="02070309020205020404" pitchFamily="49" charset="0"/>
                <a:cs typeface="Courier New" panose="02070309020205020404" pitchFamily="49" charset="0"/>
              </a:rPr>
              <a:t>2</a:t>
            </a:r>
            <a:r>
              <a:rPr lang="en-US" sz="1400" b="1" dirty="0" smtClean="0">
                <a:latin typeface="Courier New" panose="02070309020205020404" pitchFamily="49" charset="0"/>
                <a:cs typeface="Courier New" panose="02070309020205020404" pitchFamily="49" charset="0"/>
              </a:rPr>
              <a:t>:00pm | Gautier-118 (Med Campus)</a:t>
            </a:r>
          </a:p>
        </p:txBody>
      </p:sp>
      <p:sp>
        <p:nvSpPr>
          <p:cNvPr id="13" name="Rectangle 12"/>
          <p:cNvSpPr>
            <a:spLocks noGrp="1" noChangeArrowheads="1"/>
          </p:cNvSpPr>
          <p:nvPr/>
        </p:nvSpPr>
        <p:spPr bwMode="auto">
          <a:xfrm>
            <a:off x="1600200" y="457200"/>
            <a:ext cx="6019800" cy="306470"/>
          </a:xfrm>
          <a:prstGeom prst="rect">
            <a:avLst/>
          </a:prstGeom>
          <a:solidFill>
            <a:schemeClr val="bg1">
              <a:lumMod val="85000"/>
            </a:schemeClr>
          </a:solidFill>
          <a:ln w="19050">
            <a:solidFill>
              <a:schemeClr val="tx1"/>
            </a:solidFill>
          </a:ln>
          <a:effectLst/>
          <a:extLst/>
        </p:spPr>
        <p:txBody>
          <a:bodyPr/>
          <a:lstStyle/>
          <a:p>
            <a:pPr algn="ctr" eaLnBrk="0" hangingPunct="0">
              <a:defRPr/>
            </a:pPr>
            <a:r>
              <a:rPr lang="en-US" sz="1400" b="1" dirty="0" smtClean="0">
                <a:latin typeface="Courier New" panose="02070309020205020404" pitchFamily="49" charset="0"/>
                <a:cs typeface="Courier New" panose="02070309020205020404" pitchFamily="49" charset="0"/>
              </a:rPr>
              <a:t>Tue/Thu </a:t>
            </a:r>
            <a:r>
              <a:rPr lang="en-US" sz="1400" b="1" dirty="0">
                <a:latin typeface="Courier New" panose="02070309020205020404" pitchFamily="49" charset="0"/>
                <a:cs typeface="Courier New" panose="02070309020205020404" pitchFamily="49" charset="0"/>
              </a:rPr>
              <a:t>@</a:t>
            </a:r>
            <a:r>
              <a:rPr lang="en-US" sz="1400" b="1" dirty="0" smtClean="0">
                <a:latin typeface="Courier New" panose="02070309020205020404" pitchFamily="49" charset="0"/>
                <a:cs typeface="Courier New" panose="02070309020205020404" pitchFamily="49" charset="0"/>
              </a:rPr>
              <a:t> 2:00pm—4:45pm | LC-130 (CG Campus)</a:t>
            </a:r>
          </a:p>
        </p:txBody>
      </p:sp>
    </p:spTree>
    <p:extLst>
      <p:ext uri="{BB962C8B-B14F-4D97-AF65-F5344CB8AC3E}">
        <p14:creationId xmlns:p14="http://schemas.microsoft.com/office/powerpoint/2010/main" val="2569945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
          <p:cNvSpPr txBox="1">
            <a:spLocks noChangeArrowheads="1"/>
          </p:cNvSpPr>
          <p:nvPr/>
        </p:nvSpPr>
        <p:spPr bwMode="auto">
          <a:xfrm>
            <a:off x="2971800" y="8547"/>
            <a:ext cx="35085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pitchFamily="18" charset="0"/>
              </a:defRPr>
            </a:lvl1pPr>
            <a:lvl2pPr marL="742950" indent="-285750" eaLnBrk="0" hangingPunct="0">
              <a:spcBef>
                <a:spcPct val="20000"/>
              </a:spcBef>
              <a:buChar char="–"/>
              <a:defRPr sz="2800">
                <a:solidFill>
                  <a:schemeClr val="tx1"/>
                </a:solidFill>
                <a:latin typeface="Times" pitchFamily="18" charset="0"/>
              </a:defRPr>
            </a:lvl2pPr>
            <a:lvl3pPr marL="1143000" indent="-228600" eaLnBrk="0" hangingPunct="0">
              <a:spcBef>
                <a:spcPct val="20000"/>
              </a:spcBef>
              <a:buChar char="•"/>
              <a:defRPr sz="2400">
                <a:solidFill>
                  <a:schemeClr val="tx1"/>
                </a:solidFill>
                <a:latin typeface="Times" pitchFamily="18" charset="0"/>
              </a:defRPr>
            </a:lvl3pPr>
            <a:lvl4pPr marL="1600200" indent="-228600" eaLnBrk="0" hangingPunct="0">
              <a:spcBef>
                <a:spcPct val="20000"/>
              </a:spcBef>
              <a:buChar char="–"/>
              <a:defRPr sz="2000">
                <a:solidFill>
                  <a:schemeClr val="tx1"/>
                </a:solidFill>
                <a:latin typeface="Times" pitchFamily="18" charset="0"/>
              </a:defRPr>
            </a:lvl4pPr>
            <a:lvl5pPr marL="2057400" indent="-228600" eaLnBrk="0" hangingPunct="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a:spcBef>
                <a:spcPct val="0"/>
              </a:spcBef>
              <a:buFontTx/>
              <a:buNone/>
            </a:pPr>
            <a:r>
              <a:rPr lang="en-US" altLang="en-US" sz="2400" b="1" dirty="0" smtClean="0">
                <a:solidFill>
                  <a:srgbClr val="FF6D09"/>
                </a:solidFill>
                <a:latin typeface="Arial" charset="0"/>
                <a:cs typeface="Arial" charset="0"/>
              </a:rPr>
              <a:t>CLASS PREPARATION</a:t>
            </a:r>
            <a:endParaRPr lang="en-US" altLang="en-US" sz="2400" b="1" dirty="0">
              <a:solidFill>
                <a:srgbClr val="FF6D09"/>
              </a:solidFill>
              <a:latin typeface="Arial" charset="0"/>
              <a:cs typeface="Arial" charset="0"/>
            </a:endParaRPr>
          </a:p>
        </p:txBody>
      </p:sp>
      <p:sp>
        <p:nvSpPr>
          <p:cNvPr id="3" name="TextBox 2"/>
          <p:cNvSpPr txBox="1"/>
          <p:nvPr/>
        </p:nvSpPr>
        <p:spPr>
          <a:xfrm>
            <a:off x="533400" y="838200"/>
            <a:ext cx="8153400" cy="5632311"/>
          </a:xfrm>
          <a:prstGeom prst="rect">
            <a:avLst/>
          </a:prstGeom>
          <a:noFill/>
        </p:spPr>
        <p:txBody>
          <a:bodyPr wrap="square" rtlCol="0">
            <a:spAutoFit/>
          </a:bodyPr>
          <a:lstStyle/>
          <a:p>
            <a:pPr marL="173038" indent="-173038">
              <a:buFontTx/>
              <a:buChar char="-"/>
            </a:pPr>
            <a:r>
              <a:rPr lang="en-US" sz="1800" dirty="0" smtClean="0">
                <a:solidFill>
                  <a:schemeClr val="tx2"/>
                </a:solidFill>
                <a:latin typeface="Arial" panose="020B0604020202020204" pitchFamily="34" charset="0"/>
                <a:cs typeface="Arial" panose="020B0604020202020204" pitchFamily="34" charset="0"/>
              </a:rPr>
              <a:t>Prior to the start of the semester (or before the beginning of the first class), students must thoroughly review the material under </a:t>
            </a:r>
            <a:r>
              <a:rPr lang="en-US" sz="1800" dirty="0" smtClean="0">
                <a:solidFill>
                  <a:srgbClr val="00B050"/>
                </a:solidFill>
                <a:latin typeface="Arial" panose="020B0604020202020204" pitchFamily="34" charset="0"/>
                <a:cs typeface="Arial" panose="020B0604020202020204" pitchFamily="34" charset="0"/>
              </a:rPr>
              <a:t>Part 0 of the Course</a:t>
            </a:r>
            <a:r>
              <a:rPr lang="en-US" sz="1800" dirty="0" smtClean="0">
                <a:solidFill>
                  <a:schemeClr val="tx2"/>
                </a:solidFill>
                <a:latin typeface="Arial" panose="020B0604020202020204" pitchFamily="34" charset="0"/>
                <a:cs typeface="Arial" panose="020B0604020202020204" pitchFamily="34" charset="0"/>
              </a:rPr>
              <a:t>—this includes items such as the course syllabus and basic concepts</a:t>
            </a:r>
          </a:p>
          <a:p>
            <a:pPr marL="173038" indent="-173038">
              <a:buFontTx/>
              <a:buChar char="-"/>
            </a:pPr>
            <a:endParaRPr lang="en-US" sz="1800" dirty="0">
              <a:solidFill>
                <a:schemeClr val="tx2"/>
              </a:solidFill>
              <a:latin typeface="Arial" panose="020B0604020202020204" pitchFamily="34" charset="0"/>
              <a:cs typeface="Arial" panose="020B0604020202020204" pitchFamily="34" charset="0"/>
            </a:endParaRPr>
          </a:p>
          <a:p>
            <a:pPr marL="173038" indent="-173038">
              <a:buFontTx/>
              <a:buChar char="-"/>
            </a:pPr>
            <a:r>
              <a:rPr lang="en-US" sz="1800" dirty="0" smtClean="0">
                <a:solidFill>
                  <a:schemeClr val="tx2"/>
                </a:solidFill>
                <a:latin typeface="Arial" panose="020B0604020202020204" pitchFamily="34" charset="0"/>
                <a:cs typeface="Arial" panose="020B0604020202020204" pitchFamily="34" charset="0"/>
              </a:rPr>
              <a:t>Prior to each class, </a:t>
            </a:r>
            <a:r>
              <a:rPr lang="en-US" sz="1800" dirty="0" smtClean="0">
                <a:solidFill>
                  <a:srgbClr val="00B050"/>
                </a:solidFill>
                <a:latin typeface="Arial" panose="020B0604020202020204" pitchFamily="34" charset="0"/>
                <a:cs typeface="Arial" panose="020B0604020202020204" pitchFamily="34" charset="0"/>
              </a:rPr>
              <a:t>students must thoroughly review the upcoming lecture</a:t>
            </a:r>
            <a:r>
              <a:rPr lang="en-US" sz="1800" dirty="0" smtClean="0">
                <a:solidFill>
                  <a:schemeClr val="tx2"/>
                </a:solidFill>
                <a:latin typeface="Arial" panose="020B0604020202020204" pitchFamily="34" charset="0"/>
                <a:cs typeface="Arial" panose="020B0604020202020204" pitchFamily="34" charset="0"/>
              </a:rPr>
              <a:t>, think of questions and concerns regarding the lecture material, and bring those to the class for an open discussion among the class as a whole</a:t>
            </a:r>
          </a:p>
          <a:p>
            <a:endParaRPr lang="en-US" sz="1800" dirty="0" smtClean="0">
              <a:solidFill>
                <a:schemeClr val="tx2"/>
              </a:solidFill>
              <a:latin typeface="Arial" panose="020B0604020202020204" pitchFamily="34" charset="0"/>
              <a:cs typeface="Arial" panose="020B0604020202020204" pitchFamily="34" charset="0"/>
            </a:endParaRPr>
          </a:p>
          <a:p>
            <a:pPr marL="173038" indent="-173038">
              <a:buFontTx/>
              <a:buChar char="-"/>
            </a:pPr>
            <a:r>
              <a:rPr lang="en-US" sz="1800" dirty="0" smtClean="0">
                <a:solidFill>
                  <a:schemeClr val="tx2"/>
                </a:solidFill>
                <a:latin typeface="Arial" panose="020B0604020202020204" pitchFamily="34" charset="0"/>
                <a:cs typeface="Arial" panose="020B0604020202020204" pitchFamily="34" charset="0"/>
              </a:rPr>
              <a:t>Because of the scheduling flexibility, </a:t>
            </a:r>
            <a:r>
              <a:rPr lang="en-US" sz="1800" dirty="0" smtClean="0">
                <a:solidFill>
                  <a:srgbClr val="00B050"/>
                </a:solidFill>
                <a:latin typeface="Arial" panose="020B0604020202020204" pitchFamily="34" charset="0"/>
                <a:cs typeface="Arial" panose="020B0604020202020204" pitchFamily="34" charset="0"/>
              </a:rPr>
              <a:t>each class may last anywhere from 100min up to 150min</a:t>
            </a:r>
            <a:r>
              <a:rPr lang="en-US" sz="1800" dirty="0" smtClean="0">
                <a:solidFill>
                  <a:schemeClr val="tx2"/>
                </a:solidFill>
                <a:latin typeface="Arial" panose="020B0604020202020204" pitchFamily="34" charset="0"/>
                <a:cs typeface="Arial" panose="020B0604020202020204" pitchFamily="34" charset="0"/>
              </a:rPr>
              <a:t>, depending on the needs of students to engage in a dialogue through questions and answers related to the lecture material (as well as the fact that not all lectures are created equal)</a:t>
            </a:r>
          </a:p>
          <a:p>
            <a:pPr marL="173038" indent="-173038">
              <a:buFontTx/>
              <a:buChar char="-"/>
            </a:pPr>
            <a:endParaRPr lang="en-US" sz="1800" dirty="0">
              <a:solidFill>
                <a:schemeClr val="tx2"/>
              </a:solidFill>
              <a:latin typeface="Arial" panose="020B0604020202020204" pitchFamily="34" charset="0"/>
              <a:cs typeface="Arial" panose="020B0604020202020204" pitchFamily="34" charset="0"/>
            </a:endParaRPr>
          </a:p>
          <a:p>
            <a:pPr marL="173038" indent="-173038">
              <a:buFontTx/>
              <a:buChar char="-"/>
            </a:pPr>
            <a:r>
              <a:rPr lang="en-US" sz="1800" dirty="0" smtClean="0">
                <a:solidFill>
                  <a:schemeClr val="tx2"/>
                </a:solidFill>
                <a:latin typeface="Arial" panose="020B0604020202020204" pitchFamily="34" charset="0"/>
                <a:cs typeface="Arial" panose="020B0604020202020204" pitchFamily="34" charset="0"/>
              </a:rPr>
              <a:t>All questions must be raised during the class so that everyone can benefit from the ensuing discussion—this </a:t>
            </a:r>
            <a:r>
              <a:rPr lang="en-US" sz="1800" dirty="0" smtClean="0">
                <a:solidFill>
                  <a:srgbClr val="00B050"/>
                </a:solidFill>
                <a:latin typeface="Arial" panose="020B0604020202020204" pitchFamily="34" charset="0"/>
                <a:cs typeface="Arial" panose="020B0604020202020204" pitchFamily="34" charset="0"/>
              </a:rPr>
              <a:t>includes even the most trivial concerns </a:t>
            </a:r>
            <a:r>
              <a:rPr lang="en-US" sz="1800" dirty="0" smtClean="0">
                <a:solidFill>
                  <a:schemeClr val="tx2"/>
                </a:solidFill>
                <a:latin typeface="Arial" panose="020B0604020202020204" pitchFamily="34" charset="0"/>
                <a:cs typeface="Arial" panose="020B0604020202020204" pitchFamily="34" charset="0"/>
              </a:rPr>
              <a:t>that many students often overlook (or feel timid) bringing up in the class  </a:t>
            </a:r>
          </a:p>
          <a:p>
            <a:pPr marL="173038" indent="-173038">
              <a:buFontTx/>
              <a:buChar char="-"/>
            </a:pPr>
            <a:endParaRPr lang="en-US" sz="1800" dirty="0">
              <a:solidFill>
                <a:schemeClr val="tx2"/>
              </a:solidFill>
              <a:latin typeface="Arial" panose="020B0604020202020204" pitchFamily="34" charset="0"/>
              <a:cs typeface="Arial" panose="020B0604020202020204" pitchFamily="34" charset="0"/>
            </a:endParaRPr>
          </a:p>
          <a:p>
            <a:pPr marL="173038" indent="-173038">
              <a:buFontTx/>
              <a:buChar char="-"/>
            </a:pPr>
            <a:r>
              <a:rPr lang="en-US" sz="1800" dirty="0" smtClean="0">
                <a:solidFill>
                  <a:schemeClr val="tx2"/>
                </a:solidFill>
                <a:latin typeface="Arial" panose="020B0604020202020204" pitchFamily="34" charset="0"/>
                <a:cs typeface="Arial" panose="020B0604020202020204" pitchFamily="34" charset="0"/>
              </a:rPr>
              <a:t>Students are encouraged to bring up and discuss their personal concerns or specific needs with Professor Farooq at the end of the class (which will also serve as his </a:t>
            </a:r>
            <a:r>
              <a:rPr lang="en-US" sz="1800" dirty="0" smtClean="0">
                <a:solidFill>
                  <a:srgbClr val="00B050"/>
                </a:solidFill>
                <a:latin typeface="Arial" panose="020B0604020202020204" pitchFamily="34" charset="0"/>
                <a:cs typeface="Arial" panose="020B0604020202020204" pitchFamily="34" charset="0"/>
              </a:rPr>
              <a:t>de facto office time</a:t>
            </a:r>
            <a:r>
              <a:rPr lang="en-US" sz="1800" dirty="0" smtClean="0">
                <a:solidFill>
                  <a:schemeClr val="tx2"/>
                </a:solidFill>
                <a:latin typeface="Arial" panose="020B0604020202020204" pitchFamily="34" charset="0"/>
                <a:cs typeface="Arial" panose="020B0604020202020204" pitchFamily="34" charset="0"/>
              </a:rPr>
              <a:t>) </a:t>
            </a:r>
            <a:endParaRPr lang="en-US" sz="18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45913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94727" y="0"/>
            <a:ext cx="3177473" cy="461665"/>
          </a:xfrm>
          <a:prstGeom prst="rect">
            <a:avLst/>
          </a:prstGeom>
          <a:noFill/>
        </p:spPr>
        <p:txBody>
          <a:bodyPr wrap="none" rtlCol="0">
            <a:spAutoFit/>
          </a:bodyPr>
          <a:lstStyle/>
          <a:p>
            <a:r>
              <a:rPr lang="en-US" b="1" dirty="0" smtClean="0">
                <a:solidFill>
                  <a:srgbClr val="FF6D09"/>
                </a:solidFill>
                <a:latin typeface="Arial" panose="020B0604020202020204" pitchFamily="34" charset="0"/>
                <a:cs typeface="Arial" panose="020B0604020202020204" pitchFamily="34" charset="0"/>
              </a:rPr>
              <a:t>LECTURE CLASSES</a:t>
            </a:r>
            <a:endParaRPr lang="en-US" b="1" dirty="0">
              <a:solidFill>
                <a:srgbClr val="FF6D09"/>
              </a:solidFill>
              <a:latin typeface="Arial" panose="020B0604020202020204" pitchFamily="34" charset="0"/>
              <a:cs typeface="Arial" panose="020B0604020202020204" pitchFamily="34" charset="0"/>
            </a:endParaRPr>
          </a:p>
        </p:txBody>
      </p:sp>
      <p:sp>
        <p:nvSpPr>
          <p:cNvPr id="5" name="TextBox 4"/>
          <p:cNvSpPr txBox="1"/>
          <p:nvPr/>
        </p:nvSpPr>
        <p:spPr>
          <a:xfrm>
            <a:off x="381000" y="519291"/>
            <a:ext cx="8458200" cy="6186309"/>
          </a:xfrm>
          <a:prstGeom prst="rect">
            <a:avLst/>
          </a:prstGeom>
          <a:noFill/>
        </p:spPr>
        <p:txBody>
          <a:bodyPr wrap="square" rtlCol="0">
            <a:spAutoFit/>
          </a:bodyPr>
          <a:lstStyle/>
          <a:p>
            <a:pPr marL="173038" indent="-173038">
              <a:buFontTx/>
              <a:buChar char="-"/>
            </a:pPr>
            <a:r>
              <a:rPr lang="en-US" sz="1800" dirty="0" smtClean="0">
                <a:solidFill>
                  <a:schemeClr val="tx2"/>
                </a:solidFill>
                <a:latin typeface="Arial" panose="020B0604020202020204" pitchFamily="34" charset="0"/>
                <a:cs typeface="Arial" panose="020B0604020202020204" pitchFamily="34" charset="0"/>
              </a:rPr>
              <a:t>At the end of each of 24 lecture classes, </a:t>
            </a:r>
            <a:r>
              <a:rPr lang="en-US" sz="1800" dirty="0" smtClean="0">
                <a:latin typeface="Arial" panose="020B0604020202020204" pitchFamily="34" charset="0"/>
                <a:cs typeface="Arial" panose="020B0604020202020204" pitchFamily="34" charset="0"/>
              </a:rPr>
              <a:t>students will be provided with an 8-min quiz comprised of </a:t>
            </a:r>
            <a:r>
              <a:rPr lang="en-US" sz="1800" dirty="0" smtClean="0">
                <a:solidFill>
                  <a:srgbClr val="00B050"/>
                </a:solidFill>
                <a:latin typeface="Arial" panose="020B0604020202020204" pitchFamily="34" charset="0"/>
                <a:cs typeface="Arial" panose="020B0604020202020204" pitchFamily="34" charset="0"/>
              </a:rPr>
              <a:t>20 true/false statements</a:t>
            </a:r>
            <a:r>
              <a:rPr lang="en-US" sz="1800" dirty="0" smtClean="0">
                <a:latin typeface="Arial" panose="020B0604020202020204" pitchFamily="34" charset="0"/>
                <a:cs typeface="Arial" panose="020B0604020202020204" pitchFamily="34" charset="0"/>
              </a:rPr>
              <a:t>—each </a:t>
            </a:r>
            <a:r>
              <a:rPr lang="en-US" sz="1800" dirty="0" smtClean="0">
                <a:solidFill>
                  <a:schemeClr val="tx2"/>
                </a:solidFill>
                <a:latin typeface="Arial" panose="020B0604020202020204" pitchFamily="34" charset="0"/>
                <a:cs typeface="Arial" panose="020B0604020202020204" pitchFamily="34" charset="0"/>
              </a:rPr>
              <a:t>of these statements will reflect the ability of students to comprehend and engage in the lecture material presented during that class </a:t>
            </a:r>
          </a:p>
          <a:p>
            <a:endParaRPr lang="en-US" sz="1800" dirty="0">
              <a:solidFill>
                <a:schemeClr val="tx2"/>
              </a:solidFill>
              <a:latin typeface="Arial" panose="020B0604020202020204" pitchFamily="34" charset="0"/>
              <a:cs typeface="Arial" panose="020B0604020202020204" pitchFamily="34" charset="0"/>
            </a:endParaRPr>
          </a:p>
          <a:p>
            <a:pPr marL="173038" indent="-173038">
              <a:buFontTx/>
              <a:buChar char="-"/>
            </a:pPr>
            <a:r>
              <a:rPr lang="en-US" sz="1800" dirty="0" smtClean="0">
                <a:solidFill>
                  <a:srgbClr val="00B050"/>
                </a:solidFill>
                <a:latin typeface="Arial" panose="020B0604020202020204" pitchFamily="34" charset="0"/>
                <a:cs typeface="Arial" panose="020B0604020202020204" pitchFamily="34" charset="0"/>
              </a:rPr>
              <a:t>Students must bring their mobile devices</a:t>
            </a:r>
            <a:r>
              <a:rPr lang="en-US" sz="1800" dirty="0" smtClean="0">
                <a:solidFill>
                  <a:schemeClr val="tx2"/>
                </a:solidFill>
                <a:latin typeface="Arial" panose="020B0604020202020204" pitchFamily="34" charset="0"/>
                <a:cs typeface="Arial" panose="020B0604020202020204" pitchFamily="34" charset="0"/>
              </a:rPr>
              <a:t>, such as a laptop or tablet, with them to each class in order to log into the Blackboard and take the quiz </a:t>
            </a:r>
          </a:p>
          <a:p>
            <a:pPr marL="173038" indent="-173038">
              <a:buFontTx/>
              <a:buChar char="-"/>
            </a:pPr>
            <a:endParaRPr lang="en-US" sz="1800" dirty="0">
              <a:solidFill>
                <a:schemeClr val="tx2"/>
              </a:solidFill>
              <a:latin typeface="Arial" panose="020B0604020202020204" pitchFamily="34" charset="0"/>
              <a:cs typeface="Arial" panose="020B0604020202020204" pitchFamily="34" charset="0"/>
            </a:endParaRPr>
          </a:p>
          <a:p>
            <a:pPr marL="173038" indent="-173038">
              <a:buFontTx/>
              <a:buChar char="-"/>
            </a:pPr>
            <a:r>
              <a:rPr lang="en-US" sz="1800" dirty="0">
                <a:solidFill>
                  <a:srgbClr val="00B050"/>
                </a:solidFill>
                <a:latin typeface="Arial" panose="020B0604020202020204" pitchFamily="34" charset="0"/>
                <a:cs typeface="Arial" panose="020B0604020202020204" pitchFamily="34" charset="0"/>
              </a:rPr>
              <a:t>S</a:t>
            </a:r>
            <a:r>
              <a:rPr lang="en-US" sz="1800" dirty="0" smtClean="0">
                <a:solidFill>
                  <a:srgbClr val="00B050"/>
                </a:solidFill>
                <a:latin typeface="Arial" panose="020B0604020202020204" pitchFamily="34" charset="0"/>
                <a:cs typeface="Arial" panose="020B0604020202020204" pitchFamily="34" charset="0"/>
              </a:rPr>
              <a:t>tudents will be awarded 1 point for every correct answer</a:t>
            </a:r>
            <a:r>
              <a:rPr lang="en-US" sz="1800" dirty="0" smtClean="0">
                <a:solidFill>
                  <a:schemeClr val="tx2"/>
                </a:solidFill>
                <a:latin typeface="Arial" panose="020B0604020202020204" pitchFamily="34" charset="0"/>
                <a:cs typeface="Arial" panose="020B0604020202020204" pitchFamily="34" charset="0"/>
              </a:rPr>
              <a:t>—</a:t>
            </a:r>
            <a:r>
              <a:rPr lang="en-US" sz="1800" dirty="0" err="1" smtClean="0">
                <a:solidFill>
                  <a:schemeClr val="tx2"/>
                </a:solidFill>
                <a:latin typeface="Arial" panose="020B0604020202020204" pitchFamily="34" charset="0"/>
                <a:cs typeface="Arial" panose="020B0604020202020204" pitchFamily="34" charset="0"/>
              </a:rPr>
              <a:t>ie</a:t>
            </a:r>
            <a:r>
              <a:rPr lang="en-US" sz="1800" dirty="0" smtClean="0">
                <a:solidFill>
                  <a:schemeClr val="tx2"/>
                </a:solidFill>
                <a:latin typeface="Arial" panose="020B0604020202020204" pitchFamily="34" charset="0"/>
                <a:cs typeface="Arial" panose="020B0604020202020204" pitchFamily="34" charset="0"/>
              </a:rPr>
              <a:t> a maximum score of 20 points/quiz </a:t>
            </a:r>
          </a:p>
          <a:p>
            <a:pPr marL="173038" indent="-173038">
              <a:buFontTx/>
              <a:buChar char="-"/>
            </a:pPr>
            <a:endParaRPr lang="en-US" sz="1800" dirty="0">
              <a:solidFill>
                <a:schemeClr val="tx2"/>
              </a:solidFill>
              <a:latin typeface="Arial" panose="020B0604020202020204" pitchFamily="34" charset="0"/>
              <a:cs typeface="Arial" panose="020B0604020202020204" pitchFamily="34" charset="0"/>
            </a:endParaRPr>
          </a:p>
          <a:p>
            <a:pPr marL="173038" indent="-173038">
              <a:buFontTx/>
              <a:buChar char="-"/>
            </a:pPr>
            <a:r>
              <a:rPr lang="en-US" sz="1800" dirty="0" smtClean="0">
                <a:solidFill>
                  <a:schemeClr val="tx2"/>
                </a:solidFill>
                <a:latin typeface="Arial" panose="020B0604020202020204" pitchFamily="34" charset="0"/>
                <a:cs typeface="Arial" panose="020B0604020202020204" pitchFamily="34" charset="0"/>
              </a:rPr>
              <a:t>At the end of 24 lecture classes, only the top 20 best quiz scores for each student will </a:t>
            </a:r>
            <a:r>
              <a:rPr lang="en-US" sz="1800" dirty="0">
                <a:solidFill>
                  <a:schemeClr val="tx2"/>
                </a:solidFill>
                <a:latin typeface="Arial" panose="020B0604020202020204" pitchFamily="34" charset="0"/>
                <a:cs typeface="Arial" panose="020B0604020202020204" pitchFamily="34" charset="0"/>
              </a:rPr>
              <a:t>be </a:t>
            </a:r>
            <a:r>
              <a:rPr lang="en-US" sz="1800" dirty="0" smtClean="0">
                <a:solidFill>
                  <a:schemeClr val="tx2"/>
                </a:solidFill>
                <a:latin typeface="Arial" panose="020B0604020202020204" pitchFamily="34" charset="0"/>
                <a:cs typeface="Arial" panose="020B0604020202020204" pitchFamily="34" charset="0"/>
              </a:rPr>
              <a:t>aggregated toward the overall score—with </a:t>
            </a:r>
            <a:r>
              <a:rPr lang="en-US" sz="1800" dirty="0">
                <a:solidFill>
                  <a:schemeClr val="tx2"/>
                </a:solidFill>
                <a:latin typeface="Arial" panose="020B0604020202020204" pitchFamily="34" charset="0"/>
                <a:cs typeface="Arial" panose="020B0604020202020204" pitchFamily="34" charset="0"/>
              </a:rPr>
              <a:t>a </a:t>
            </a:r>
            <a:r>
              <a:rPr lang="en-US" sz="1800" dirty="0" smtClean="0">
                <a:solidFill>
                  <a:schemeClr val="tx2"/>
                </a:solidFill>
                <a:latin typeface="Arial" panose="020B0604020202020204" pitchFamily="34" charset="0"/>
                <a:cs typeface="Arial" panose="020B0604020202020204" pitchFamily="34" charset="0"/>
              </a:rPr>
              <a:t>possible maximum score </a:t>
            </a:r>
            <a:r>
              <a:rPr lang="en-US" sz="1800" dirty="0">
                <a:solidFill>
                  <a:schemeClr val="tx2"/>
                </a:solidFill>
                <a:latin typeface="Arial" panose="020B0604020202020204" pitchFamily="34" charset="0"/>
                <a:cs typeface="Arial" panose="020B0604020202020204" pitchFamily="34" charset="0"/>
              </a:rPr>
              <a:t>of 4</a:t>
            </a:r>
            <a:r>
              <a:rPr lang="en-US" sz="1800" dirty="0" smtClean="0">
                <a:solidFill>
                  <a:schemeClr val="tx2"/>
                </a:solidFill>
                <a:latin typeface="Arial" panose="020B0604020202020204" pitchFamily="34" charset="0"/>
                <a:cs typeface="Arial" panose="020B0604020202020204" pitchFamily="34" charset="0"/>
              </a:rPr>
              <a:t>00 points for what is called </a:t>
            </a:r>
            <a:r>
              <a:rPr lang="en-US" sz="1800" dirty="0" smtClean="0">
                <a:solidFill>
                  <a:srgbClr val="00B050"/>
                </a:solidFill>
                <a:latin typeface="Arial" panose="020B0604020202020204" pitchFamily="34" charset="0"/>
                <a:cs typeface="Arial" panose="020B0604020202020204" pitchFamily="34" charset="0"/>
              </a:rPr>
              <a:t>Exam 0</a:t>
            </a:r>
            <a:r>
              <a:rPr lang="en-US" sz="1800" dirty="0" smtClean="0">
                <a:solidFill>
                  <a:schemeClr val="tx2"/>
                </a:solidFill>
                <a:latin typeface="Arial" panose="020B0604020202020204" pitchFamily="34" charset="0"/>
                <a:cs typeface="Arial" panose="020B0604020202020204" pitchFamily="34" charset="0"/>
              </a:rPr>
              <a:t> </a:t>
            </a:r>
          </a:p>
          <a:p>
            <a:pPr marL="173038" indent="-173038">
              <a:buFontTx/>
              <a:buChar char="-"/>
            </a:pPr>
            <a:endParaRPr lang="en-US" sz="1800" dirty="0">
              <a:solidFill>
                <a:schemeClr val="tx2"/>
              </a:solidFill>
              <a:latin typeface="Arial" panose="020B0604020202020204" pitchFamily="34" charset="0"/>
              <a:cs typeface="Arial" panose="020B0604020202020204" pitchFamily="34" charset="0"/>
            </a:endParaRPr>
          </a:p>
          <a:p>
            <a:pPr marL="173038" indent="-173038">
              <a:buFontTx/>
              <a:buChar char="-"/>
            </a:pPr>
            <a:r>
              <a:rPr lang="en-US" sz="1800" dirty="0" smtClean="0">
                <a:solidFill>
                  <a:schemeClr val="tx2"/>
                </a:solidFill>
                <a:latin typeface="Arial" panose="020B0604020202020204" pitchFamily="34" charset="0"/>
                <a:cs typeface="Arial" panose="020B0604020202020204" pitchFamily="34" charset="0"/>
              </a:rPr>
              <a:t>Such strategy will provide ample flexibility to meet the specific needs of students—</a:t>
            </a:r>
            <a:r>
              <a:rPr lang="en-US" sz="1800" dirty="0" err="1" smtClean="0">
                <a:solidFill>
                  <a:schemeClr val="tx2"/>
                </a:solidFill>
                <a:latin typeface="Arial" panose="020B0604020202020204" pitchFamily="34" charset="0"/>
                <a:cs typeface="Arial" panose="020B0604020202020204" pitchFamily="34" charset="0"/>
              </a:rPr>
              <a:t>ie</a:t>
            </a:r>
            <a:r>
              <a:rPr lang="en-US" sz="1800" dirty="0" smtClean="0">
                <a:solidFill>
                  <a:schemeClr val="tx2"/>
                </a:solidFill>
                <a:latin typeface="Arial" panose="020B0604020202020204" pitchFamily="34" charset="0"/>
                <a:cs typeface="Arial" panose="020B0604020202020204" pitchFamily="34" charset="0"/>
              </a:rPr>
              <a:t> a student may skip without a penalty up to a maximum of </a:t>
            </a:r>
            <a:r>
              <a:rPr lang="en-US" sz="1800" dirty="0">
                <a:solidFill>
                  <a:schemeClr val="tx2"/>
                </a:solidFill>
                <a:latin typeface="Arial" panose="020B0604020202020204" pitchFamily="34" charset="0"/>
                <a:cs typeface="Arial" panose="020B0604020202020204" pitchFamily="34" charset="0"/>
              </a:rPr>
              <a:t>4</a:t>
            </a:r>
            <a:r>
              <a:rPr lang="en-US" sz="1800" dirty="0" smtClean="0">
                <a:solidFill>
                  <a:schemeClr val="tx2"/>
                </a:solidFill>
                <a:latin typeface="Arial" panose="020B0604020202020204" pitchFamily="34" charset="0"/>
                <a:cs typeface="Arial" panose="020B0604020202020204" pitchFamily="34" charset="0"/>
              </a:rPr>
              <a:t> classes (or quizzes) due to excused </a:t>
            </a:r>
            <a:r>
              <a:rPr lang="en-US" sz="1800" dirty="0">
                <a:solidFill>
                  <a:schemeClr val="tx2"/>
                </a:solidFill>
                <a:latin typeface="Arial" panose="020B0604020202020204" pitchFamily="34" charset="0"/>
                <a:cs typeface="Arial" panose="020B0604020202020204" pitchFamily="34" charset="0"/>
              </a:rPr>
              <a:t>absences (</a:t>
            </a:r>
            <a:r>
              <a:rPr lang="en-US" sz="1800" dirty="0" err="1" smtClean="0">
                <a:solidFill>
                  <a:schemeClr val="tx2"/>
                </a:solidFill>
                <a:latin typeface="Arial" panose="020B0604020202020204" pitchFamily="34" charset="0"/>
                <a:cs typeface="Arial" panose="020B0604020202020204" pitchFamily="34" charset="0"/>
              </a:rPr>
              <a:t>eg</a:t>
            </a:r>
            <a:r>
              <a:rPr lang="en-US" sz="1800" dirty="0" smtClean="0">
                <a:solidFill>
                  <a:schemeClr val="tx2"/>
                </a:solidFill>
                <a:latin typeface="Arial" panose="020B0604020202020204" pitchFamily="34" charset="0"/>
                <a:cs typeface="Arial" panose="020B0604020202020204" pitchFamily="34" charset="0"/>
              </a:rPr>
              <a:t> sickness, interviews, and events), or any other reasons (which need not be justified)   </a:t>
            </a:r>
            <a:endParaRPr lang="en-US" sz="1800" dirty="0">
              <a:solidFill>
                <a:schemeClr val="tx2"/>
              </a:solidFill>
              <a:latin typeface="Arial" panose="020B0604020202020204" pitchFamily="34" charset="0"/>
              <a:cs typeface="Arial" panose="020B0604020202020204" pitchFamily="34" charset="0"/>
            </a:endParaRPr>
          </a:p>
          <a:p>
            <a:endParaRPr lang="en-US" sz="1800" dirty="0">
              <a:solidFill>
                <a:schemeClr val="tx2"/>
              </a:solidFill>
              <a:latin typeface="Arial" panose="020B0604020202020204" pitchFamily="34" charset="0"/>
              <a:cs typeface="Arial" panose="020B0604020202020204" pitchFamily="34" charset="0"/>
            </a:endParaRPr>
          </a:p>
          <a:p>
            <a:pPr marL="173038" indent="-173038">
              <a:buFontTx/>
              <a:buChar char="-"/>
            </a:pPr>
            <a:r>
              <a:rPr lang="en-US" sz="1800" dirty="0" smtClean="0">
                <a:solidFill>
                  <a:srgbClr val="00B050"/>
                </a:solidFill>
                <a:latin typeface="Arial" panose="020B0604020202020204" pitchFamily="34" charset="0"/>
                <a:cs typeface="Arial" panose="020B0604020202020204" pitchFamily="34" charset="0"/>
              </a:rPr>
              <a:t>Exam 0 will contribute 20% to the FINAL GRADE</a:t>
            </a:r>
            <a:r>
              <a:rPr lang="en-US" sz="1800" dirty="0" smtClean="0">
                <a:solidFill>
                  <a:schemeClr val="tx2"/>
                </a:solidFill>
                <a:latin typeface="Arial" panose="020B0604020202020204" pitchFamily="34" charset="0"/>
                <a:cs typeface="Arial" panose="020B0604020202020204" pitchFamily="34" charset="0"/>
              </a:rPr>
              <a:t>—the other 80% will be contributed by FOUR regular exams (Exams 1-4)    </a:t>
            </a:r>
          </a:p>
        </p:txBody>
      </p:sp>
    </p:spTree>
    <p:extLst>
      <p:ext uri="{BB962C8B-B14F-4D97-AF65-F5344CB8AC3E}">
        <p14:creationId xmlns:p14="http://schemas.microsoft.com/office/powerpoint/2010/main" val="24776150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00846" y="0"/>
            <a:ext cx="2698175" cy="461665"/>
          </a:xfrm>
          <a:prstGeom prst="rect">
            <a:avLst/>
          </a:prstGeom>
          <a:noFill/>
        </p:spPr>
        <p:txBody>
          <a:bodyPr wrap="none" rtlCol="0">
            <a:spAutoFit/>
          </a:bodyPr>
          <a:lstStyle/>
          <a:p>
            <a:r>
              <a:rPr lang="en-US" b="1" dirty="0" smtClean="0">
                <a:solidFill>
                  <a:srgbClr val="FF6D09"/>
                </a:solidFill>
                <a:latin typeface="Arial" panose="020B0604020202020204" pitchFamily="34" charset="0"/>
                <a:cs typeface="Arial" panose="020B0604020202020204" pitchFamily="34" charset="0"/>
              </a:rPr>
              <a:t>EXAM CLASSES </a:t>
            </a:r>
            <a:endParaRPr lang="en-US" b="1" dirty="0">
              <a:solidFill>
                <a:srgbClr val="FF6D09"/>
              </a:solidFill>
              <a:latin typeface="Arial" panose="020B0604020202020204" pitchFamily="34" charset="0"/>
              <a:cs typeface="Arial" panose="020B0604020202020204" pitchFamily="34" charset="0"/>
            </a:endParaRPr>
          </a:p>
        </p:txBody>
      </p:sp>
      <p:sp>
        <p:nvSpPr>
          <p:cNvPr id="5" name="TextBox 4"/>
          <p:cNvSpPr txBox="1"/>
          <p:nvPr/>
        </p:nvSpPr>
        <p:spPr>
          <a:xfrm>
            <a:off x="304800" y="533400"/>
            <a:ext cx="8763000" cy="6186309"/>
          </a:xfrm>
          <a:prstGeom prst="rect">
            <a:avLst/>
          </a:prstGeom>
          <a:noFill/>
        </p:spPr>
        <p:txBody>
          <a:bodyPr wrap="square" rtlCol="0">
            <a:spAutoFit/>
          </a:bodyPr>
          <a:lstStyle/>
          <a:p>
            <a:pPr marL="173038" indent="-173038">
              <a:buFontTx/>
              <a:buChar char="-"/>
            </a:pPr>
            <a:r>
              <a:rPr lang="en-US" sz="1800" dirty="0" smtClean="0">
                <a:latin typeface="Arial" panose="020B0604020202020204" pitchFamily="34" charset="0"/>
                <a:cs typeface="Arial" panose="020B0604020202020204" pitchFamily="34" charset="0"/>
              </a:rPr>
              <a:t>Each of the four modules (Modules 1-4) of the course will be assessed by a separate exam</a:t>
            </a:r>
          </a:p>
          <a:p>
            <a:pPr marL="173038" indent="-173038">
              <a:buFontTx/>
              <a:buChar char="-"/>
            </a:pPr>
            <a:endParaRPr lang="en-US" sz="1800" dirty="0">
              <a:latin typeface="Arial" panose="020B0604020202020204" pitchFamily="34" charset="0"/>
              <a:cs typeface="Arial" panose="020B0604020202020204" pitchFamily="34" charset="0"/>
            </a:endParaRPr>
          </a:p>
          <a:p>
            <a:pPr marL="173038" indent="-173038">
              <a:buFontTx/>
              <a:buChar char="-"/>
            </a:pPr>
            <a:r>
              <a:rPr lang="en-US" sz="1800" dirty="0" smtClean="0">
                <a:latin typeface="Arial" panose="020B0604020202020204" pitchFamily="34" charset="0"/>
                <a:cs typeface="Arial" panose="020B0604020202020204" pitchFamily="34" charset="0"/>
              </a:rPr>
              <a:t>There will be a total of FOUR regular exams (</a:t>
            </a:r>
            <a:r>
              <a:rPr lang="en-US" sz="1800" dirty="0" smtClean="0">
                <a:solidFill>
                  <a:srgbClr val="00B050"/>
                </a:solidFill>
                <a:latin typeface="Arial" panose="020B0604020202020204" pitchFamily="34" charset="0"/>
                <a:cs typeface="Arial" panose="020B0604020202020204" pitchFamily="34" charset="0"/>
              </a:rPr>
              <a:t>Exams 1-4</a:t>
            </a:r>
            <a:r>
              <a:rPr lang="en-US" sz="1800" dirty="0" smtClean="0">
                <a:latin typeface="Arial" panose="020B0604020202020204" pitchFamily="34" charset="0"/>
                <a:cs typeface="Arial" panose="020B0604020202020204" pitchFamily="34" charset="0"/>
              </a:rPr>
              <a:t>), with Exam 1 corresponding to the content of Module 1 and so forth</a:t>
            </a:r>
          </a:p>
          <a:p>
            <a:pPr marL="173038" indent="-173038">
              <a:buFontTx/>
              <a:buChar char="-"/>
            </a:pPr>
            <a:endParaRPr lang="en-US" sz="1800" dirty="0" smtClean="0">
              <a:latin typeface="Arial" panose="020B0604020202020204" pitchFamily="34" charset="0"/>
              <a:cs typeface="Arial" panose="020B0604020202020204" pitchFamily="34" charset="0"/>
            </a:endParaRPr>
          </a:p>
          <a:p>
            <a:pPr marL="173038" indent="-173038">
              <a:buFontTx/>
              <a:buChar char="-"/>
            </a:pPr>
            <a:r>
              <a:rPr lang="en-US" sz="1800" dirty="0" smtClean="0">
                <a:latin typeface="Arial" panose="020B0604020202020204" pitchFamily="34" charset="0"/>
                <a:cs typeface="Arial" panose="020B0604020202020204" pitchFamily="34" charset="0"/>
              </a:rPr>
              <a:t>Each exam will be administered during regular class hours immediately after the completion of each module of the course</a:t>
            </a:r>
            <a:endParaRPr lang="en-US" sz="1800" dirty="0">
              <a:latin typeface="Arial" panose="020B0604020202020204" pitchFamily="34" charset="0"/>
              <a:cs typeface="Arial" panose="020B0604020202020204" pitchFamily="34" charset="0"/>
            </a:endParaRPr>
          </a:p>
          <a:p>
            <a:pPr indent="173038"/>
            <a:endParaRPr lang="en-US" sz="1800" dirty="0">
              <a:latin typeface="Arial" panose="020B0604020202020204" pitchFamily="34" charset="0"/>
              <a:cs typeface="Arial" panose="020B0604020202020204" pitchFamily="34" charset="0"/>
            </a:endParaRPr>
          </a:p>
          <a:p>
            <a:pPr marL="173038" indent="-173038">
              <a:buFontTx/>
              <a:buChar char="-"/>
            </a:pPr>
            <a:r>
              <a:rPr lang="en-US" sz="1800" dirty="0" smtClean="0">
                <a:latin typeface="Arial" panose="020B0604020202020204" pitchFamily="34" charset="0"/>
                <a:cs typeface="Arial" panose="020B0604020202020204" pitchFamily="34" charset="0"/>
              </a:rPr>
              <a:t>Each </a:t>
            </a:r>
            <a:r>
              <a:rPr lang="en-US" sz="1800" dirty="0">
                <a:latin typeface="Arial" panose="020B0604020202020204" pitchFamily="34" charset="0"/>
                <a:cs typeface="Arial" panose="020B0604020202020204" pitchFamily="34" charset="0"/>
              </a:rPr>
              <a:t>exam will be comprised of </a:t>
            </a:r>
            <a:r>
              <a:rPr lang="en-US" sz="1800" dirty="0" smtClean="0">
                <a:solidFill>
                  <a:srgbClr val="00B050"/>
                </a:solidFill>
                <a:latin typeface="Arial" panose="020B0604020202020204" pitchFamily="34" charset="0"/>
                <a:cs typeface="Arial" panose="020B0604020202020204" pitchFamily="34" charset="0"/>
              </a:rPr>
              <a:t>100 </a:t>
            </a:r>
            <a:r>
              <a:rPr lang="en-US" sz="1800" dirty="0">
                <a:solidFill>
                  <a:srgbClr val="00B050"/>
                </a:solidFill>
                <a:latin typeface="Arial" panose="020B0604020202020204" pitchFamily="34" charset="0"/>
                <a:cs typeface="Arial" panose="020B0604020202020204" pitchFamily="34" charset="0"/>
              </a:rPr>
              <a:t>multiple-choice </a:t>
            </a:r>
            <a:r>
              <a:rPr lang="en-US" sz="1800" dirty="0" smtClean="0">
                <a:solidFill>
                  <a:srgbClr val="00B050"/>
                </a:solidFill>
                <a:latin typeface="Arial" panose="020B0604020202020204" pitchFamily="34" charset="0"/>
                <a:cs typeface="Arial" panose="020B0604020202020204" pitchFamily="34" charset="0"/>
              </a:rPr>
              <a:t>questions </a:t>
            </a:r>
            <a:r>
              <a:rPr lang="en-US" sz="1800" dirty="0" smtClean="0">
                <a:latin typeface="Arial" panose="020B0604020202020204" pitchFamily="34" charset="0"/>
                <a:cs typeface="Arial" panose="020B0604020202020204" pitchFamily="34" charset="0"/>
              </a:rPr>
              <a:t>with 4 points/question, a maximum score of 400 points, and </a:t>
            </a:r>
            <a:r>
              <a:rPr lang="en-US" sz="1800" dirty="0">
                <a:latin typeface="Arial" panose="020B0604020202020204" pitchFamily="34" charset="0"/>
                <a:cs typeface="Arial" panose="020B0604020202020204" pitchFamily="34" charset="0"/>
              </a:rPr>
              <a:t>designed to be completed in 8</a:t>
            </a:r>
            <a:r>
              <a:rPr lang="en-US" sz="1800" dirty="0" smtClean="0">
                <a:latin typeface="Arial" panose="020B0604020202020204" pitchFamily="34" charset="0"/>
                <a:cs typeface="Arial" panose="020B0604020202020204" pitchFamily="34" charset="0"/>
              </a:rPr>
              <a:t>0 minutes</a:t>
            </a:r>
          </a:p>
          <a:p>
            <a:pPr marL="173038" indent="-173038">
              <a:buFontTx/>
              <a:buChar char="-"/>
            </a:pPr>
            <a:endParaRPr lang="en-US" sz="1800" dirty="0">
              <a:latin typeface="Arial" panose="020B0604020202020204" pitchFamily="34" charset="0"/>
              <a:cs typeface="Arial" panose="020B0604020202020204" pitchFamily="34" charset="0"/>
            </a:endParaRPr>
          </a:p>
          <a:p>
            <a:pPr marL="173038" indent="-173038">
              <a:buFontTx/>
              <a:buChar char="-"/>
            </a:pPr>
            <a:r>
              <a:rPr lang="en-US" sz="1800" dirty="0" smtClean="0">
                <a:latin typeface="Arial" panose="020B0604020202020204" pitchFamily="34" charset="0"/>
                <a:cs typeface="Arial" panose="020B0604020202020204" pitchFamily="34" charset="0"/>
              </a:rPr>
              <a:t>For students registered </a:t>
            </a:r>
            <a:r>
              <a:rPr lang="en-US" sz="1800" dirty="0">
                <a:latin typeface="Arial" panose="020B0604020202020204" pitchFamily="34" charset="0"/>
                <a:cs typeface="Arial" panose="020B0604020202020204" pitchFamily="34" charset="0"/>
              </a:rPr>
              <a:t>with the Office of Disability Services (</a:t>
            </a:r>
            <a:r>
              <a:rPr lang="en-US" sz="1800" dirty="0" smtClean="0">
                <a:latin typeface="Arial" panose="020B0604020202020204" pitchFamily="34" charset="0"/>
                <a:cs typeface="Arial" panose="020B0604020202020204" pitchFamily="34" charset="0"/>
              </a:rPr>
              <a:t>ODS), additional time will </a:t>
            </a:r>
            <a:r>
              <a:rPr lang="en-US" sz="1800" dirty="0">
                <a:latin typeface="Arial" panose="020B0604020202020204" pitchFamily="34" charset="0"/>
                <a:cs typeface="Arial" panose="020B0604020202020204" pitchFamily="34" charset="0"/>
              </a:rPr>
              <a:t>be </a:t>
            </a:r>
            <a:r>
              <a:rPr lang="en-US" sz="1800" dirty="0" smtClean="0">
                <a:latin typeface="Arial" panose="020B0604020202020204" pitchFamily="34" charset="0"/>
                <a:cs typeface="Arial" panose="020B0604020202020204" pitchFamily="34" charset="0"/>
              </a:rPr>
              <a:t>provided as required</a:t>
            </a:r>
            <a:endParaRPr lang="en-US" sz="1800" dirty="0">
              <a:latin typeface="Arial" panose="020B0604020202020204" pitchFamily="34" charset="0"/>
              <a:cs typeface="Arial" panose="020B0604020202020204" pitchFamily="34" charset="0"/>
            </a:endParaRPr>
          </a:p>
          <a:p>
            <a:pPr marL="173038" indent="-173038">
              <a:buFontTx/>
              <a:buChar char="-"/>
            </a:pPr>
            <a:endParaRPr lang="en-US" sz="1800" dirty="0" smtClean="0">
              <a:latin typeface="Arial" panose="020B0604020202020204" pitchFamily="34" charset="0"/>
              <a:cs typeface="Arial" panose="020B0604020202020204" pitchFamily="34" charset="0"/>
            </a:endParaRPr>
          </a:p>
          <a:p>
            <a:pPr marL="173038" indent="-173038">
              <a:buFontTx/>
              <a:buChar char="-"/>
            </a:pPr>
            <a:r>
              <a:rPr lang="en-US" sz="1800" dirty="0" smtClean="0">
                <a:latin typeface="Arial" panose="020B0604020202020204" pitchFamily="34" charset="0"/>
                <a:cs typeface="Arial" panose="020B0604020202020204" pitchFamily="34" charset="0"/>
              </a:rPr>
              <a:t>Unless there is a requirement for the provision of a separate room, students registered with ODS are expected to take each exam along with the rest of the class at each scheduled exam session</a:t>
            </a:r>
          </a:p>
          <a:p>
            <a:pPr marL="173038" indent="-173038">
              <a:buFontTx/>
              <a:buChar char="-"/>
            </a:pPr>
            <a:endParaRPr lang="en-US" sz="1800" dirty="0">
              <a:latin typeface="Arial" panose="020B0604020202020204" pitchFamily="34" charset="0"/>
              <a:cs typeface="Arial" panose="020B0604020202020204" pitchFamily="34" charset="0"/>
            </a:endParaRPr>
          </a:p>
          <a:p>
            <a:pPr marL="173038" indent="-173038">
              <a:buFontTx/>
              <a:buChar char="-"/>
            </a:pPr>
            <a:r>
              <a:rPr lang="en-US" sz="1800" dirty="0">
                <a:latin typeface="Arial" panose="020B0604020202020204" pitchFamily="34" charset="0"/>
                <a:cs typeface="Arial" panose="020B0604020202020204" pitchFamily="34" charset="0"/>
              </a:rPr>
              <a:t>Students unable to take an exam, due to sickness or other critical reasons, will be provided with an alternative opportunity to do a </a:t>
            </a:r>
            <a:r>
              <a:rPr lang="en-US" sz="1800" dirty="0">
                <a:solidFill>
                  <a:srgbClr val="00B050"/>
                </a:solidFill>
                <a:latin typeface="Arial" panose="020B0604020202020204" pitchFamily="34" charset="0"/>
                <a:cs typeface="Arial" panose="020B0604020202020204" pitchFamily="34" charset="0"/>
              </a:rPr>
              <a:t>makeup</a:t>
            </a:r>
            <a:r>
              <a:rPr lang="en-US" sz="1800" dirty="0">
                <a:latin typeface="Arial" panose="020B0604020202020204" pitchFamily="34" charset="0"/>
                <a:cs typeface="Arial" panose="020B0604020202020204" pitchFamily="34" charset="0"/>
              </a:rPr>
              <a:t> at the end of the </a:t>
            </a:r>
            <a:r>
              <a:rPr lang="en-US" sz="1800" dirty="0" smtClean="0">
                <a:latin typeface="Arial" panose="020B0604020202020204" pitchFamily="34" charset="0"/>
                <a:cs typeface="Arial" panose="020B0604020202020204" pitchFamily="34" charset="0"/>
              </a:rPr>
              <a:t>semester </a:t>
            </a:r>
          </a:p>
        </p:txBody>
      </p:sp>
    </p:spTree>
    <p:extLst>
      <p:ext uri="{BB962C8B-B14F-4D97-AF65-F5344CB8AC3E}">
        <p14:creationId xmlns:p14="http://schemas.microsoft.com/office/powerpoint/2010/main" val="274972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00846" y="0"/>
            <a:ext cx="2779159" cy="461665"/>
          </a:xfrm>
          <a:prstGeom prst="rect">
            <a:avLst/>
          </a:prstGeom>
          <a:noFill/>
        </p:spPr>
        <p:txBody>
          <a:bodyPr wrap="none" rtlCol="0">
            <a:spAutoFit/>
          </a:bodyPr>
          <a:lstStyle/>
          <a:p>
            <a:r>
              <a:rPr lang="en-US" b="1" dirty="0" smtClean="0">
                <a:solidFill>
                  <a:srgbClr val="FF6D09"/>
                </a:solidFill>
                <a:latin typeface="Arial" panose="020B0604020202020204" pitchFamily="34" charset="0"/>
                <a:cs typeface="Arial" panose="020B0604020202020204" pitchFamily="34" charset="0"/>
              </a:rPr>
              <a:t>MAKEUP EXAMS </a:t>
            </a:r>
            <a:endParaRPr lang="en-US" b="1" dirty="0">
              <a:solidFill>
                <a:srgbClr val="FF6D09"/>
              </a:solidFill>
              <a:latin typeface="Arial" panose="020B0604020202020204" pitchFamily="34" charset="0"/>
              <a:cs typeface="Arial" panose="020B0604020202020204" pitchFamily="34" charset="0"/>
            </a:endParaRPr>
          </a:p>
        </p:txBody>
      </p:sp>
      <p:sp>
        <p:nvSpPr>
          <p:cNvPr id="5" name="TextBox 4"/>
          <p:cNvSpPr txBox="1"/>
          <p:nvPr/>
        </p:nvSpPr>
        <p:spPr>
          <a:xfrm>
            <a:off x="152400" y="381000"/>
            <a:ext cx="8839200" cy="6463308"/>
          </a:xfrm>
          <a:prstGeom prst="rect">
            <a:avLst/>
          </a:prstGeom>
          <a:noFill/>
        </p:spPr>
        <p:txBody>
          <a:bodyPr wrap="square" rtlCol="0">
            <a:spAutoFit/>
          </a:bodyPr>
          <a:lstStyle/>
          <a:p>
            <a:pPr marL="173038" indent="-173038">
              <a:buFontTx/>
              <a:buChar char="-"/>
            </a:pPr>
            <a:r>
              <a:rPr lang="en-US" sz="1800" dirty="0" smtClean="0">
                <a:latin typeface="Arial" panose="020B0604020202020204" pitchFamily="34" charset="0"/>
                <a:cs typeface="Arial" panose="020B0604020202020204" pitchFamily="34" charset="0"/>
              </a:rPr>
              <a:t>Students are reminded that the makeup exams will be potentially harder and will likely involve </a:t>
            </a:r>
            <a:r>
              <a:rPr lang="en-US" sz="1800" dirty="0" smtClean="0">
                <a:solidFill>
                  <a:srgbClr val="00B050"/>
                </a:solidFill>
                <a:latin typeface="Arial" panose="020B0604020202020204" pitchFamily="34" charset="0"/>
                <a:cs typeface="Arial" panose="020B0604020202020204" pitchFamily="34" charset="0"/>
              </a:rPr>
              <a:t>essay questions </a:t>
            </a:r>
            <a:r>
              <a:rPr lang="en-US" sz="1800" dirty="0" smtClean="0">
                <a:latin typeface="Arial" panose="020B0604020202020204" pitchFamily="34" charset="0"/>
                <a:cs typeface="Arial" panose="020B0604020202020204" pitchFamily="34" charset="0"/>
              </a:rPr>
              <a:t>in lieu of multiple-choice format </a:t>
            </a:r>
            <a:endParaRPr lang="en-US" sz="1800" dirty="0" smtClean="0">
              <a:solidFill>
                <a:srgbClr val="00B050"/>
              </a:solidFill>
              <a:latin typeface="Arial" panose="020B0604020202020204" pitchFamily="34" charset="0"/>
              <a:cs typeface="Arial" panose="020B0604020202020204" pitchFamily="34" charset="0"/>
            </a:endParaRPr>
          </a:p>
          <a:p>
            <a:pPr marL="173038" indent="-173038">
              <a:buFontTx/>
              <a:buChar char="-"/>
            </a:pPr>
            <a:endParaRPr lang="en-US" sz="1800" dirty="0">
              <a:latin typeface="Arial" panose="020B0604020202020204" pitchFamily="34" charset="0"/>
              <a:cs typeface="Arial" panose="020B0604020202020204" pitchFamily="34" charset="0"/>
            </a:endParaRPr>
          </a:p>
          <a:p>
            <a:pPr marL="173038" indent="-173038">
              <a:buFontTx/>
              <a:buChar char="-"/>
            </a:pPr>
            <a:r>
              <a:rPr lang="en-US" sz="1800" dirty="0" smtClean="0">
                <a:solidFill>
                  <a:srgbClr val="00B050"/>
                </a:solidFill>
                <a:latin typeface="Arial" panose="020B0604020202020204" pitchFamily="34" charset="0"/>
                <a:cs typeface="Arial" panose="020B0604020202020204" pitchFamily="34" charset="0"/>
              </a:rPr>
              <a:t>Only one makeup will be allowed</a:t>
            </a:r>
            <a:r>
              <a:rPr lang="en-US" sz="1800" dirty="0" smtClean="0">
                <a:latin typeface="Arial" panose="020B0604020202020204" pitchFamily="34" charset="0"/>
                <a:cs typeface="Arial" panose="020B0604020202020204" pitchFamily="34" charset="0"/>
              </a:rPr>
              <a:t>—</a:t>
            </a:r>
            <a:r>
              <a:rPr lang="en-US" sz="1800" dirty="0" err="1" smtClean="0">
                <a:latin typeface="Arial" panose="020B0604020202020204" pitchFamily="34" charset="0"/>
                <a:cs typeface="Arial" panose="020B0604020202020204" pitchFamily="34" charset="0"/>
              </a:rPr>
              <a:t>ie</a:t>
            </a:r>
            <a:r>
              <a:rPr lang="en-US" sz="1800" dirty="0" smtClean="0">
                <a:latin typeface="Arial" panose="020B0604020202020204" pitchFamily="34" charset="0"/>
                <a:cs typeface="Arial" panose="020B0604020202020204" pitchFamily="34" charset="0"/>
              </a:rPr>
              <a:t> a student must not miss more than one exam lest they forfeit the score on each additional exam not taken during the semester</a:t>
            </a:r>
          </a:p>
          <a:p>
            <a:pPr marL="173038" indent="-173038">
              <a:buFontTx/>
              <a:buChar char="-"/>
            </a:pPr>
            <a:endParaRPr lang="en-US" sz="1800" dirty="0">
              <a:latin typeface="Arial" panose="020B0604020202020204" pitchFamily="34" charset="0"/>
              <a:cs typeface="Arial" panose="020B0604020202020204" pitchFamily="34" charset="0"/>
            </a:endParaRPr>
          </a:p>
          <a:p>
            <a:pPr marL="173038" indent="-173038">
              <a:buFontTx/>
              <a:buChar char="-"/>
            </a:pPr>
            <a:r>
              <a:rPr lang="en-US" sz="1800" dirty="0" smtClean="0">
                <a:latin typeface="Arial" panose="020B0604020202020204" pitchFamily="34" charset="0"/>
                <a:cs typeface="Arial" panose="020B0604020202020204" pitchFamily="34" charset="0"/>
              </a:rPr>
              <a:t>Students wishing to makeup an exam at the end of the semester must provide </a:t>
            </a:r>
            <a:r>
              <a:rPr lang="en-US" sz="1800" dirty="0" smtClean="0">
                <a:solidFill>
                  <a:srgbClr val="00B050"/>
                </a:solidFill>
                <a:latin typeface="Arial" panose="020B0604020202020204" pitchFamily="34" charset="0"/>
                <a:cs typeface="Arial" panose="020B0604020202020204" pitchFamily="34" charset="0"/>
              </a:rPr>
              <a:t>documented evidence </a:t>
            </a:r>
            <a:r>
              <a:rPr lang="en-US" sz="1800" dirty="0" smtClean="0">
                <a:latin typeface="Arial" panose="020B0604020202020204" pitchFamily="34" charset="0"/>
                <a:cs typeface="Arial" panose="020B0604020202020204" pitchFamily="34" charset="0"/>
              </a:rPr>
              <a:t>to justify their reasons for having missed an earlier exam</a:t>
            </a:r>
          </a:p>
          <a:p>
            <a:pPr marL="173038" indent="-173038">
              <a:buFontTx/>
              <a:buChar char="-"/>
            </a:pPr>
            <a:endParaRPr lang="en-US" sz="1800" dirty="0">
              <a:latin typeface="Arial" panose="020B0604020202020204" pitchFamily="34" charset="0"/>
              <a:cs typeface="Arial" panose="020B0604020202020204" pitchFamily="34" charset="0"/>
            </a:endParaRPr>
          </a:p>
          <a:p>
            <a:pPr marL="173038" indent="-173038">
              <a:buFontTx/>
              <a:buChar char="-"/>
            </a:pPr>
            <a:r>
              <a:rPr lang="en-US" sz="1800" dirty="0" smtClean="0">
                <a:latin typeface="Arial" panose="020B0604020202020204" pitchFamily="34" charset="0"/>
                <a:cs typeface="Arial" panose="020B0604020202020204" pitchFamily="34" charset="0"/>
              </a:rPr>
              <a:t>Such evidence may include </a:t>
            </a:r>
            <a:r>
              <a:rPr lang="en-US" sz="1800" dirty="0" smtClean="0">
                <a:solidFill>
                  <a:srgbClr val="00B050"/>
                </a:solidFill>
                <a:latin typeface="Arial" panose="020B0604020202020204" pitchFamily="34" charset="0"/>
                <a:cs typeface="Arial" panose="020B0604020202020204" pitchFamily="34" charset="0"/>
              </a:rPr>
              <a:t>predated documents </a:t>
            </a:r>
            <a:r>
              <a:rPr lang="en-US" sz="1800" dirty="0" smtClean="0">
                <a:latin typeface="Arial" panose="020B0604020202020204" pitchFamily="34" charset="0"/>
                <a:cs typeface="Arial" panose="020B0604020202020204" pitchFamily="34" charset="0"/>
              </a:rPr>
              <a:t>(dated prior to the missed exam for which the makeup is being undertaken) such as:</a:t>
            </a:r>
          </a:p>
          <a:p>
            <a:pPr marL="1030288" indent="-285750">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a </a:t>
            </a:r>
            <a:r>
              <a:rPr lang="en-US" sz="1800" dirty="0" smtClean="0">
                <a:solidFill>
                  <a:srgbClr val="00B050"/>
                </a:solidFill>
                <a:latin typeface="Arial" panose="020B0604020202020204" pitchFamily="34" charset="0"/>
                <a:cs typeface="Arial" panose="020B0604020202020204" pitchFamily="34" charset="0"/>
              </a:rPr>
              <a:t>doctor’s note </a:t>
            </a:r>
            <a:r>
              <a:rPr lang="en-US" sz="1800" dirty="0" smtClean="0">
                <a:latin typeface="Arial" panose="020B0604020202020204" pitchFamily="34" charset="0"/>
                <a:cs typeface="Arial" panose="020B0604020202020204" pitchFamily="34" charset="0"/>
              </a:rPr>
              <a:t>indicating that the student </a:t>
            </a:r>
            <a:r>
              <a:rPr lang="en-US" sz="1800" u="sng" dirty="0" smtClean="0">
                <a:latin typeface="Arial" panose="020B0604020202020204" pitchFamily="34" charset="0"/>
                <a:cs typeface="Arial" panose="020B0604020202020204" pitchFamily="34" charset="0"/>
              </a:rPr>
              <a:t>is</a:t>
            </a:r>
            <a:r>
              <a:rPr lang="en-US" sz="1800" dirty="0" smtClean="0">
                <a:latin typeface="Arial" panose="020B0604020202020204" pitchFamily="34" charset="0"/>
                <a:cs typeface="Arial" panose="020B0604020202020204" pitchFamily="34" charset="0"/>
              </a:rPr>
              <a:t> unable to take a scheduled  exam due to heath reasons;</a:t>
            </a:r>
            <a:r>
              <a:rPr lang="en-US" sz="1800" dirty="0">
                <a:latin typeface="Arial" panose="020B0604020202020204" pitchFamily="34" charset="0"/>
                <a:cs typeface="Arial" panose="020B0604020202020204" pitchFamily="34" charset="0"/>
              </a:rPr>
              <a:t> </a:t>
            </a:r>
            <a:endParaRPr lang="en-US" sz="1800" dirty="0" smtClean="0">
              <a:latin typeface="Arial" panose="020B0604020202020204" pitchFamily="34" charset="0"/>
              <a:cs typeface="Arial" panose="020B0604020202020204" pitchFamily="34" charset="0"/>
            </a:endParaRPr>
          </a:p>
          <a:p>
            <a:pPr marL="1030288" indent="-285750">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an </a:t>
            </a:r>
            <a:r>
              <a:rPr lang="en-US" sz="1800" dirty="0" smtClean="0">
                <a:solidFill>
                  <a:srgbClr val="00B050"/>
                </a:solidFill>
                <a:latin typeface="Arial" panose="020B0604020202020204" pitchFamily="34" charset="0"/>
                <a:cs typeface="Arial" panose="020B0604020202020204" pitchFamily="34" charset="0"/>
              </a:rPr>
              <a:t>interview letter </a:t>
            </a:r>
            <a:r>
              <a:rPr lang="en-US" sz="1800" dirty="0" smtClean="0">
                <a:latin typeface="Arial" panose="020B0604020202020204" pitchFamily="34" charset="0"/>
                <a:cs typeface="Arial" panose="020B0604020202020204" pitchFamily="34" charset="0"/>
              </a:rPr>
              <a:t>indicating that the student </a:t>
            </a:r>
            <a:r>
              <a:rPr lang="en-US" sz="1800" u="sng" dirty="0" smtClean="0">
                <a:latin typeface="Arial" panose="020B0604020202020204" pitchFamily="34" charset="0"/>
                <a:cs typeface="Arial" panose="020B0604020202020204" pitchFamily="34" charset="0"/>
              </a:rPr>
              <a:t>is</a:t>
            </a:r>
            <a:r>
              <a:rPr lang="en-US" sz="1800" dirty="0" smtClean="0">
                <a:latin typeface="Arial" panose="020B0604020202020204" pitchFamily="34" charset="0"/>
                <a:cs typeface="Arial" panose="020B0604020202020204" pitchFamily="34" charset="0"/>
              </a:rPr>
              <a:t> unable to take a scheduled exam due to being out of town (flight and travel info must also be provided);</a:t>
            </a:r>
          </a:p>
          <a:p>
            <a:pPr marL="1030288" indent="-285750">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a </a:t>
            </a:r>
            <a:r>
              <a:rPr lang="en-US" sz="1800" dirty="0" smtClean="0">
                <a:solidFill>
                  <a:srgbClr val="00B050"/>
                </a:solidFill>
                <a:latin typeface="Arial" panose="020B0604020202020204" pitchFamily="34" charset="0"/>
                <a:cs typeface="Arial" panose="020B0604020202020204" pitchFamily="34" charset="0"/>
              </a:rPr>
              <a:t>written record </a:t>
            </a:r>
            <a:r>
              <a:rPr lang="en-US" sz="1800" dirty="0" smtClean="0">
                <a:latin typeface="Arial" panose="020B0604020202020204" pitchFamily="34" charset="0"/>
                <a:cs typeface="Arial" panose="020B0604020202020204" pitchFamily="34" charset="0"/>
              </a:rPr>
              <a:t>for a university event at which the student is required to partake and that overlaps with a scheduled exam.</a:t>
            </a:r>
          </a:p>
          <a:p>
            <a:pPr marL="744538"/>
            <a:endParaRPr lang="en-US" sz="1800" dirty="0">
              <a:latin typeface="Arial" panose="020B0604020202020204" pitchFamily="34" charset="0"/>
              <a:cs typeface="Arial" panose="020B0604020202020204" pitchFamily="34" charset="0"/>
            </a:endParaRPr>
          </a:p>
          <a:p>
            <a:pPr marL="169863" indent="-169863">
              <a:buFontTx/>
              <a:buChar char="-"/>
            </a:pPr>
            <a:r>
              <a:rPr lang="en-US" sz="1800" dirty="0" smtClean="0">
                <a:latin typeface="Arial" panose="020B0604020202020204" pitchFamily="34" charset="0"/>
                <a:cs typeface="Arial" panose="020B0604020202020204" pitchFamily="34" charset="0"/>
              </a:rPr>
              <a:t>The above documents must be brought with and made available prior to taking a makeup exam scheduled at the end of the semester in Gautier </a:t>
            </a:r>
            <a:r>
              <a:rPr lang="en-US" sz="1800" dirty="0" err="1" smtClean="0">
                <a:latin typeface="Arial" panose="020B0604020202020204" pitchFamily="34" charset="0"/>
                <a:cs typeface="Arial" panose="020B0604020202020204" pitchFamily="34" charset="0"/>
              </a:rPr>
              <a:t>Bldg</a:t>
            </a:r>
            <a:r>
              <a:rPr lang="en-US" sz="1800" dirty="0" smtClean="0">
                <a:latin typeface="Arial" panose="020B0604020202020204" pitchFamily="34" charset="0"/>
                <a:cs typeface="Arial" panose="020B0604020202020204" pitchFamily="34" charset="0"/>
              </a:rPr>
              <a:t> (Med campus)</a:t>
            </a:r>
          </a:p>
          <a:p>
            <a:pPr marL="285750" indent="-285750">
              <a:buFontTx/>
              <a:buChar char="-"/>
            </a:pPr>
            <a:endParaRPr lang="en-US" sz="1800" dirty="0">
              <a:latin typeface="Arial" panose="020B0604020202020204" pitchFamily="34" charset="0"/>
              <a:cs typeface="Arial" panose="020B0604020202020204" pitchFamily="34" charset="0"/>
            </a:endParaRPr>
          </a:p>
          <a:p>
            <a:pPr marL="169863" indent="-169863">
              <a:buFontTx/>
              <a:buChar char="-"/>
            </a:pPr>
            <a:r>
              <a:rPr lang="en-US" sz="1800" dirty="0" smtClean="0">
                <a:latin typeface="Arial" panose="020B0604020202020204" pitchFamily="34" charset="0"/>
                <a:cs typeface="Arial" panose="020B0604020202020204" pitchFamily="34" charset="0"/>
              </a:rPr>
              <a:t>Under no circumstances, students will be allowed to do a makeup exam for reasons other than those listed above</a:t>
            </a:r>
          </a:p>
        </p:txBody>
      </p:sp>
    </p:spTree>
    <p:extLst>
      <p:ext uri="{BB962C8B-B14F-4D97-AF65-F5344CB8AC3E}">
        <p14:creationId xmlns:p14="http://schemas.microsoft.com/office/powerpoint/2010/main" val="3084437721"/>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17165</TotalTime>
  <Words>1920</Words>
  <Application>Microsoft Office PowerPoint</Application>
  <PresentationFormat>On-screen Show (4:3)</PresentationFormat>
  <Paragraphs>251</Paragraphs>
  <Slides>13</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Arial Narrow</vt:lpstr>
      <vt:lpstr>Calibri</vt:lpstr>
      <vt:lpstr>Cambria</vt:lpstr>
      <vt:lpstr>Courier New</vt:lpstr>
      <vt:lpstr>Symbol</vt:lpstr>
      <vt:lpstr>Times</vt:lpstr>
      <vt:lpstr>Wingdings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Sumanas, Inc.</Manager>
  <Company>John Wiley &amp; Sons,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Biochemistry</dc:title>
  <dc:creator>Voet et al.</dc:creator>
  <cp:lastModifiedBy>Ad</cp:lastModifiedBy>
  <cp:revision>1192</cp:revision>
  <cp:lastPrinted>2015-12-30T18:14:04Z</cp:lastPrinted>
  <dcterms:created xsi:type="dcterms:W3CDTF">2002-12-24T01:08:46Z</dcterms:created>
  <dcterms:modified xsi:type="dcterms:W3CDTF">2019-01-16T21:43:55Z</dcterms:modified>
</cp:coreProperties>
</file>